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avi" ContentType="video/avi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56" r:id="rId2"/>
    <p:sldId id="273" r:id="rId3"/>
    <p:sldId id="291" r:id="rId4"/>
    <p:sldId id="293" r:id="rId5"/>
    <p:sldId id="294" r:id="rId6"/>
    <p:sldId id="295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290" r:id="rId16"/>
    <p:sldId id="305" r:id="rId17"/>
    <p:sldId id="28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70C5E-2085-4C91-8763-07D4E44C72D2}" type="datetimeFigureOut">
              <a:rPr lang="ru-RU" smtClean="0"/>
              <a:t>05.07.2015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B92B16-642F-4882-86CE-3D535079D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771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A3886-0B09-4C5D-8BD4-5EE1ACDD23B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</p:spPr>
        <p:txBody>
          <a:bodyPr anchor="b" anchorCtr="0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>
              <a:defRPr b="1" cap="none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F2BD7-DEBA-46A5-BC18-59A98A7EDC25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6F8E1FF-42B8-4DAE-AB94-244F8196BDFE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-6380" y="5401370"/>
            <a:ext cx="8106771" cy="1051966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485209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>
              <a:defRPr b="0" cap="none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1680725" y="6071883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8ED9-4D1A-439A-A32C-762D128BEF08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76" y="5445224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514354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>
              <a:defRPr sz="4000" b="0" i="0" cap="none" spc="150" baseline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370579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B9764-3B8C-4E45-B008-A52BCEB112AC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-196" y="5957474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98926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24DA-DACD-47BA-AA9E-A07D36ED26AC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6C11D-7E99-4A40-8C1E-56543E3EF4C3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/>
              <a:t>18.02.2013 17:22:08</a:t>
            </a:r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B624-D112-447A-8CD8-7BE7226927C7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E57A-091C-481C-9A0A-6FD013C084B9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B18A7-9BE4-470F-81D1-506A99EADD6D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horz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6D2FC-F5C7-4997-A62A-609A69A2228A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51520" y="274639"/>
            <a:ext cx="8435280" cy="2146250"/>
          </a:xfrm>
        </p:spPr>
        <p:txBody>
          <a:bodyPr vert="horz"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636912"/>
            <a:ext cx="8435280" cy="3489251"/>
          </a:xfrm>
        </p:spPr>
        <p:txBody>
          <a:bodyPr vert="horz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8831-9BDB-4871-8C30-37723844AD9D}" type="datetime9">
              <a:rPr lang="ru-RU" smtClean="0"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</a:p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8E1FF-42B8-4DAE-AB94-244F8196BD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05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4" cstate="email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tIns="45720" rIns="0" bIns="45720" rtlCol="0" anchor="ctr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mtClean="0"/>
              <a:pPr/>
              <a:t>05.07.2015 22:57:26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06533042-FEC4-4F52-8442-94B6171960A0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9" name="Picture 2" descr="AILAS_logo_Engl2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24" y="117455"/>
            <a:ext cx="1008063" cy="382587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0" kern="1200" cap="none" spc="150" baseline="0">
          <a:ln w="11430"/>
          <a:solidFill>
            <a:srgbClr val="F8F8F8"/>
          </a:solidFill>
          <a:effectLst>
            <a:outerShdw blurRad="25400" algn="tl" rotWithShape="0">
              <a:srgbClr val="000000">
                <a:alpha val="43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1676400"/>
            <a:ext cx="8134672" cy="1524000"/>
          </a:xfrm>
        </p:spPr>
        <p:txBody>
          <a:bodyPr/>
          <a:lstStyle/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72000" y="3933056"/>
            <a:ext cx="3886200" cy="109614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Наши инновации </a:t>
            </a:r>
            <a:endParaRPr lang="ru-RU" sz="2400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22:57:26</a:t>
            </a:fld>
            <a:endParaRPr lang="ru-RU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10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573016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Медицинский центр АИЛАЗ был открыт в 2005 году</a:t>
            </a:r>
            <a:r>
              <a:rPr lang="ru-RU" dirty="0" smtClean="0">
                <a:effectLst/>
              </a:rPr>
              <a:t>.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 </a:t>
            </a: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ru-RU" dirty="0" smtClean="0">
                <a:effectLst/>
              </a:rPr>
              <a:t>Нам 10 лет!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762" y="260648"/>
            <a:ext cx="6805558" cy="2784326"/>
          </a:xfrm>
        </p:spPr>
      </p:pic>
      <p:sp>
        <p:nvSpPr>
          <p:cNvPr id="5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22:57:27</a:t>
            </a:fld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163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AILAS – 2005</a:t>
            </a:r>
            <a:r>
              <a:rPr lang="ru-RU" dirty="0" smtClean="0"/>
              <a:t>: НАЧАЛО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600201"/>
            <a:ext cx="3526160" cy="3733800"/>
          </a:xfrm>
        </p:spPr>
        <p:txBody>
          <a:bodyPr/>
          <a:lstStyle/>
          <a:p>
            <a:r>
              <a:rPr lang="ru-RU" dirty="0" smtClean="0"/>
              <a:t>Первая Персонализированная Лазерная Коррекция в Украине</a:t>
            </a:r>
          </a:p>
          <a:p>
            <a:r>
              <a:rPr lang="ru-RU" dirty="0" smtClean="0"/>
              <a:t>Исследование Волнового Фронта Глаза</a:t>
            </a:r>
          </a:p>
          <a:p>
            <a:r>
              <a:rPr lang="ru-RU" dirty="0" smtClean="0"/>
              <a:t>Коррекция Аберраций высшего порядка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228184" y="6416675"/>
            <a:ext cx="2743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5" name="Picture 1" descr="New_Laser_Mocku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48871" y="1556792"/>
            <a:ext cx="3272047" cy="30228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139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1" descr="3D HI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49080"/>
            <a:ext cx="2214257" cy="214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57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14282" y="280080"/>
            <a:ext cx="78141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err="1" smtClean="0">
                <a:latin typeface="Franklin Gothic Book"/>
                <a:cs typeface="+mj-cs"/>
              </a:rPr>
              <a:t>Ортокератология</a:t>
            </a:r>
            <a:r>
              <a:rPr lang="ru-RU" sz="3200" dirty="0" smtClean="0">
                <a:latin typeface="Franklin Gothic Book"/>
                <a:cs typeface="+mj-cs"/>
              </a:rPr>
              <a:t> ( </a:t>
            </a:r>
            <a:r>
              <a:rPr lang="en-US" sz="3200" dirty="0" smtClean="0">
                <a:latin typeface="Franklin Gothic Book"/>
                <a:cs typeface="+mj-cs"/>
              </a:rPr>
              <a:t>Paragon CRT 100)</a:t>
            </a:r>
            <a:r>
              <a:rPr lang="ru-RU" sz="3200" dirty="0" smtClean="0">
                <a:latin typeface="Franklin Gothic Book"/>
                <a:cs typeface="+mj-cs"/>
              </a:rPr>
              <a:t/>
            </a:r>
            <a:br>
              <a:rPr lang="ru-RU" sz="3200" dirty="0" smtClean="0">
                <a:latin typeface="Franklin Gothic Book"/>
                <a:cs typeface="+mj-cs"/>
              </a:rPr>
            </a:br>
            <a:r>
              <a:rPr lang="ru-RU" sz="3200" dirty="0" smtClean="0">
                <a:latin typeface="Franklin Gothic Book"/>
                <a:cs typeface="+mj-cs"/>
              </a:rPr>
              <a:t>в Украине в</a:t>
            </a:r>
            <a:r>
              <a:rPr lang="en-US" sz="3200" dirty="0" smtClean="0">
                <a:latin typeface="Franklin Gothic Book"/>
                <a:cs typeface="+mj-cs"/>
              </a:rPr>
              <a:t> 2005</a:t>
            </a:r>
            <a:endParaRPr lang="ru-RU" sz="3200" dirty="0"/>
          </a:p>
        </p:txBody>
      </p:sp>
      <p:pic>
        <p:nvPicPr>
          <p:cNvPr id="2050" name="Picture 2" descr="http://ukrmap.net/images/map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384" y="1550830"/>
            <a:ext cx="6406123" cy="3929090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sp>
        <p:nvSpPr>
          <p:cNvPr id="7" name="12-конечная звезда 6"/>
          <p:cNvSpPr/>
          <p:nvPr/>
        </p:nvSpPr>
        <p:spPr>
          <a:xfrm>
            <a:off x="5238239" y="264318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4" descr="ParagonCRT_LIC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736" y="2852936"/>
            <a:ext cx="2114895" cy="2952774"/>
          </a:xfrm>
          <a:prstGeom prst="rect">
            <a:avLst/>
          </a:prstGeom>
          <a:noFill/>
          <a:ln/>
          <a:effectLst>
            <a:innerShdw blurRad="114300">
              <a:prstClr val="black"/>
            </a:inn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0" y="557214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Сегодня: Около 40 центров и Более </a:t>
            </a:r>
            <a:r>
              <a:rPr lang="en-US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7.000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 пациентов пользуются </a:t>
            </a:r>
            <a:r>
              <a:rPr lang="en-US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Paragon </a:t>
            </a:r>
            <a:r>
              <a:rPr lang="en-US" sz="32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CTR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12-конечная звезда 28"/>
          <p:cNvSpPr/>
          <p:nvPr/>
        </p:nvSpPr>
        <p:spPr>
          <a:xfrm>
            <a:off x="5643570" y="2500306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12-конечная звезда 29"/>
          <p:cNvSpPr/>
          <p:nvPr/>
        </p:nvSpPr>
        <p:spPr>
          <a:xfrm>
            <a:off x="5857884" y="192880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12-конечная звезда 30"/>
          <p:cNvSpPr/>
          <p:nvPr/>
        </p:nvSpPr>
        <p:spPr>
          <a:xfrm>
            <a:off x="5357818" y="414338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12-конечная звезда 31"/>
          <p:cNvSpPr/>
          <p:nvPr/>
        </p:nvSpPr>
        <p:spPr>
          <a:xfrm>
            <a:off x="8286776" y="307181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12-конечная звезда 32"/>
          <p:cNvSpPr/>
          <p:nvPr/>
        </p:nvSpPr>
        <p:spPr>
          <a:xfrm>
            <a:off x="7429520" y="278605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12-конечная звезда 33"/>
          <p:cNvSpPr/>
          <p:nvPr/>
        </p:nvSpPr>
        <p:spPr>
          <a:xfrm>
            <a:off x="6929454" y="328136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12-конечная звезда 34"/>
          <p:cNvSpPr/>
          <p:nvPr/>
        </p:nvSpPr>
        <p:spPr>
          <a:xfrm>
            <a:off x="5214942" y="2214554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12-конечная звезда 35"/>
          <p:cNvSpPr/>
          <p:nvPr/>
        </p:nvSpPr>
        <p:spPr>
          <a:xfrm>
            <a:off x="6786578" y="228599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12-конечная звезда 36"/>
          <p:cNvSpPr/>
          <p:nvPr/>
        </p:nvSpPr>
        <p:spPr>
          <a:xfrm>
            <a:off x="5072066" y="442913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12-конечная звезда 37"/>
          <p:cNvSpPr/>
          <p:nvPr/>
        </p:nvSpPr>
        <p:spPr>
          <a:xfrm>
            <a:off x="6572264" y="4714884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12-конечная звезда 38"/>
          <p:cNvSpPr/>
          <p:nvPr/>
        </p:nvSpPr>
        <p:spPr>
          <a:xfrm>
            <a:off x="6500826" y="5000636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12-конечная звезда 39"/>
          <p:cNvSpPr/>
          <p:nvPr/>
        </p:nvSpPr>
        <p:spPr>
          <a:xfrm>
            <a:off x="3714744" y="278605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12-конечная звезда 40"/>
          <p:cNvSpPr/>
          <p:nvPr/>
        </p:nvSpPr>
        <p:spPr>
          <a:xfrm>
            <a:off x="4714876" y="314324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12-конечная звезда 41"/>
          <p:cNvSpPr/>
          <p:nvPr/>
        </p:nvSpPr>
        <p:spPr>
          <a:xfrm>
            <a:off x="3428992" y="3286124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12-конечная звезда 42"/>
          <p:cNvSpPr/>
          <p:nvPr/>
        </p:nvSpPr>
        <p:spPr>
          <a:xfrm>
            <a:off x="3857620" y="335756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12-конечная звезда 43"/>
          <p:cNvSpPr/>
          <p:nvPr/>
        </p:nvSpPr>
        <p:spPr>
          <a:xfrm>
            <a:off x="3214678" y="264318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12-конечная звезда 44"/>
          <p:cNvSpPr/>
          <p:nvPr/>
        </p:nvSpPr>
        <p:spPr>
          <a:xfrm>
            <a:off x="7143768" y="378619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12-конечная звезда 45"/>
          <p:cNvSpPr/>
          <p:nvPr/>
        </p:nvSpPr>
        <p:spPr>
          <a:xfrm>
            <a:off x="6500826" y="2857496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12-конечная звезда 46"/>
          <p:cNvSpPr/>
          <p:nvPr/>
        </p:nvSpPr>
        <p:spPr>
          <a:xfrm>
            <a:off x="4071934" y="2143116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12-конечная звезда 26"/>
          <p:cNvSpPr/>
          <p:nvPr/>
        </p:nvSpPr>
        <p:spPr>
          <a:xfrm>
            <a:off x="6444208" y="4079352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12-конечная звезда 27"/>
          <p:cNvSpPr/>
          <p:nvPr/>
        </p:nvSpPr>
        <p:spPr>
          <a:xfrm>
            <a:off x="6867540" y="358140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12-конечная звезда 47"/>
          <p:cNvSpPr/>
          <p:nvPr/>
        </p:nvSpPr>
        <p:spPr>
          <a:xfrm>
            <a:off x="6081722" y="393859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12-конечная звезда 48"/>
          <p:cNvSpPr/>
          <p:nvPr/>
        </p:nvSpPr>
        <p:spPr>
          <a:xfrm>
            <a:off x="7814640" y="350100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12-конечная звезда 49"/>
          <p:cNvSpPr/>
          <p:nvPr/>
        </p:nvSpPr>
        <p:spPr>
          <a:xfrm>
            <a:off x="5929322" y="2852936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12-конечная звезда 50"/>
          <p:cNvSpPr/>
          <p:nvPr/>
        </p:nvSpPr>
        <p:spPr>
          <a:xfrm>
            <a:off x="5220072" y="386332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12-конечная звезда 51"/>
          <p:cNvSpPr/>
          <p:nvPr/>
        </p:nvSpPr>
        <p:spPr>
          <a:xfrm>
            <a:off x="5942432" y="3429000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12-конечная звезда 52"/>
          <p:cNvSpPr/>
          <p:nvPr/>
        </p:nvSpPr>
        <p:spPr>
          <a:xfrm>
            <a:off x="3491880" y="2060848"/>
            <a:ext cx="285752" cy="285752"/>
          </a:xfrm>
          <a:prstGeom prst="star1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56" name="8.9_500_33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512" y="1219884"/>
            <a:ext cx="2088232" cy="1566174"/>
          </a:xfrm>
        </p:spPr>
      </p:pic>
    </p:spTree>
    <p:extLst>
      <p:ext uri="{BB962C8B-B14F-4D97-AF65-F5344CB8AC3E}">
        <p14:creationId xmlns:p14="http://schemas.microsoft.com/office/powerpoint/2010/main" val="275255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0"/>
                            </p:stCondLst>
                            <p:childTnLst>
                              <p:par>
                                <p:cTn id="19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5" dur="1789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0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video>
              <p:cMediaNode vol="80000">
                <p:cTn id="201" repeatCount="indefinite" fill="hold" display="0">
                  <p:stCondLst>
                    <p:cond delay="indefinite"/>
                  </p:stCondLst>
                </p:cTn>
                <p:tgtEl>
                  <p:spTgt spid="56"/>
                </p:tgtEl>
              </p:cMediaNode>
            </p:video>
          </p:childTnLst>
        </p:cTn>
      </p:par>
    </p:tnLst>
    <p:bldLst>
      <p:bldP spid="6" grpId="0"/>
      <p:bldP spid="7" grpId="0" animBg="1"/>
      <p:bldP spid="7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27" grpId="0" animBg="1"/>
      <p:bldP spid="28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7054552" cy="85010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Автоматизированная Астигматомия</a:t>
            </a:r>
            <a:br>
              <a:rPr lang="ru-RU" sz="3200" dirty="0" smtClean="0"/>
            </a:br>
            <a:r>
              <a:rPr lang="en-US" sz="3200" dirty="0" smtClean="0"/>
              <a:t>(LRI &amp; CRI)</a:t>
            </a:r>
            <a:r>
              <a:rPr lang="ru-RU" sz="3200" dirty="0" smtClean="0"/>
              <a:t> (2006г.)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536192"/>
            <a:ext cx="3528392" cy="4952366"/>
          </a:xfrm>
        </p:spPr>
        <p:txBody>
          <a:bodyPr/>
          <a:lstStyle/>
          <a:p>
            <a:r>
              <a:rPr lang="ru-RU" dirty="0" err="1" smtClean="0"/>
              <a:t>Аркутом</a:t>
            </a:r>
            <a:r>
              <a:rPr lang="ru-RU" dirty="0" smtClean="0"/>
              <a:t> </a:t>
            </a:r>
            <a:r>
              <a:rPr lang="ru-RU" dirty="0" err="1" smtClean="0"/>
              <a:t>Палликариса</a:t>
            </a:r>
            <a:endParaRPr lang="ru-RU" dirty="0" smtClean="0"/>
          </a:p>
          <a:p>
            <a:r>
              <a:rPr lang="en-US" dirty="0" err="1" smtClean="0"/>
              <a:t>D&amp;K</a:t>
            </a:r>
            <a:r>
              <a:rPr lang="en-US" dirty="0" smtClean="0"/>
              <a:t> </a:t>
            </a:r>
            <a:r>
              <a:rPr lang="ru-RU" dirty="0" smtClean="0"/>
              <a:t>(Великобритания)</a:t>
            </a:r>
          </a:p>
          <a:p>
            <a:endParaRPr lang="ru-RU" dirty="0"/>
          </a:p>
          <a:p>
            <a:r>
              <a:rPr lang="ru-RU" dirty="0" smtClean="0"/>
              <a:t>Высокие Степени Астигматизма</a:t>
            </a:r>
          </a:p>
          <a:p>
            <a:r>
              <a:rPr lang="ru-RU" dirty="0" smtClean="0"/>
              <a:t>Астигматизм у Детей</a:t>
            </a:r>
          </a:p>
          <a:p>
            <a:r>
              <a:rPr lang="ru-RU" dirty="0" smtClean="0"/>
              <a:t>Смешанный Астигматизм</a:t>
            </a:r>
          </a:p>
          <a:p>
            <a:endParaRPr lang="ru-RU" dirty="0"/>
          </a:p>
          <a:p>
            <a:r>
              <a:rPr lang="ru-RU" dirty="0" smtClean="0"/>
              <a:t> В сочетании с Лазерной коррекцией</a:t>
            </a:r>
          </a:p>
          <a:p>
            <a:r>
              <a:rPr lang="ru-RU" dirty="0" err="1" smtClean="0"/>
              <a:t>Биоптика</a:t>
            </a:r>
            <a:r>
              <a:rPr lang="ru-RU" dirty="0" smtClean="0"/>
              <a:t> в сочетании с </a:t>
            </a:r>
            <a:r>
              <a:rPr lang="ru-RU" dirty="0" err="1" smtClean="0"/>
              <a:t>Фако</a:t>
            </a:r>
            <a:endParaRPr lang="ru-RU" dirty="0"/>
          </a:p>
        </p:txBody>
      </p:sp>
      <p:pic>
        <p:nvPicPr>
          <p:cNvPr id="2050" name="Picture 2" descr="http://oasis-s.com.ua/eng/images/Pallikaris_Arcutome/arcutom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122" y="1916832"/>
            <a:ext cx="2108333" cy="1491646"/>
          </a:xfrm>
          <a:prstGeom prst="rect">
            <a:avLst/>
          </a:prstGeom>
          <a:noFill/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9" name="Picture 2" descr="C:\Users\AIK-1\Desktop\Gmail(8)\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99316" y="1340768"/>
            <a:ext cx="1979381" cy="2808312"/>
          </a:xfrm>
          <a:prstGeom prst="rect">
            <a:avLst/>
          </a:prstGeom>
          <a:noFill/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IK-1\Desktop\Иллюстрации\Img016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360" y="3802052"/>
            <a:ext cx="2950096" cy="2075220"/>
          </a:xfrm>
          <a:prstGeom prst="rect">
            <a:avLst/>
          </a:prstGeom>
          <a:noFill/>
          <a:effectLst>
            <a:outerShdw blurRad="139700" dist="1270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</p:spPr>
      </p:pic>
    </p:spTree>
    <p:extLst>
      <p:ext uri="{BB962C8B-B14F-4D97-AF65-F5344CB8AC3E}">
        <p14:creationId xmlns:p14="http://schemas.microsoft.com/office/powerpoint/2010/main" val="15150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06680" cy="114300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Терапевтическое Лечение Кератоконуса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en-US" dirty="0" smtClean="0"/>
              <a:t>Cross-Linking, UV-X, CXL…)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116944"/>
          </a:xfrm>
        </p:spPr>
        <p:txBody>
          <a:bodyPr/>
          <a:lstStyle/>
          <a:p>
            <a:r>
              <a:rPr lang="ru-RU" sz="2800" b="1" dirty="0" smtClean="0"/>
              <a:t>2007г.:</a:t>
            </a:r>
          </a:p>
          <a:p>
            <a:r>
              <a:rPr lang="ru-RU" dirty="0" smtClean="0"/>
              <a:t>Методика и Прибор сертифицированы в Украине</a:t>
            </a:r>
          </a:p>
          <a:p>
            <a:endParaRPr lang="ru-RU" dirty="0" smtClean="0"/>
          </a:p>
          <a:p>
            <a:r>
              <a:rPr lang="ru-RU" dirty="0" smtClean="0"/>
              <a:t>Впервые в Украине </a:t>
            </a:r>
            <a:r>
              <a:rPr lang="en-US" dirty="0" smtClean="0"/>
              <a:t>CXL </a:t>
            </a:r>
            <a:r>
              <a:rPr lang="ru-RU" dirty="0" smtClean="0"/>
              <a:t>произведен в центре </a:t>
            </a:r>
            <a:r>
              <a:rPr lang="en-US" dirty="0" smtClean="0"/>
              <a:t>AILAS </a:t>
            </a:r>
            <a:r>
              <a:rPr lang="ru-RU" dirty="0" smtClean="0"/>
              <a:t>в 2007г. </a:t>
            </a:r>
            <a:r>
              <a:rPr lang="en-US" b="1" dirty="0">
                <a:effectLst/>
              </a:rPr>
              <a:t>KXL System</a:t>
            </a:r>
            <a:endParaRPr lang="uk-UA" dirty="0">
              <a:effectLst/>
            </a:endParaRPr>
          </a:p>
          <a:p>
            <a:pPr fontAlgn="base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Arial"/>
                <a:ea typeface="LF_Kai"/>
                <a:cs typeface="Times New Roman"/>
              </a:rPr>
              <a:t>KXL </a:t>
            </a:r>
            <a:r>
              <a:rPr lang="en-US" b="1" dirty="0" smtClean="0">
                <a:solidFill>
                  <a:srgbClr val="FF0000"/>
                </a:solidFill>
                <a:effectLst/>
                <a:latin typeface="Arial"/>
                <a:ea typeface="LF_Kai"/>
                <a:cs typeface="Times New Roman"/>
              </a:rPr>
              <a:t>System</a:t>
            </a:r>
            <a:r>
              <a:rPr lang="ru-RU" b="1" dirty="0" smtClean="0">
                <a:solidFill>
                  <a:srgbClr val="FF0000"/>
                </a:solidFill>
                <a:effectLst/>
                <a:latin typeface="Arial"/>
                <a:ea typeface="LF_Kai"/>
                <a:cs typeface="Times New Roman"/>
              </a:rPr>
              <a:t> 2015г.</a:t>
            </a:r>
            <a:endParaRPr lang="uk-UA" sz="16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endParaRPr lang="ru-RU" dirty="0" smtClean="0"/>
          </a:p>
          <a:p>
            <a:endParaRPr lang="uk-UA" dirty="0">
              <a:effectLst/>
            </a:endParaRPr>
          </a:p>
          <a:p>
            <a:endParaRPr lang="ru-RU" dirty="0"/>
          </a:p>
        </p:txBody>
      </p:sp>
      <p:pic>
        <p:nvPicPr>
          <p:cNvPr id="5" name="Объект 4" descr="Cornea UV-X.JPG"/>
          <p:cNvPicPr>
            <a:picLocks noGrp="1" noChangeAspect="1"/>
          </p:cNvPicPr>
          <p:nvPr>
            <p:ph sz="quarter" idx="14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96" y="1268760"/>
            <a:ext cx="2487425" cy="1656184"/>
          </a:xfrm>
          <a:prstGeom prst="rect">
            <a:avLst/>
          </a:prstGeom>
          <a:ln>
            <a:noFill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Picture 2" descr="C:\Users\AIK-1\Desktop\UVX-RIBOFLAVIN\UV_X_Grau_mit_Aug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89040"/>
            <a:ext cx="2212033" cy="1632377"/>
          </a:xfrm>
          <a:prstGeom prst="rect">
            <a:avLst/>
          </a:prstGeom>
          <a:noFill/>
          <a:effectLst>
            <a:outerShdw blurRad="1524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9" name="Picture 2" descr="C:\Users\AIK-1\Desktop\Gmail(8)\UV-X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83553" y="1340768"/>
            <a:ext cx="1605225" cy="2293179"/>
          </a:xfrm>
          <a:prstGeom prst="rect">
            <a:avLst/>
          </a:prstGeom>
          <a:noFill/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493" y="3974178"/>
            <a:ext cx="1994285" cy="288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105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2426" y="1124744"/>
            <a:ext cx="5731742" cy="5328592"/>
          </a:xfrm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Коррекция: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(-)20.0D до (+)10.0D и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цилиндр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6.0D.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чем: в ЛЮБОМ Сочетании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Миопия,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Миопический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Астигматизм,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Гиперметропия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Гиперметропический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Астигматизм,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Смешанный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Астигматизм.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инзы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малой силы (до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3.0D):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0.25D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сильные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–шаг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0.5D. 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968152"/>
          </a:xfrm>
        </p:spPr>
        <p:txBody>
          <a:bodyPr>
            <a:noAutofit/>
          </a:bodyPr>
          <a:lstStyle/>
          <a:p>
            <a:pPr algn="ctr"/>
            <a:r>
              <a:rPr lang="ru-RU" sz="2800" dirty="0" err="1" smtClean="0"/>
              <a:t>Заднекамерные</a:t>
            </a:r>
            <a:r>
              <a:rPr lang="ru-RU" sz="2800" dirty="0" smtClean="0"/>
              <a:t> </a:t>
            </a:r>
            <a:r>
              <a:rPr lang="ru-RU" sz="2800" dirty="0" err="1" smtClean="0"/>
              <a:t>Факические</a:t>
            </a:r>
            <a:r>
              <a:rPr lang="ru-RU" sz="2800" dirty="0" smtClean="0"/>
              <a:t> Линзы</a:t>
            </a:r>
            <a:br>
              <a:rPr lang="ru-RU" sz="2800" dirty="0" smtClean="0"/>
            </a:br>
            <a:r>
              <a:rPr lang="en-US" sz="2800" dirty="0" smtClean="0"/>
              <a:t>ICL (</a:t>
            </a:r>
            <a:r>
              <a:rPr lang="en-US" sz="2800" dirty="0" err="1" smtClean="0"/>
              <a:t>STAAR</a:t>
            </a:r>
            <a:r>
              <a:rPr lang="en-US" sz="2800" dirty="0" smtClean="0"/>
              <a:t>, </a:t>
            </a:r>
            <a:r>
              <a:rPr lang="ru-RU" sz="2800" dirty="0" smtClean="0"/>
              <a:t>Швейцария)</a:t>
            </a:r>
            <a:r>
              <a:rPr lang="en-US" sz="2800" dirty="0" smtClean="0"/>
              <a:t> 2007</a:t>
            </a:r>
            <a:r>
              <a:rPr lang="ru-RU" sz="2800" dirty="0" smtClean="0"/>
              <a:t>г.</a:t>
            </a:r>
            <a:endParaRPr lang="ru-RU" sz="2800" dirty="0"/>
          </a:p>
        </p:txBody>
      </p:sp>
      <p:pic>
        <p:nvPicPr>
          <p:cNvPr id="6" name="Содержимое 4" descr="LinseTICL_kleine Version.jpg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77208" y="2269547"/>
            <a:ext cx="2891515" cy="2042069"/>
          </a:xfrm>
          <a:prstGeom prst="rect">
            <a:avLst/>
          </a:prstGeom>
          <a:ln w="0"/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etal">
            <a:bevelT/>
            <a:contourClr>
              <a:schemeClr val="tx2">
                <a:shade val="50000"/>
              </a:schemeClr>
            </a:contourClr>
          </a:sp3d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10" name="Picture 2" descr="C:\Documents and Settings\1\Рабочий стол\IA02052_001_02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679" y="1479036"/>
            <a:ext cx="2926593" cy="1952014"/>
          </a:xfrm>
          <a:prstGeom prst="rect">
            <a:avLst/>
          </a:prstGeom>
          <a:noFill/>
          <a:effectLst>
            <a:outerShdw blurRad="228600" dist="4445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41713"/>
            <a:ext cx="2328863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50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5920882" cy="1642194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Артифакические</a:t>
            </a:r>
            <a:r>
              <a:rPr lang="ru-RU" sz="2400" dirty="0" smtClean="0"/>
              <a:t> Линзы </a:t>
            </a:r>
            <a:br>
              <a:rPr lang="ru-RU" sz="2400" dirty="0" smtClean="0"/>
            </a:br>
            <a:r>
              <a:rPr lang="en-US" sz="2400" dirty="0" err="1" smtClean="0"/>
              <a:t>PhysIOL</a:t>
            </a:r>
            <a:r>
              <a:rPr lang="en-US" sz="2400" dirty="0" smtClean="0"/>
              <a:t> </a:t>
            </a:r>
            <a:r>
              <a:rPr lang="ru-RU" sz="2400" dirty="0" smtClean="0"/>
              <a:t>(Бельгия)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ru-RU" sz="2400" dirty="0" smtClean="0"/>
              <a:t>впервые в Украине –</a:t>
            </a:r>
            <a:r>
              <a:rPr lang="en-US" sz="2400" dirty="0" smtClean="0"/>
              <a:t>preloaded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(2008г.) </a:t>
            </a: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67544" y="2132856"/>
            <a:ext cx="3657600" cy="4171528"/>
          </a:xfrm>
        </p:spPr>
        <p:txBody>
          <a:bodyPr/>
          <a:lstStyle/>
          <a:p>
            <a:r>
              <a:rPr lang="ru-RU" dirty="0" smtClean="0"/>
              <a:t>Гидрофильные</a:t>
            </a:r>
          </a:p>
          <a:p>
            <a:r>
              <a:rPr lang="ru-RU" dirty="0" smtClean="0"/>
              <a:t>4х Опорные</a:t>
            </a:r>
          </a:p>
          <a:p>
            <a:r>
              <a:rPr lang="ru-RU" dirty="0" smtClean="0"/>
              <a:t>360 Острый Край</a:t>
            </a:r>
          </a:p>
          <a:p>
            <a:r>
              <a:rPr lang="ru-RU" dirty="0" smtClean="0"/>
              <a:t>В Картридже</a:t>
            </a:r>
          </a:p>
          <a:p>
            <a:r>
              <a:rPr lang="ru-RU" dirty="0" err="1" smtClean="0"/>
              <a:t>Монофокальные</a:t>
            </a:r>
            <a:endParaRPr lang="ru-RU" dirty="0" smtClean="0"/>
          </a:p>
          <a:p>
            <a:r>
              <a:rPr lang="ru-RU" dirty="0" smtClean="0"/>
              <a:t>ТРИ-Фокальные</a:t>
            </a:r>
          </a:p>
          <a:p>
            <a:r>
              <a:rPr lang="ru-RU" dirty="0" smtClean="0"/>
              <a:t>Торические</a:t>
            </a:r>
            <a:endParaRPr lang="en-US" dirty="0" smtClean="0"/>
          </a:p>
          <a:p>
            <a:r>
              <a:rPr lang="ru-RU" dirty="0"/>
              <a:t>От (-)10.0</a:t>
            </a:r>
            <a:r>
              <a:rPr lang="en-US" dirty="0"/>
              <a:t>D </a:t>
            </a:r>
            <a:r>
              <a:rPr lang="ru-RU" dirty="0"/>
              <a:t>до (+)40.0</a:t>
            </a:r>
            <a:r>
              <a:rPr lang="en-US" dirty="0"/>
              <a:t>D </a:t>
            </a:r>
          </a:p>
          <a:p>
            <a:r>
              <a:rPr lang="ru-RU" dirty="0" smtClean="0"/>
              <a:t>Цилиндр до </a:t>
            </a:r>
            <a:r>
              <a:rPr lang="en-US" dirty="0" smtClean="0"/>
              <a:t>6.0D </a:t>
            </a:r>
            <a:endParaRPr lang="ru-RU" dirty="0"/>
          </a:p>
        </p:txBody>
      </p:sp>
      <p:pic>
        <p:nvPicPr>
          <p:cNvPr id="10242" name="Picture 2" descr="http://h24-resize.s3.amazonaws.com/50165/9163057-2PSQR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43808" y="5733256"/>
            <a:ext cx="3560912" cy="886691"/>
          </a:xfrm>
          <a:prstGeom prst="rect">
            <a:avLst/>
          </a:prstGeom>
          <a:noFill/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25400" contourW="12700"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physiol.eu/medias/upload/images/products/PRODUCT_23/FineVis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253" y="4014869"/>
            <a:ext cx="1814651" cy="1814651"/>
          </a:xfrm>
          <a:prstGeom prst="rect">
            <a:avLst/>
          </a:prstGeom>
          <a:noFill/>
          <a:effectLst>
            <a:outerShdw blurRad="1524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h24-resize.s3.amazonaws.com/50165/9163283-oyA4h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640372" y="2276872"/>
            <a:ext cx="1200244" cy="1427553"/>
          </a:xfrm>
          <a:prstGeom prst="rect">
            <a:avLst/>
          </a:prstGeom>
          <a:noFill/>
          <a:effectLst>
            <a:outerShdw blurRad="1524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www.physiol.eu/medias/upload/images/products/PRODUCT_24/Ankoris_larg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744" y="1916832"/>
            <a:ext cx="1105018" cy="1473357"/>
          </a:xfrm>
          <a:prstGeom prst="rect">
            <a:avLst/>
          </a:prstGeom>
          <a:noFill/>
          <a:effectLst>
            <a:outerShdw blurRad="1524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53510"/>
            <a:ext cx="2432050" cy="2305050"/>
          </a:xfrm>
          <a:prstGeom prst="rect">
            <a:avLst/>
          </a:prstGeom>
          <a:noFill/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AIK-1\Desktop\Gmail(8)\свидетельство PhysIOL инжекторы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9552" y="152708"/>
            <a:ext cx="1296144" cy="189952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8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7772400" cy="22182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/>
              </a:rPr>
              <a:t>Лазерная Коррекция Пресбиопии – Программа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Supracor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(2012г.)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575520"/>
            <a:ext cx="7772400" cy="3733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4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87019"/>
            <a:ext cx="3168352" cy="601821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ate Placeholder 21"/>
          <p:cNvSpPr>
            <a:spLocks noGrp="1"/>
          </p:cNvSpPr>
          <p:nvPr>
            <p:ph type="dt" sz="half" idx="10"/>
          </p:nvPr>
        </p:nvSpPr>
        <p:spPr>
          <a:xfrm>
            <a:off x="6516216" y="6453336"/>
            <a:ext cx="2474962" cy="265982"/>
          </a:xfrm>
        </p:spPr>
        <p:txBody>
          <a:bodyPr/>
          <a:lstStyle/>
          <a:p>
            <a:pPr algn="r"/>
            <a:fld id="{4C145247-F1B1-457E-9BB7-F907BEB45273}" type="datetime9">
              <a:rPr lang="ru-RU" sz="1200" smtClean="0">
                <a:solidFill>
                  <a:schemeClr val="tx1">
                    <a:lumMod val="85000"/>
                  </a:schemeClr>
                </a:solidFill>
              </a:rPr>
              <a:t>05.07.2015 22:57:28</a:t>
            </a:fld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6" name="Footer Placeholder 20"/>
          <p:cNvSpPr>
            <a:spLocks noGrp="1"/>
          </p:cNvSpPr>
          <p:nvPr>
            <p:ph type="ftr" sz="quarter" idx="4294967295"/>
          </p:nvPr>
        </p:nvSpPr>
        <p:spPr>
          <a:xfrm>
            <a:off x="35496" y="6565726"/>
            <a:ext cx="4086225" cy="24765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AILAS – </a:t>
            </a:r>
            <a:r>
              <a:rPr lang="ru-RU" dirty="0" smtClean="0"/>
              <a:t>Всегда на Шаг Впереди!</a:t>
            </a:r>
            <a:endParaRPr lang="ru-RU" dirty="0"/>
          </a:p>
        </p:txBody>
      </p:sp>
      <p:grpSp>
        <p:nvGrpSpPr>
          <p:cNvPr id="8" name="Group 20"/>
          <p:cNvGrpSpPr>
            <a:grpSpLocks/>
          </p:cNvGrpSpPr>
          <p:nvPr/>
        </p:nvGrpSpPr>
        <p:grpSpPr bwMode="auto">
          <a:xfrm>
            <a:off x="5292725" y="2346325"/>
            <a:ext cx="3743325" cy="2452688"/>
            <a:chOff x="5436096" y="3389959"/>
            <a:chExt cx="3744416" cy="2451829"/>
          </a:xfrm>
        </p:grpSpPr>
        <p:sp>
          <p:nvSpPr>
            <p:cNvPr id="9" name="Text Box 20"/>
            <p:cNvSpPr txBox="1">
              <a:spLocks noChangeArrowheads="1"/>
            </p:cNvSpPr>
            <p:nvPr/>
          </p:nvSpPr>
          <p:spPr bwMode="auto">
            <a:xfrm>
              <a:off x="6954188" y="3389959"/>
              <a:ext cx="1689592" cy="583995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Inner Region for NEAR 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Vision</a:t>
              </a:r>
              <a:endParaRPr lang="en-US" sz="1600" baseline="-25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Text Box 21"/>
            <p:cNvSpPr txBox="1">
              <a:spLocks noChangeArrowheads="1"/>
            </p:cNvSpPr>
            <p:nvPr/>
          </p:nvSpPr>
          <p:spPr bwMode="auto">
            <a:xfrm>
              <a:off x="6849276" y="5010791"/>
              <a:ext cx="2331236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600" dirty="0">
                  <a:latin typeface="Arial" charset="0"/>
                </a:rPr>
                <a:t>Outer Region for DISTANCE &amp; INTERMEDIATE Vision</a:t>
              </a:r>
            </a:p>
          </p:txBody>
        </p:sp>
        <p:sp>
          <p:nvSpPr>
            <p:cNvPr id="11" name="Oval 5"/>
            <p:cNvSpPr>
              <a:spLocks noChangeArrowheads="1"/>
            </p:cNvSpPr>
            <p:nvPr/>
          </p:nvSpPr>
          <p:spPr bwMode="auto">
            <a:xfrm>
              <a:off x="5436096" y="3781935"/>
              <a:ext cx="1548264" cy="1594878"/>
            </a:xfrm>
            <a:prstGeom prst="ellipse">
              <a:avLst/>
            </a:prstGeom>
            <a:solidFill>
              <a:srgbClr val="78DB15"/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cxnSp>
          <p:nvCxnSpPr>
            <p:cNvPr id="12" name="Straight Arrow Connector 71"/>
            <p:cNvCxnSpPr/>
            <p:nvPr/>
          </p:nvCxnSpPr>
          <p:spPr>
            <a:xfrm flipH="1" flipV="1">
              <a:off x="6417457" y="5030859"/>
              <a:ext cx="431926" cy="466562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4"/>
            <p:cNvSpPr>
              <a:spLocks noChangeArrowheads="1"/>
            </p:cNvSpPr>
            <p:nvPr/>
          </p:nvSpPr>
          <p:spPr bwMode="auto">
            <a:xfrm>
              <a:off x="5814031" y="4185018"/>
              <a:ext cx="805098" cy="793472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sp>
          <p:nvSpPr>
            <p:cNvPr id="14" name="Textfeld 2"/>
            <p:cNvSpPr txBox="1">
              <a:spLocks noChangeArrowheads="1"/>
            </p:cNvSpPr>
            <p:nvPr/>
          </p:nvSpPr>
          <p:spPr bwMode="auto">
            <a:xfrm>
              <a:off x="5795799" y="3875169"/>
              <a:ext cx="82867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400">
                  <a:solidFill>
                    <a:srgbClr val="C00000"/>
                  </a:solidFill>
                  <a:latin typeface="Arial" charset="0"/>
                </a:rPr>
                <a:t>≈ 0.0 D</a:t>
              </a:r>
            </a:p>
          </p:txBody>
        </p:sp>
        <p:sp>
          <p:nvSpPr>
            <p:cNvPr id="15" name="Textfeld 17"/>
            <p:cNvSpPr txBox="1">
              <a:spLocks noChangeArrowheads="1"/>
            </p:cNvSpPr>
            <p:nvPr/>
          </p:nvSpPr>
          <p:spPr bwMode="auto">
            <a:xfrm>
              <a:off x="5795799" y="4425631"/>
              <a:ext cx="82867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400">
                  <a:solidFill>
                    <a:srgbClr val="C00000"/>
                  </a:solidFill>
                  <a:latin typeface="Arial" charset="0"/>
                </a:rPr>
                <a:t>≈ -2.0 D</a:t>
              </a:r>
            </a:p>
          </p:txBody>
        </p:sp>
        <p:cxnSp>
          <p:nvCxnSpPr>
            <p:cNvPr id="16" name="Straight Arrow Connector 65"/>
            <p:cNvCxnSpPr/>
            <p:nvPr/>
          </p:nvCxnSpPr>
          <p:spPr>
            <a:xfrm flipH="1">
              <a:off x="6374582" y="3875564"/>
              <a:ext cx="609778" cy="495127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9"/>
          <p:cNvGrpSpPr>
            <a:grpSpLocks/>
          </p:cNvGrpSpPr>
          <p:nvPr/>
        </p:nvGrpSpPr>
        <p:grpSpPr bwMode="auto">
          <a:xfrm>
            <a:off x="890588" y="4063702"/>
            <a:ext cx="4127500" cy="2533650"/>
            <a:chOff x="1167626" y="1076886"/>
            <a:chExt cx="4126182" cy="2534144"/>
          </a:xfrm>
        </p:grpSpPr>
        <p:grpSp>
          <p:nvGrpSpPr>
            <p:cNvPr id="18" name="Group 4114"/>
            <p:cNvGrpSpPr>
              <a:grpSpLocks/>
            </p:cNvGrpSpPr>
            <p:nvPr/>
          </p:nvGrpSpPr>
          <p:grpSpPr bwMode="auto">
            <a:xfrm>
              <a:off x="1434697" y="1076886"/>
              <a:ext cx="3859110" cy="1046656"/>
              <a:chOff x="4567050" y="1246415"/>
              <a:chExt cx="3859110" cy="1046656"/>
            </a:xfrm>
          </p:grpSpPr>
          <p:sp>
            <p:nvSpPr>
              <p:cNvPr id="24" name="Rectangle 89"/>
              <p:cNvSpPr/>
              <p:nvPr/>
            </p:nvSpPr>
            <p:spPr>
              <a:xfrm>
                <a:off x="5471180" y="1764041"/>
                <a:ext cx="464988" cy="234996"/>
              </a:xfrm>
              <a:prstGeom prst="rect">
                <a:avLst/>
              </a:prstGeom>
              <a:solidFill>
                <a:srgbClr val="92D05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" name="Rectangle 90"/>
              <p:cNvSpPr/>
              <p:nvPr/>
            </p:nvSpPr>
            <p:spPr>
              <a:xfrm>
                <a:off x="6721731" y="1754514"/>
                <a:ext cx="469750" cy="234996"/>
              </a:xfrm>
              <a:prstGeom prst="rect">
                <a:avLst/>
              </a:prstGeom>
              <a:solidFill>
                <a:srgbClr val="92D05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" name="Rectangle 91"/>
              <p:cNvSpPr/>
              <p:nvPr/>
            </p:nvSpPr>
            <p:spPr>
              <a:xfrm>
                <a:off x="5936169" y="1619551"/>
                <a:ext cx="777627" cy="234996"/>
              </a:xfrm>
              <a:prstGeom prst="rect">
                <a:avLst/>
              </a:prstGeom>
              <a:solidFill>
                <a:srgbClr val="FFFF0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grpSp>
            <p:nvGrpSpPr>
              <p:cNvPr id="27" name="Gruppieren 15"/>
              <p:cNvGrpSpPr>
                <a:grpSpLocks/>
              </p:cNvGrpSpPr>
              <p:nvPr/>
            </p:nvGrpSpPr>
            <p:grpSpPr bwMode="auto">
              <a:xfrm>
                <a:off x="4567050" y="1737521"/>
                <a:ext cx="1796020" cy="554610"/>
                <a:chOff x="1729089" y="2191553"/>
                <a:chExt cx="2444771" cy="825967"/>
              </a:xfrm>
            </p:grpSpPr>
            <p:sp>
              <p:nvSpPr>
                <p:cNvPr id="34" name="Freihandform 10"/>
                <p:cNvSpPr/>
                <p:nvPr/>
              </p:nvSpPr>
              <p:spPr>
                <a:xfrm rot="21375147">
                  <a:off x="2685454" y="2190850"/>
                  <a:ext cx="1488406" cy="293221"/>
                </a:xfrm>
                <a:custGeom>
                  <a:avLst/>
                  <a:gdLst>
                    <a:gd name="connsiteX0" fmla="*/ 1487822 w 1487822"/>
                    <a:gd name="connsiteY0" fmla="*/ 0 h 334396"/>
                    <a:gd name="connsiteX1" fmla="*/ 1340723 w 1487822"/>
                    <a:gd name="connsiteY1" fmla="*/ 7951 h 334396"/>
                    <a:gd name="connsiteX2" fmla="*/ 1181697 w 1487822"/>
                    <a:gd name="connsiteY2" fmla="*/ 39756 h 334396"/>
                    <a:gd name="connsiteX3" fmla="*/ 1050500 w 1487822"/>
                    <a:gd name="connsiteY3" fmla="*/ 99391 h 334396"/>
                    <a:gd name="connsiteX4" fmla="*/ 907377 w 1487822"/>
                    <a:gd name="connsiteY4" fmla="*/ 163001 h 334396"/>
                    <a:gd name="connsiteX5" fmla="*/ 708594 w 1487822"/>
                    <a:gd name="connsiteY5" fmla="*/ 198782 h 334396"/>
                    <a:gd name="connsiteX6" fmla="*/ 521738 w 1487822"/>
                    <a:gd name="connsiteY6" fmla="*/ 226612 h 334396"/>
                    <a:gd name="connsiteX7" fmla="*/ 315004 w 1487822"/>
                    <a:gd name="connsiteY7" fmla="*/ 270344 h 334396"/>
                    <a:gd name="connsiteX8" fmla="*/ 132124 w 1487822"/>
                    <a:gd name="connsiteY8" fmla="*/ 302149 h 334396"/>
                    <a:gd name="connsiteX9" fmla="*/ 12855 w 1487822"/>
                    <a:gd name="connsiteY9" fmla="*/ 329979 h 334396"/>
                    <a:gd name="connsiteX10" fmla="*/ 8879 w 1487822"/>
                    <a:gd name="connsiteY10" fmla="*/ 333954 h 3343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487822" h="334396">
                      <a:moveTo>
                        <a:pt x="1487822" y="0"/>
                      </a:moveTo>
                      <a:cubicBezTo>
                        <a:pt x="1439783" y="662"/>
                        <a:pt x="1391744" y="1325"/>
                        <a:pt x="1340723" y="7951"/>
                      </a:cubicBezTo>
                      <a:cubicBezTo>
                        <a:pt x="1289702" y="14577"/>
                        <a:pt x="1230067" y="24516"/>
                        <a:pt x="1181697" y="39756"/>
                      </a:cubicBezTo>
                      <a:cubicBezTo>
                        <a:pt x="1133326" y="54996"/>
                        <a:pt x="1050500" y="99391"/>
                        <a:pt x="1050500" y="99391"/>
                      </a:cubicBezTo>
                      <a:cubicBezTo>
                        <a:pt x="1004780" y="119932"/>
                        <a:pt x="964361" y="146436"/>
                        <a:pt x="907377" y="163001"/>
                      </a:cubicBezTo>
                      <a:cubicBezTo>
                        <a:pt x="850393" y="179566"/>
                        <a:pt x="772867" y="188180"/>
                        <a:pt x="708594" y="198782"/>
                      </a:cubicBezTo>
                      <a:cubicBezTo>
                        <a:pt x="644321" y="209384"/>
                        <a:pt x="587336" y="214685"/>
                        <a:pt x="521738" y="226612"/>
                      </a:cubicBezTo>
                      <a:cubicBezTo>
                        <a:pt x="456140" y="238539"/>
                        <a:pt x="379940" y="257755"/>
                        <a:pt x="315004" y="270344"/>
                      </a:cubicBezTo>
                      <a:cubicBezTo>
                        <a:pt x="250068" y="282934"/>
                        <a:pt x="182482" y="292210"/>
                        <a:pt x="132124" y="302149"/>
                      </a:cubicBezTo>
                      <a:cubicBezTo>
                        <a:pt x="81766" y="312088"/>
                        <a:pt x="33396" y="324678"/>
                        <a:pt x="12855" y="329979"/>
                      </a:cubicBezTo>
                      <a:cubicBezTo>
                        <a:pt x="-7686" y="335280"/>
                        <a:pt x="596" y="334617"/>
                        <a:pt x="8879" y="33395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5" name="Freihandform 12"/>
                <p:cNvSpPr/>
                <p:nvPr/>
              </p:nvSpPr>
              <p:spPr>
                <a:xfrm>
                  <a:off x="1728468" y="2536094"/>
                  <a:ext cx="967787" cy="477666"/>
                </a:xfrm>
                <a:custGeom>
                  <a:avLst/>
                  <a:gdLst>
                    <a:gd name="connsiteX0" fmla="*/ 968721 w 968721"/>
                    <a:gd name="connsiteY0" fmla="*/ 0 h 561314"/>
                    <a:gd name="connsiteX1" fmla="*/ 814812 w 968721"/>
                    <a:gd name="connsiteY1" fmla="*/ 58847 h 561314"/>
                    <a:gd name="connsiteX2" fmla="*/ 547735 w 968721"/>
                    <a:gd name="connsiteY2" fmla="*/ 176542 h 561314"/>
                    <a:gd name="connsiteX3" fmla="*/ 339505 w 968721"/>
                    <a:gd name="connsiteY3" fmla="*/ 294237 h 561314"/>
                    <a:gd name="connsiteX4" fmla="*/ 140329 w 968721"/>
                    <a:gd name="connsiteY4" fmla="*/ 434566 h 561314"/>
                    <a:gd name="connsiteX5" fmla="*/ 0 w 968721"/>
                    <a:gd name="connsiteY5" fmla="*/ 561314 h 5613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8721" h="561314">
                      <a:moveTo>
                        <a:pt x="968721" y="0"/>
                      </a:moveTo>
                      <a:cubicBezTo>
                        <a:pt x="926848" y="14711"/>
                        <a:pt x="884976" y="29423"/>
                        <a:pt x="814812" y="58847"/>
                      </a:cubicBezTo>
                      <a:cubicBezTo>
                        <a:pt x="744648" y="88271"/>
                        <a:pt x="626953" y="137310"/>
                        <a:pt x="547735" y="176542"/>
                      </a:cubicBezTo>
                      <a:cubicBezTo>
                        <a:pt x="468517" y="215774"/>
                        <a:pt x="407406" y="251233"/>
                        <a:pt x="339505" y="294237"/>
                      </a:cubicBezTo>
                      <a:cubicBezTo>
                        <a:pt x="271604" y="337241"/>
                        <a:pt x="196913" y="390053"/>
                        <a:pt x="140329" y="434566"/>
                      </a:cubicBezTo>
                      <a:cubicBezTo>
                        <a:pt x="83745" y="479079"/>
                        <a:pt x="41872" y="520196"/>
                        <a:pt x="0" y="56131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8" name="Textfeld 9"/>
              <p:cNvSpPr txBox="1">
                <a:spLocks noChangeArrowheads="1"/>
              </p:cNvSpPr>
              <p:nvPr/>
            </p:nvSpPr>
            <p:spPr bwMode="auto">
              <a:xfrm>
                <a:off x="5855232" y="1246415"/>
                <a:ext cx="1025197" cy="400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b="1" dirty="0">
                    <a:ln w="3175"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cs"/>
                  </a:rPr>
                  <a:t>Near Addition</a:t>
                </a: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b="1" dirty="0">
                    <a:ln w="3175"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cs"/>
                  </a:rPr>
                  <a:t>Zone</a:t>
                </a:r>
              </a:p>
            </p:txBody>
          </p:sp>
          <p:sp>
            <p:nvSpPr>
              <p:cNvPr id="29" name="Textfeld 29"/>
              <p:cNvSpPr txBox="1">
                <a:spLocks noChangeArrowheads="1"/>
              </p:cNvSpPr>
              <p:nvPr/>
            </p:nvSpPr>
            <p:spPr bwMode="auto">
              <a:xfrm>
                <a:off x="6908996" y="1314691"/>
                <a:ext cx="1517165" cy="398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algn="ctr">
                  <a:defRPr sz="1000" b="1">
                    <a:solidFill>
                      <a:schemeClr val="accent3">
                        <a:lumMod val="75000"/>
                      </a:schemeClr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9pPr>
              </a:lstStyle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srgbClr val="00B050"/>
                    </a:solidFill>
                    <a:cs typeface="+mn-cs"/>
                  </a:rPr>
                  <a:t>Intermediate</a:t>
                </a:r>
              </a:p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srgbClr val="00B050"/>
                    </a:solidFill>
                    <a:cs typeface="+mn-cs"/>
                  </a:rPr>
                  <a:t>&amp; </a:t>
                </a:r>
                <a:r>
                  <a:rPr lang="en-US" dirty="0" smtClean="0">
                    <a:solidFill>
                      <a:srgbClr val="00B050"/>
                    </a:solidFill>
                    <a:cs typeface="+mn-cs"/>
                  </a:rPr>
                  <a:t>Distance Zone</a:t>
                </a:r>
                <a:endParaRPr lang="en-US" dirty="0">
                  <a:solidFill>
                    <a:srgbClr val="00B050"/>
                  </a:solidFill>
                  <a:cs typeface="+mn-cs"/>
                </a:endParaRPr>
              </a:p>
            </p:txBody>
          </p:sp>
          <p:sp>
            <p:nvSpPr>
              <p:cNvPr id="30" name="Textfeld 29"/>
              <p:cNvSpPr txBox="1">
                <a:spLocks noChangeArrowheads="1"/>
              </p:cNvSpPr>
              <p:nvPr/>
            </p:nvSpPr>
            <p:spPr bwMode="auto">
              <a:xfrm>
                <a:off x="4680858" y="1328981"/>
                <a:ext cx="1185483" cy="400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algn="ctr">
                  <a:defRPr sz="1000" b="1">
                    <a:solidFill>
                      <a:schemeClr val="accent3">
                        <a:lumMod val="75000"/>
                      </a:schemeClr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9pPr>
              </a:lstStyle>
              <a:p>
                <a:pPr algn="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srgbClr val="00B050"/>
                    </a:solidFill>
                    <a:cs typeface="+mn-cs"/>
                  </a:rPr>
                  <a:t>Intermediate</a:t>
                </a:r>
              </a:p>
              <a:p>
                <a:pPr algn="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srgbClr val="00B050"/>
                    </a:solidFill>
                    <a:cs typeface="+mn-cs"/>
                  </a:rPr>
                  <a:t>&amp; </a:t>
                </a:r>
                <a:r>
                  <a:rPr lang="en-US" dirty="0" smtClean="0">
                    <a:solidFill>
                      <a:srgbClr val="00B050"/>
                    </a:solidFill>
                    <a:cs typeface="+mn-cs"/>
                  </a:rPr>
                  <a:t>Distance Zone</a:t>
                </a:r>
                <a:endParaRPr lang="en-US" dirty="0">
                  <a:solidFill>
                    <a:srgbClr val="00B050"/>
                  </a:solidFill>
                  <a:cs typeface="+mn-cs"/>
                </a:endParaRPr>
              </a:p>
            </p:txBody>
          </p:sp>
          <p:grpSp>
            <p:nvGrpSpPr>
              <p:cNvPr id="31" name="Gruppieren 15"/>
              <p:cNvGrpSpPr>
                <a:grpSpLocks/>
              </p:cNvGrpSpPr>
              <p:nvPr/>
            </p:nvGrpSpPr>
            <p:grpSpPr bwMode="auto">
              <a:xfrm flipH="1">
                <a:off x="6350282" y="1738461"/>
                <a:ext cx="1796020" cy="554610"/>
                <a:chOff x="1729089" y="2191553"/>
                <a:chExt cx="2444771" cy="825967"/>
              </a:xfrm>
            </p:grpSpPr>
            <p:sp>
              <p:nvSpPr>
                <p:cNvPr id="32" name="Freihandform 10"/>
                <p:cNvSpPr/>
                <p:nvPr/>
              </p:nvSpPr>
              <p:spPr>
                <a:xfrm rot="21375147">
                  <a:off x="2685330" y="2191814"/>
                  <a:ext cx="1488405" cy="293221"/>
                </a:xfrm>
                <a:custGeom>
                  <a:avLst/>
                  <a:gdLst>
                    <a:gd name="connsiteX0" fmla="*/ 1487822 w 1487822"/>
                    <a:gd name="connsiteY0" fmla="*/ 0 h 334396"/>
                    <a:gd name="connsiteX1" fmla="*/ 1340723 w 1487822"/>
                    <a:gd name="connsiteY1" fmla="*/ 7951 h 334396"/>
                    <a:gd name="connsiteX2" fmla="*/ 1181697 w 1487822"/>
                    <a:gd name="connsiteY2" fmla="*/ 39756 h 334396"/>
                    <a:gd name="connsiteX3" fmla="*/ 1050500 w 1487822"/>
                    <a:gd name="connsiteY3" fmla="*/ 99391 h 334396"/>
                    <a:gd name="connsiteX4" fmla="*/ 907377 w 1487822"/>
                    <a:gd name="connsiteY4" fmla="*/ 163001 h 334396"/>
                    <a:gd name="connsiteX5" fmla="*/ 708594 w 1487822"/>
                    <a:gd name="connsiteY5" fmla="*/ 198782 h 334396"/>
                    <a:gd name="connsiteX6" fmla="*/ 521738 w 1487822"/>
                    <a:gd name="connsiteY6" fmla="*/ 226612 h 334396"/>
                    <a:gd name="connsiteX7" fmla="*/ 315004 w 1487822"/>
                    <a:gd name="connsiteY7" fmla="*/ 270344 h 334396"/>
                    <a:gd name="connsiteX8" fmla="*/ 132124 w 1487822"/>
                    <a:gd name="connsiteY8" fmla="*/ 302149 h 334396"/>
                    <a:gd name="connsiteX9" fmla="*/ 12855 w 1487822"/>
                    <a:gd name="connsiteY9" fmla="*/ 329979 h 334396"/>
                    <a:gd name="connsiteX10" fmla="*/ 8879 w 1487822"/>
                    <a:gd name="connsiteY10" fmla="*/ 333954 h 3343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487822" h="334396">
                      <a:moveTo>
                        <a:pt x="1487822" y="0"/>
                      </a:moveTo>
                      <a:cubicBezTo>
                        <a:pt x="1439783" y="662"/>
                        <a:pt x="1391744" y="1325"/>
                        <a:pt x="1340723" y="7951"/>
                      </a:cubicBezTo>
                      <a:cubicBezTo>
                        <a:pt x="1289702" y="14577"/>
                        <a:pt x="1230067" y="24516"/>
                        <a:pt x="1181697" y="39756"/>
                      </a:cubicBezTo>
                      <a:cubicBezTo>
                        <a:pt x="1133326" y="54996"/>
                        <a:pt x="1050500" y="99391"/>
                        <a:pt x="1050500" y="99391"/>
                      </a:cubicBezTo>
                      <a:cubicBezTo>
                        <a:pt x="1004780" y="119932"/>
                        <a:pt x="964361" y="146436"/>
                        <a:pt x="907377" y="163001"/>
                      </a:cubicBezTo>
                      <a:cubicBezTo>
                        <a:pt x="850393" y="179566"/>
                        <a:pt x="772867" y="188180"/>
                        <a:pt x="708594" y="198782"/>
                      </a:cubicBezTo>
                      <a:cubicBezTo>
                        <a:pt x="644321" y="209384"/>
                        <a:pt x="587336" y="214685"/>
                        <a:pt x="521738" y="226612"/>
                      </a:cubicBezTo>
                      <a:cubicBezTo>
                        <a:pt x="456140" y="238539"/>
                        <a:pt x="379940" y="257755"/>
                        <a:pt x="315004" y="270344"/>
                      </a:cubicBezTo>
                      <a:cubicBezTo>
                        <a:pt x="250068" y="282934"/>
                        <a:pt x="182482" y="292210"/>
                        <a:pt x="132124" y="302149"/>
                      </a:cubicBezTo>
                      <a:cubicBezTo>
                        <a:pt x="81766" y="312088"/>
                        <a:pt x="33396" y="324678"/>
                        <a:pt x="12855" y="329979"/>
                      </a:cubicBezTo>
                      <a:cubicBezTo>
                        <a:pt x="-7686" y="335280"/>
                        <a:pt x="596" y="334617"/>
                        <a:pt x="8879" y="33395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3" name="Freihandform 12"/>
                <p:cNvSpPr/>
                <p:nvPr/>
              </p:nvSpPr>
              <p:spPr>
                <a:xfrm>
                  <a:off x="1728343" y="2537058"/>
                  <a:ext cx="967787" cy="480032"/>
                </a:xfrm>
                <a:custGeom>
                  <a:avLst/>
                  <a:gdLst>
                    <a:gd name="connsiteX0" fmla="*/ 968721 w 968721"/>
                    <a:gd name="connsiteY0" fmla="*/ 0 h 561314"/>
                    <a:gd name="connsiteX1" fmla="*/ 814812 w 968721"/>
                    <a:gd name="connsiteY1" fmla="*/ 58847 h 561314"/>
                    <a:gd name="connsiteX2" fmla="*/ 547735 w 968721"/>
                    <a:gd name="connsiteY2" fmla="*/ 176542 h 561314"/>
                    <a:gd name="connsiteX3" fmla="*/ 339505 w 968721"/>
                    <a:gd name="connsiteY3" fmla="*/ 294237 h 561314"/>
                    <a:gd name="connsiteX4" fmla="*/ 140329 w 968721"/>
                    <a:gd name="connsiteY4" fmla="*/ 434566 h 561314"/>
                    <a:gd name="connsiteX5" fmla="*/ 0 w 968721"/>
                    <a:gd name="connsiteY5" fmla="*/ 561314 h 5613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8721" h="561314">
                      <a:moveTo>
                        <a:pt x="968721" y="0"/>
                      </a:moveTo>
                      <a:cubicBezTo>
                        <a:pt x="926848" y="14711"/>
                        <a:pt x="884976" y="29423"/>
                        <a:pt x="814812" y="58847"/>
                      </a:cubicBezTo>
                      <a:cubicBezTo>
                        <a:pt x="744648" y="88271"/>
                        <a:pt x="626953" y="137310"/>
                        <a:pt x="547735" y="176542"/>
                      </a:cubicBezTo>
                      <a:cubicBezTo>
                        <a:pt x="468517" y="215774"/>
                        <a:pt x="407406" y="251233"/>
                        <a:pt x="339505" y="294237"/>
                      </a:cubicBezTo>
                      <a:cubicBezTo>
                        <a:pt x="271604" y="337241"/>
                        <a:pt x="196913" y="390053"/>
                        <a:pt x="140329" y="434566"/>
                      </a:cubicBezTo>
                      <a:cubicBezTo>
                        <a:pt x="83745" y="479079"/>
                        <a:pt x="41872" y="520196"/>
                        <a:pt x="0" y="56131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19" name="Bogen 13"/>
            <p:cNvSpPr/>
            <p:nvPr/>
          </p:nvSpPr>
          <p:spPr bwMode="auto">
            <a:xfrm>
              <a:off x="1167626" y="1533067"/>
              <a:ext cx="4126182" cy="2077963"/>
            </a:xfrm>
            <a:prstGeom prst="arc">
              <a:avLst>
                <a:gd name="adj1" fmla="val 11664807"/>
                <a:gd name="adj2" fmla="val 20719869"/>
              </a:avLst>
            </a:prstGeom>
            <a:ln>
              <a:solidFill>
                <a:srgbClr val="FFFF00"/>
              </a:solidFill>
              <a:prstDash val="sysDot"/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20" name="Straight Connector 3"/>
            <p:cNvCxnSpPr/>
            <p:nvPr/>
          </p:nvCxnSpPr>
          <p:spPr>
            <a:xfrm flipV="1">
              <a:off x="2799055" y="1450022"/>
              <a:ext cx="4760" cy="379486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38"/>
            <p:cNvCxnSpPr/>
            <p:nvPr/>
          </p:nvCxnSpPr>
          <p:spPr>
            <a:xfrm flipV="1">
              <a:off x="2332479" y="1584985"/>
              <a:ext cx="0" cy="244523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44"/>
            <p:cNvCxnSpPr/>
            <p:nvPr/>
          </p:nvCxnSpPr>
          <p:spPr>
            <a:xfrm flipV="1">
              <a:off x="3578268" y="1450022"/>
              <a:ext cx="3174" cy="379486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47"/>
            <p:cNvCxnSpPr/>
            <p:nvPr/>
          </p:nvCxnSpPr>
          <p:spPr>
            <a:xfrm flipV="1">
              <a:off x="4057540" y="1575458"/>
              <a:ext cx="0" cy="244523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6370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772400" cy="136815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Микро-склеральные линзы</a:t>
            </a:r>
            <a:r>
              <a:rPr lang="en-US" sz="3200" dirty="0" smtClean="0"/>
              <a:t> </a:t>
            </a:r>
            <a:r>
              <a:rPr lang="en-US" sz="3200" dirty="0" err="1" smtClean="0"/>
              <a:t>NormalEyes</a:t>
            </a:r>
            <a:r>
              <a:rPr lang="ru-RU" sz="3200" dirty="0" smtClean="0"/>
              <a:t> </a:t>
            </a:r>
            <a:r>
              <a:rPr lang="en-US" sz="3200" dirty="0" smtClean="0"/>
              <a:t>(Paragon, </a:t>
            </a:r>
            <a:r>
              <a:rPr lang="ru-RU" sz="3200" dirty="0" smtClean="0"/>
              <a:t>США</a:t>
            </a:r>
            <a:r>
              <a:rPr lang="en-US" sz="3200" dirty="0" smtClean="0"/>
              <a:t>)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(2012г.)</a:t>
            </a:r>
            <a:endParaRPr lang="en-US" sz="3200" dirty="0"/>
          </a:p>
        </p:txBody>
      </p:sp>
      <p:pic>
        <p:nvPicPr>
          <p:cNvPr id="1027" name="Picture 3" descr="C:\Users\AIK-1\Desktop\Sclereal_Lenses_PPTX\CLS0410_A14_Fig0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594" y="1484784"/>
            <a:ext cx="2487876" cy="19442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/>
          </a:sp3d>
        </p:spPr>
      </p:pic>
      <p:pic>
        <p:nvPicPr>
          <p:cNvPr id="1028" name="Picture 4" descr="C:\Users\AIK-1\Desktop\Sclereal_Lenses_PPTX\CLS_October_A11_Fig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89040"/>
            <a:ext cx="3184314" cy="241098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/>
          </a:sp3d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6400800" y="6416675"/>
            <a:ext cx="2635696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AAE0505C-A033-41DD-B4A4-73F2B8D0411C}" type="datetime9">
              <a:rPr lang="ru-RU" sz="1100" smtClean="0"/>
              <a:pPr/>
              <a:t>05.07.2015 22:57:28</a:t>
            </a:fld>
            <a:endParaRPr lang="ru-RU" dirty="0"/>
          </a:p>
        </p:txBody>
      </p:sp>
      <p:pic>
        <p:nvPicPr>
          <p:cNvPr id="8194" name="Picture 2" descr="C:\Users\AIK-1\Desktop\Gmail(8)\склерал линзы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09885" y="3809918"/>
            <a:ext cx="1735523" cy="25241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5" descr="СклеральнЛ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6" y="1196752"/>
            <a:ext cx="3448859" cy="3960440"/>
          </a:xfrm>
          <a:prstGeom prst="rect">
            <a:avLst/>
          </a:prstGeom>
          <a:scene3d>
            <a:camera prst="orthographicFront"/>
            <a:lightRig rig="threePt" dir="t"/>
          </a:scene3d>
          <a:sp3d prstMaterial="metal">
            <a:bevelT/>
          </a:sp3d>
        </p:spPr>
      </p:pic>
    </p:spTree>
    <p:extLst>
      <p:ext uri="{BB962C8B-B14F-4D97-AF65-F5344CB8AC3E}">
        <p14:creationId xmlns:p14="http://schemas.microsoft.com/office/powerpoint/2010/main" val="284544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4341080"/>
          </a:xfrm>
        </p:spPr>
        <p:txBody>
          <a:bodyPr/>
          <a:lstStyle/>
          <a:p>
            <a:r>
              <a:rPr lang="en-US" dirty="0"/>
              <a:t>c</a:t>
            </a:r>
            <a:r>
              <a:rPr lang="ru-RU" dirty="0" smtClean="0"/>
              <a:t> </a:t>
            </a:r>
            <a:r>
              <a:rPr lang="ru-RU" dirty="0"/>
              <a:t>2009 </a:t>
            </a:r>
            <a:r>
              <a:rPr lang="ru-RU" dirty="0" smtClean="0"/>
              <a:t>года -  ВЫСШАЯ КАТЕГОРИЯ</a:t>
            </a:r>
            <a:endParaRPr lang="ru-RU" dirty="0"/>
          </a:p>
          <a:p>
            <a:r>
              <a:rPr lang="ru-RU" dirty="0" smtClean="0"/>
              <a:t>2015г. – сертификат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ISO </a:t>
            </a:r>
            <a:endParaRPr lang="ru-RU" dirty="0" smtClean="0"/>
          </a:p>
        </p:txBody>
      </p:sp>
      <p:pic>
        <p:nvPicPr>
          <p:cNvPr id="2050" name="Picture 2" descr="C:\Users\AIK-1\Desktop\Семинар_AILAS_2013\Вступление\Слайд 4\2012_-_Akredytaciinyi_sertyfikat_vysha_kategoriya_kliniky_AILAZ.jpg"/>
          <p:cNvPicPr>
            <a:picLocks noGrp="1" noChangeAspect="1" noChangeArrowheads="1"/>
          </p:cNvPicPr>
          <p:nvPr>
            <p:ph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72609" y="565988"/>
            <a:ext cx="4019871" cy="583481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77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16632"/>
            <a:ext cx="7772400" cy="720080"/>
          </a:xfrm>
        </p:spPr>
        <p:txBody>
          <a:bodyPr>
            <a:normAutofit/>
          </a:bodyPr>
          <a:lstStyle/>
          <a:p>
            <a:r>
              <a:rPr lang="ru-RU" dirty="0" smtClean="0"/>
              <a:t>Наши Награды: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6597352"/>
            <a:ext cx="8134672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3074" name="Picture 2" descr="C:\Users\AIK-1\Desktop\Семинар_AILAS_2013\Вступление\ЛИГА кращих 007.jpg"/>
          <p:cNvPicPr>
            <a:picLocks noGrp="1" noChangeAspect="1" noChangeArrowheads="1"/>
          </p:cNvPicPr>
          <p:nvPr>
            <p:ph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20" y="908720"/>
            <a:ext cx="2555096" cy="17866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08720"/>
            <a:ext cx="1748230" cy="2359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AIK-1\Desktop\Семинар_AILAS_2013\Вступление\РЕЙТИНГ 0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51720" y="2636912"/>
            <a:ext cx="2013127" cy="2858332"/>
          </a:xfrm>
          <a:prstGeom prst="rect">
            <a:avLst/>
          </a:prstGeom>
          <a:noFill/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4798"/>
            <a:ext cx="2201672" cy="28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7866"/>
            <a:ext cx="2068195" cy="2897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755" y="3457044"/>
            <a:ext cx="2012187" cy="280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09076"/>
            <a:ext cx="2153245" cy="2018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57249"/>
            <a:ext cx="1965226" cy="1803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717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Три научно-образовательных сайта:</a:t>
            </a:r>
            <a:br>
              <a:rPr lang="ru-RU" dirty="0" smtClean="0"/>
            </a:br>
            <a:r>
              <a:rPr lang="en-US" dirty="0" smtClean="0"/>
              <a:t>miroft.org.ua, </a:t>
            </a:r>
            <a:r>
              <a:rPr lang="en-US" dirty="0" err="1" smtClean="0"/>
              <a:t>oco.club</a:t>
            </a:r>
            <a:r>
              <a:rPr lang="en-US" dirty="0" smtClean="0"/>
              <a:t>, </a:t>
            </a:r>
            <a:r>
              <a:rPr lang="en-US" dirty="0" err="1" smtClean="0"/>
              <a:t>crt.club</a:t>
            </a:r>
            <a:endParaRPr lang="uk-UA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3" y="1772816"/>
            <a:ext cx="4088222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752" y="1484784"/>
            <a:ext cx="327178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10606"/>
            <a:ext cx="4896544" cy="2160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33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700808"/>
            <a:ext cx="7772400" cy="4464495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15 врачей </a:t>
            </a:r>
            <a:r>
              <a:rPr lang="ru-RU" i="1" dirty="0" smtClean="0"/>
              <a:t>( без совместительства!)</a:t>
            </a:r>
          </a:p>
          <a:p>
            <a:r>
              <a:rPr lang="ru-RU" dirty="0" smtClean="0"/>
              <a:t>Из них:</a:t>
            </a:r>
          </a:p>
          <a:p>
            <a:r>
              <a:rPr lang="ru-RU" dirty="0" smtClean="0"/>
              <a:t>4 кандидата мед. наук,</a:t>
            </a:r>
          </a:p>
          <a:p>
            <a:r>
              <a:rPr lang="ru-RU" dirty="0" smtClean="0"/>
              <a:t>9 врачей высшей категории,</a:t>
            </a:r>
          </a:p>
          <a:p>
            <a:r>
              <a:rPr lang="ru-RU" dirty="0"/>
              <a:t>5</a:t>
            </a:r>
            <a:r>
              <a:rPr lang="ru-RU" dirty="0" smtClean="0"/>
              <a:t> врачей 1 категории</a:t>
            </a:r>
          </a:p>
          <a:p>
            <a:endParaRPr lang="ru-RU" dirty="0"/>
          </a:p>
          <a:p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762" y="260648"/>
            <a:ext cx="7669654" cy="2160240"/>
          </a:xfrm>
        </p:spPr>
      </p:pic>
    </p:spTree>
    <p:extLst>
      <p:ext uri="{BB962C8B-B14F-4D97-AF65-F5344CB8AC3E}">
        <p14:creationId xmlns:p14="http://schemas.microsoft.com/office/powerpoint/2010/main" val="7676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600" b="1" dirty="0" err="1">
                <a:effectLst/>
              </a:rPr>
              <a:t>Медицинский</a:t>
            </a:r>
            <a:r>
              <a:rPr lang="uk-UA" sz="3600" b="1" dirty="0">
                <a:effectLst/>
              </a:rPr>
              <a:t> центр </a:t>
            </a:r>
            <a:r>
              <a:rPr lang="uk-UA" sz="3600" b="1" dirty="0" err="1">
                <a:effectLst/>
              </a:rPr>
              <a:t>АИЛАЗ</a:t>
            </a:r>
            <a:r>
              <a:rPr lang="uk-UA" sz="3600" b="1" dirty="0">
                <a:effectLst/>
              </a:rPr>
              <a:t> </a:t>
            </a:r>
            <a:r>
              <a:rPr lang="ru-RU" sz="3600" b="1" dirty="0">
                <a:effectLst/>
              </a:rPr>
              <a:t>сегодня </a:t>
            </a:r>
            <a:r>
              <a:rPr lang="uk-UA" sz="3600" b="1" dirty="0" err="1">
                <a:effectLst/>
              </a:rPr>
              <a:t>специализируется</a:t>
            </a:r>
            <a:r>
              <a:rPr lang="uk-UA" sz="3600" b="1" dirty="0">
                <a:effectLst/>
              </a:rPr>
              <a:t> в </a:t>
            </a:r>
            <a:r>
              <a:rPr lang="uk-UA" sz="3600" b="1" dirty="0" err="1">
                <a:effectLst/>
              </a:rPr>
              <a:t>направлениях</a:t>
            </a:r>
            <a:r>
              <a:rPr lang="uk-UA" sz="3600" b="1" dirty="0">
                <a:effectLst/>
              </a:rPr>
              <a:t>: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5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4C145247-F1B1-457E-9BB7-F907BEB45273}" type="datetime9">
              <a:rPr lang="ru-RU" sz="1200" smtClean="0">
                <a:solidFill>
                  <a:schemeClr val="tx1">
                    <a:lumMod val="85000"/>
                  </a:schemeClr>
                </a:solidFill>
              </a:rPr>
              <a:t>05.07.2015 22:57:28</a:t>
            </a:fld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4701120"/>
          </a:xfrm>
        </p:spPr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коррекция </a:t>
            </a:r>
            <a:r>
              <a:rPr lang="ru-RU" dirty="0">
                <a:effectLst/>
              </a:rPr>
              <a:t>зрения: </a:t>
            </a:r>
            <a:endParaRPr lang="en-US" dirty="0" smtClean="0">
              <a:effectLst/>
            </a:endParaRPr>
          </a:p>
          <a:p>
            <a:r>
              <a:rPr lang="ru-RU" dirty="0" smtClean="0">
                <a:effectLst/>
              </a:rPr>
              <a:t>лазерная коррекция</a:t>
            </a:r>
            <a:r>
              <a:rPr lang="en-US" dirty="0" smtClean="0">
                <a:effectLst/>
              </a:rPr>
              <a:t> (ZYOPTIX-100)</a:t>
            </a:r>
            <a:r>
              <a:rPr lang="ru-RU" dirty="0" smtClean="0">
                <a:effectLst/>
              </a:rPr>
              <a:t> </a:t>
            </a:r>
          </a:p>
          <a:p>
            <a:r>
              <a:rPr lang="ru-RU" dirty="0">
                <a:effectLst/>
              </a:rPr>
              <a:t>и</a:t>
            </a:r>
            <a:r>
              <a:rPr lang="ru-RU" dirty="0" smtClean="0">
                <a:effectLst/>
              </a:rPr>
              <a:t>мплантация внутриглазных линз </a:t>
            </a:r>
            <a:r>
              <a:rPr lang="en-US" dirty="0" smtClean="0">
                <a:effectLst/>
              </a:rPr>
              <a:t>(ICL, </a:t>
            </a:r>
            <a:r>
              <a:rPr lang="en-US" dirty="0" err="1" smtClean="0">
                <a:effectLst/>
              </a:rPr>
              <a:t>STAAR</a:t>
            </a:r>
            <a:r>
              <a:rPr lang="en-US" dirty="0">
                <a:effectLst/>
              </a:rPr>
              <a:t>)</a:t>
            </a:r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рефракционная терапия </a:t>
            </a:r>
            <a:r>
              <a:rPr lang="en-US" dirty="0" smtClean="0">
                <a:effectLst/>
              </a:rPr>
              <a:t>(Paragon CRT)</a:t>
            </a:r>
            <a:r>
              <a:rPr lang="ru-RU" dirty="0" smtClean="0">
                <a:effectLst/>
              </a:rPr>
              <a:t> </a:t>
            </a:r>
          </a:p>
          <a:p>
            <a:r>
              <a:rPr lang="ru-RU" dirty="0" smtClean="0">
                <a:effectLst/>
              </a:rPr>
              <a:t>рефракционная замена хрусталика </a:t>
            </a:r>
          </a:p>
          <a:p>
            <a:r>
              <a:rPr lang="ru-RU" dirty="0" smtClean="0">
                <a:effectLst/>
              </a:rPr>
              <a:t>склеральные линзы</a:t>
            </a:r>
            <a:r>
              <a:rPr lang="en-US" dirty="0" smtClean="0">
                <a:effectLst/>
              </a:rPr>
              <a:t> (</a:t>
            </a:r>
            <a:r>
              <a:rPr lang="en-US" dirty="0" err="1" smtClean="0">
                <a:effectLst/>
              </a:rPr>
              <a:t>NormalEyes</a:t>
            </a:r>
            <a:r>
              <a:rPr lang="en-US" dirty="0" smtClean="0">
                <a:effectLst/>
              </a:rPr>
              <a:t>, Paragon)</a:t>
            </a:r>
            <a:endParaRPr lang="ru-RU" dirty="0">
              <a:effectLst/>
            </a:endParaRPr>
          </a:p>
          <a:p>
            <a:pPr marL="68580" indent="0">
              <a:buNone/>
            </a:pPr>
            <a:r>
              <a:rPr lang="ru-RU" dirty="0">
                <a:effectLst/>
              </a:rPr>
              <a:t>	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427984" y="1536192"/>
            <a:ext cx="4392488" cy="46291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хирургия </a:t>
            </a:r>
            <a:r>
              <a:rPr lang="ru-RU" dirty="0"/>
              <a:t>катаракты</a:t>
            </a:r>
          </a:p>
          <a:p>
            <a:r>
              <a:rPr lang="ru-RU" dirty="0"/>
              <a:t> </a:t>
            </a:r>
            <a:r>
              <a:rPr lang="ru-RU" dirty="0" smtClean="0"/>
              <a:t>  лечения </a:t>
            </a:r>
            <a:r>
              <a:rPr lang="ru-RU" dirty="0"/>
              <a:t>заболеваний роговицы (кератоконус, кератиты)</a:t>
            </a:r>
          </a:p>
          <a:p>
            <a:r>
              <a:rPr lang="ru-RU" dirty="0"/>
              <a:t> </a:t>
            </a:r>
            <a:r>
              <a:rPr lang="ru-RU" dirty="0" smtClean="0"/>
              <a:t>  лазерное лечение </a:t>
            </a:r>
            <a:r>
              <a:rPr lang="ru-RU" dirty="0"/>
              <a:t>и хирургия глаукомы</a:t>
            </a:r>
          </a:p>
          <a:p>
            <a:r>
              <a:rPr lang="ru-RU" dirty="0"/>
              <a:t> </a:t>
            </a:r>
            <a:r>
              <a:rPr lang="ru-RU" dirty="0" smtClean="0"/>
              <a:t>лазерное лечение </a:t>
            </a:r>
            <a:r>
              <a:rPr lang="ru-RU" dirty="0"/>
              <a:t>и хирургия заболеваний сетчатки</a:t>
            </a:r>
          </a:p>
          <a:p>
            <a:r>
              <a:rPr lang="ru-RU" dirty="0"/>
              <a:t> </a:t>
            </a:r>
            <a:r>
              <a:rPr lang="ru-RU" dirty="0" smtClean="0"/>
              <a:t>лечение </a:t>
            </a:r>
            <a:r>
              <a:rPr lang="ru-RU" dirty="0"/>
              <a:t>и хирургия косоглазия</a:t>
            </a:r>
          </a:p>
          <a:p>
            <a:r>
              <a:rPr lang="ru-RU" dirty="0" smtClean="0"/>
              <a:t>хирургия </a:t>
            </a:r>
            <a:r>
              <a:rPr lang="ru-RU" dirty="0"/>
              <a:t>патологии слёзных путей</a:t>
            </a:r>
          </a:p>
          <a:p>
            <a:r>
              <a:rPr lang="ru-RU" dirty="0"/>
              <a:t> </a:t>
            </a:r>
            <a:r>
              <a:rPr lang="ru-RU" dirty="0" smtClean="0"/>
              <a:t>реконструктивно-пластическая хирургия</a:t>
            </a:r>
          </a:p>
          <a:p>
            <a:r>
              <a:rPr lang="ru-RU" dirty="0"/>
              <a:t> лазерное удаление новообразований век и ресниц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389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Сегодня у нас в гостях: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Claes</a:t>
            </a:r>
            <a:r>
              <a:rPr lang="en-US" dirty="0" smtClean="0"/>
              <a:t> </a:t>
            </a:r>
            <a:r>
              <a:rPr lang="en-US" dirty="0" err="1" smtClean="0"/>
              <a:t>Feinbaum</a:t>
            </a:r>
            <a:r>
              <a:rPr lang="en-US" dirty="0" smtClean="0"/>
              <a:t> – </a:t>
            </a:r>
            <a:r>
              <a:rPr lang="ru-RU" dirty="0" err="1" smtClean="0"/>
              <a:t>проф.офтальмологии</a:t>
            </a:r>
            <a:r>
              <a:rPr lang="ru-RU" dirty="0" smtClean="0"/>
              <a:t> и </a:t>
            </a:r>
            <a:r>
              <a:rPr lang="ru-RU" dirty="0" err="1" smtClean="0"/>
              <a:t>оптометрии</a:t>
            </a:r>
            <a:r>
              <a:rPr lang="ru-RU" dirty="0" smtClean="0"/>
              <a:t>,  </a:t>
            </a:r>
            <a:r>
              <a:rPr lang="ru-RU" dirty="0" err="1" smtClean="0"/>
              <a:t>Ашкелон</a:t>
            </a:r>
            <a:r>
              <a:rPr lang="ru-RU" dirty="0" smtClean="0"/>
              <a:t>, Израиль.</a:t>
            </a:r>
            <a:endParaRPr lang="en-US" dirty="0" smtClean="0"/>
          </a:p>
          <a:p>
            <a:r>
              <a:rPr lang="en-US" dirty="0" smtClean="0"/>
              <a:t>Leo Mulder – </a:t>
            </a:r>
            <a:r>
              <a:rPr lang="ru-RU" dirty="0" smtClean="0"/>
              <a:t>медицинский консультант компании </a:t>
            </a:r>
            <a:r>
              <a:rPr lang="en-US" dirty="0" smtClean="0"/>
              <a:t>STAAR, </a:t>
            </a:r>
            <a:r>
              <a:rPr lang="ru-RU" dirty="0" smtClean="0"/>
              <a:t>Швейцария</a:t>
            </a:r>
          </a:p>
          <a:p>
            <a:r>
              <a:rPr lang="en-US" dirty="0" smtClean="0"/>
              <a:t>Ken Kopp – </a:t>
            </a:r>
            <a:r>
              <a:rPr lang="ru-RU" dirty="0" smtClean="0"/>
              <a:t>медицинский консультант компании </a:t>
            </a:r>
            <a:r>
              <a:rPr lang="en-US" dirty="0" smtClean="0"/>
              <a:t>Paragon, </a:t>
            </a:r>
            <a:r>
              <a:rPr lang="uk-UA" dirty="0" smtClean="0"/>
              <a:t> США.</a:t>
            </a:r>
          </a:p>
          <a:p>
            <a:r>
              <a:rPr lang="ru-RU" dirty="0" smtClean="0"/>
              <a:t>Галина Ивановна Дрожжина – д.м.н., проф. ин-т Филатова, Одесса</a:t>
            </a:r>
          </a:p>
          <a:p>
            <a:r>
              <a:rPr lang="ru-RU" dirty="0" smtClean="0"/>
              <a:t>Татьяна Михайловна Бабкина – д.м.н., проф. ин-т </a:t>
            </a:r>
            <a:r>
              <a:rPr lang="ru-RU" dirty="0" err="1" smtClean="0"/>
              <a:t>Шупика</a:t>
            </a:r>
            <a:r>
              <a:rPr lang="ru-RU" dirty="0" smtClean="0"/>
              <a:t>, Киев.</a:t>
            </a:r>
          </a:p>
          <a:p>
            <a:r>
              <a:rPr lang="ru-RU" dirty="0" smtClean="0"/>
              <a:t>Олеся Борисовна </a:t>
            </a:r>
            <a:r>
              <a:rPr lang="ru-RU" dirty="0" err="1" smtClean="0"/>
              <a:t>Павлив</a:t>
            </a:r>
            <a:r>
              <a:rPr lang="ru-RU" dirty="0" smtClean="0"/>
              <a:t> – к.м.н</a:t>
            </a:r>
            <a:r>
              <a:rPr lang="ru-RU" smtClean="0"/>
              <a:t>., Львов</a:t>
            </a:r>
            <a:endParaRPr lang="ru-RU" dirty="0" smtClean="0"/>
          </a:p>
          <a:p>
            <a:r>
              <a:rPr lang="ru-RU" dirty="0" smtClean="0"/>
              <a:t>Компания Байер</a:t>
            </a:r>
          </a:p>
          <a:p>
            <a:r>
              <a:rPr lang="ru-RU" dirty="0" smtClean="0"/>
              <a:t>Компания </a:t>
            </a:r>
            <a:r>
              <a:rPr lang="ru-RU" dirty="0" err="1" smtClean="0"/>
              <a:t>Сантен</a:t>
            </a:r>
            <a:endParaRPr lang="ru-RU" dirty="0" smtClean="0"/>
          </a:p>
          <a:p>
            <a:r>
              <a:rPr lang="ru-RU" dirty="0" smtClean="0"/>
              <a:t>Компания </a:t>
            </a:r>
            <a:r>
              <a:rPr lang="ru-RU" dirty="0" err="1" smtClean="0"/>
              <a:t>Цейсс</a:t>
            </a:r>
            <a:endParaRPr lang="ru-RU" dirty="0" smtClean="0"/>
          </a:p>
          <a:p>
            <a:r>
              <a:rPr lang="ru-RU" dirty="0" smtClean="0"/>
              <a:t>Компания </a:t>
            </a:r>
            <a:r>
              <a:rPr lang="ru-RU" dirty="0" err="1" smtClean="0"/>
              <a:t>Бауш</a:t>
            </a:r>
            <a:endParaRPr lang="ru-RU" dirty="0" smtClean="0"/>
          </a:p>
          <a:p>
            <a:r>
              <a:rPr lang="ru-RU" dirty="0" smtClean="0"/>
              <a:t>Компания </a:t>
            </a:r>
            <a:r>
              <a:rPr lang="ru-RU" dirty="0" err="1" smtClean="0"/>
              <a:t>Алкон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215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556792"/>
            <a:ext cx="7772400" cy="1362075"/>
          </a:xfrm>
        </p:spPr>
        <p:txBody>
          <a:bodyPr/>
          <a:lstStyle/>
          <a:p>
            <a:pPr algn="ctr"/>
            <a:r>
              <a:rPr lang="ru-RU" dirty="0" smtClean="0"/>
              <a:t>Благодарю за Внимание!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924944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И Так…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 smtClean="0"/>
              <a:t>Мы Начинаем…</a:t>
            </a:r>
            <a:endParaRPr lang="ru-RU" sz="2400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9736" y="6488558"/>
            <a:ext cx="3886200" cy="369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2000" kern="1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AILAS – </a:t>
            </a:r>
            <a:r>
              <a:rPr lang="ru-RU" sz="14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Всегда на Шаг Впереди!</a:t>
            </a:r>
            <a:endParaRPr lang="ru-RU" sz="1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Date Placeholder 21"/>
          <p:cNvSpPr>
            <a:spLocks noGrp="1"/>
          </p:cNvSpPr>
          <p:nvPr>
            <p:ph type="dt" sz="half" idx="10"/>
          </p:nvPr>
        </p:nvSpPr>
        <p:spPr>
          <a:xfrm>
            <a:off x="6516216" y="6453336"/>
            <a:ext cx="2474962" cy="265982"/>
          </a:xfrm>
        </p:spPr>
        <p:txBody>
          <a:bodyPr/>
          <a:lstStyle/>
          <a:p>
            <a:pPr algn="r"/>
            <a:fld id="{4C145247-F1B1-457E-9BB7-F907BEB45273}" type="datetime9">
              <a:rPr lang="ru-RU" sz="1200" smtClean="0">
                <a:solidFill>
                  <a:schemeClr val="tx1">
                    <a:lumMod val="85000"/>
                  </a:schemeClr>
                </a:solidFill>
              </a:rPr>
              <a:t>05.07.2015 22:57:28</a:t>
            </a:fld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6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TC101859862[[fn=Поп-музыка]]</Template>
  <TotalTime>635</TotalTime>
  <Words>543</Words>
  <Application>Microsoft Office PowerPoint</Application>
  <PresentationFormat>Экран (4:3)</PresentationFormat>
  <Paragraphs>131</Paragraphs>
  <Slides>17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Urban Pop</vt:lpstr>
      <vt:lpstr>AILAS – Всегда на Шаг Впереди!</vt:lpstr>
      <vt:lpstr>Медицинский центр АИЛАЗ был открыт в 2005 году.   Нам 10 лет! </vt:lpstr>
      <vt:lpstr>AILAS – 2005: НАЧАЛО</vt:lpstr>
      <vt:lpstr>Ортокератология ( Paragon CRT 100) в Украине в 2005</vt:lpstr>
      <vt:lpstr>Автоматизированная Астигматомия (LRI &amp; CRI) (2006г.)</vt:lpstr>
      <vt:lpstr>Терапевтическое Лечение Кератоконуса (Cross-Linking, UV-X, CXL…)</vt:lpstr>
      <vt:lpstr>Заднекамерные Факические Линзы ICL (STAAR, Швейцария) 2007г.</vt:lpstr>
      <vt:lpstr>Артифакические Линзы  PhysIOL (Бельгия) впервые в Украине –preloaded  (2008г.) </vt:lpstr>
      <vt:lpstr>Лазерная Коррекция Пресбиопии – Программа  Supracor (2012г.)</vt:lpstr>
      <vt:lpstr>Микро-склеральные линзы NormalEyes (Paragon, США) (2012г.)</vt:lpstr>
      <vt:lpstr>Презентация PowerPoint</vt:lpstr>
      <vt:lpstr>Наши Награды:</vt:lpstr>
      <vt:lpstr>Три научно-образовательных сайта: miroft.org.ua, oco.club, crt.club</vt:lpstr>
      <vt:lpstr>Презентация PowerPoint</vt:lpstr>
      <vt:lpstr>Медицинский центр АИЛАЗ сегодня специализируется в направлениях: </vt:lpstr>
      <vt:lpstr>Сегодня у нас в гостях:</vt:lpstr>
      <vt:lpstr>Благодарю за Внимание!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Kovalev</dc:creator>
  <cp:lastModifiedBy>Maxim</cp:lastModifiedBy>
  <cp:revision>58</cp:revision>
  <dcterms:created xsi:type="dcterms:W3CDTF">2013-02-18T15:10:37Z</dcterms:created>
  <dcterms:modified xsi:type="dcterms:W3CDTF">2015-07-05T19:57:54Z</dcterms:modified>
</cp:coreProperties>
</file>