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8"/>
  </p:notesMasterIdLst>
  <p:handoutMasterIdLst>
    <p:handoutMasterId r:id="rId49"/>
  </p:handoutMasterIdLst>
  <p:sldIdLst>
    <p:sldId id="256" r:id="rId2"/>
    <p:sldId id="257" r:id="rId3"/>
    <p:sldId id="269" r:id="rId4"/>
    <p:sldId id="270" r:id="rId5"/>
    <p:sldId id="271" r:id="rId6"/>
    <p:sldId id="263" r:id="rId7"/>
    <p:sldId id="320" r:id="rId8"/>
    <p:sldId id="311" r:id="rId9"/>
    <p:sldId id="321" r:id="rId10"/>
    <p:sldId id="273" r:id="rId11"/>
    <p:sldId id="310" r:id="rId12"/>
    <p:sldId id="312" r:id="rId13"/>
    <p:sldId id="274" r:id="rId14"/>
    <p:sldId id="278" r:id="rId15"/>
    <p:sldId id="280" r:id="rId16"/>
    <p:sldId id="279" r:id="rId17"/>
    <p:sldId id="281" r:id="rId18"/>
    <p:sldId id="282" r:id="rId19"/>
    <p:sldId id="287" r:id="rId20"/>
    <p:sldId id="288" r:id="rId21"/>
    <p:sldId id="290" r:id="rId22"/>
    <p:sldId id="289" r:id="rId23"/>
    <p:sldId id="283" r:id="rId24"/>
    <p:sldId id="284" r:id="rId25"/>
    <p:sldId id="285" r:id="rId26"/>
    <p:sldId id="291" r:id="rId27"/>
    <p:sldId id="309" r:id="rId28"/>
    <p:sldId id="302" r:id="rId29"/>
    <p:sldId id="295" r:id="rId30"/>
    <p:sldId id="296" r:id="rId31"/>
    <p:sldId id="297" r:id="rId32"/>
    <p:sldId id="307" r:id="rId33"/>
    <p:sldId id="305" r:id="rId34"/>
    <p:sldId id="306" r:id="rId35"/>
    <p:sldId id="315" r:id="rId36"/>
    <p:sldId id="316" r:id="rId37"/>
    <p:sldId id="317" r:id="rId38"/>
    <p:sldId id="318" r:id="rId39"/>
    <p:sldId id="319" r:id="rId40"/>
    <p:sldId id="293" r:id="rId41"/>
    <p:sldId id="294" r:id="rId42"/>
    <p:sldId id="299" r:id="rId43"/>
    <p:sldId id="300" r:id="rId44"/>
    <p:sldId id="301" r:id="rId45"/>
    <p:sldId id="308" r:id="rId46"/>
    <p:sldId id="303" r:id="rId4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Лист1!$C$8</c:f>
              <c:strCache>
                <c:ptCount val="1"/>
                <c:pt idx="0">
                  <c:v>улучшение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Лист1!$B$9:$B$12</c:f>
              <c:strCache>
                <c:ptCount val="4"/>
                <c:pt idx="0">
                  <c:v>неоваскулярная мембрана</c:v>
                </c:pt>
                <c:pt idx="1">
                  <c:v>ОПЭ</c:v>
                </c:pt>
                <c:pt idx="2">
                  <c:v>Ретинальная ангиоматозная пролиферация</c:v>
                </c:pt>
                <c:pt idx="3">
                  <c:v>интраретинальные кисты</c:v>
                </c:pt>
              </c:strCache>
            </c:strRef>
          </c:cat>
          <c:val>
            <c:numRef>
              <c:f>Лист1!$C$9:$C$12</c:f>
              <c:numCache>
                <c:formatCode>General</c:formatCode>
                <c:ptCount val="4"/>
                <c:pt idx="0">
                  <c:v>21.8</c:v>
                </c:pt>
                <c:pt idx="1">
                  <c:v>8.4</c:v>
                </c:pt>
                <c:pt idx="2">
                  <c:v>0.9</c:v>
                </c:pt>
                <c:pt idx="3">
                  <c:v>8.6999999999999993</c:v>
                </c:pt>
              </c:numCache>
            </c:numRef>
          </c:val>
        </c:ser>
        <c:ser>
          <c:idx val="1"/>
          <c:order val="1"/>
          <c:tx>
            <c:strRef>
              <c:f>Лист1!$D$8</c:f>
              <c:strCache>
                <c:ptCount val="1"/>
                <c:pt idx="0">
                  <c:v>ухудшение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Лист1!$B$9:$B$12</c:f>
              <c:strCache>
                <c:ptCount val="4"/>
                <c:pt idx="0">
                  <c:v>неоваскулярная мембрана</c:v>
                </c:pt>
                <c:pt idx="1">
                  <c:v>ОПЭ</c:v>
                </c:pt>
                <c:pt idx="2">
                  <c:v>Ретинальная ангиоматозная пролиферация</c:v>
                </c:pt>
                <c:pt idx="3">
                  <c:v>интраретинальные кисты</c:v>
                </c:pt>
              </c:strCache>
            </c:strRef>
          </c:cat>
          <c:val>
            <c:numRef>
              <c:f>Лист1!$D$9:$D$12</c:f>
              <c:numCache>
                <c:formatCode>General</c:formatCode>
                <c:ptCount val="4"/>
                <c:pt idx="0">
                  <c:v>29.2</c:v>
                </c:pt>
                <c:pt idx="1">
                  <c:v>9.6999999999999993</c:v>
                </c:pt>
                <c:pt idx="2">
                  <c:v>1.4</c:v>
                </c:pt>
                <c:pt idx="3">
                  <c:v>19.899999999999999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2774016"/>
        <c:axId val="32775552"/>
        <c:axId val="0"/>
      </c:bar3DChart>
      <c:catAx>
        <c:axId val="32774016"/>
        <c:scaling>
          <c:orientation val="minMax"/>
        </c:scaling>
        <c:delete val="0"/>
        <c:axPos val="b"/>
        <c:majorTickMark val="out"/>
        <c:minorTickMark val="none"/>
        <c:tickLblPos val="nextTo"/>
        <c:crossAx val="32775552"/>
        <c:crosses val="autoZero"/>
        <c:auto val="1"/>
        <c:lblAlgn val="ctr"/>
        <c:lblOffset val="100"/>
        <c:noMultiLvlLbl val="0"/>
      </c:catAx>
      <c:valAx>
        <c:axId val="327755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277401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Лист1!$B$4</c:f>
              <c:strCache>
                <c:ptCount val="1"/>
                <c:pt idx="0">
                  <c:v>улучшение</c:v>
                </c:pt>
              </c:strCache>
            </c:strRef>
          </c:tx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Лист1!$A$5:$A$8</c:f>
              <c:strCache>
                <c:ptCount val="4"/>
                <c:pt idx="0">
                  <c:v>неоваскулярная мембрана</c:v>
                </c:pt>
                <c:pt idx="1">
                  <c:v>ОПЭ</c:v>
                </c:pt>
                <c:pt idx="2">
                  <c:v>полипоидная васкулопатия</c:v>
                </c:pt>
                <c:pt idx="3">
                  <c:v>интраретинальные кисты</c:v>
                </c:pt>
              </c:strCache>
            </c:strRef>
          </c:cat>
          <c:val>
            <c:numRef>
              <c:f>Лист1!$B$5:$B$8</c:f>
              <c:numCache>
                <c:formatCode>General</c:formatCode>
                <c:ptCount val="4"/>
                <c:pt idx="0">
                  <c:v>31.7</c:v>
                </c:pt>
                <c:pt idx="1">
                  <c:v>6.1</c:v>
                </c:pt>
                <c:pt idx="2">
                  <c:v>6.2</c:v>
                </c:pt>
                <c:pt idx="3">
                  <c:v>18.899999999999999</c:v>
                </c:pt>
              </c:numCache>
            </c:numRef>
          </c:val>
        </c:ser>
        <c:ser>
          <c:idx val="1"/>
          <c:order val="1"/>
          <c:tx>
            <c:strRef>
              <c:f>Лист1!$C$4</c:f>
              <c:strCache>
                <c:ptCount val="1"/>
                <c:pt idx="0">
                  <c:v>ухудшение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Лист1!$A$5:$A$8</c:f>
              <c:strCache>
                <c:ptCount val="4"/>
                <c:pt idx="0">
                  <c:v>неоваскулярная мембрана</c:v>
                </c:pt>
                <c:pt idx="1">
                  <c:v>ОПЭ</c:v>
                </c:pt>
                <c:pt idx="2">
                  <c:v>полипоидная васкулопатия</c:v>
                </c:pt>
                <c:pt idx="3">
                  <c:v>интраретинальные кисты</c:v>
                </c:pt>
              </c:strCache>
            </c:strRef>
          </c:cat>
          <c:val>
            <c:numRef>
              <c:f>Лист1!$C$5:$C$8</c:f>
              <c:numCache>
                <c:formatCode>General</c:formatCode>
                <c:ptCount val="4"/>
                <c:pt idx="0">
                  <c:v>12</c:v>
                </c:pt>
                <c:pt idx="1">
                  <c:v>10.1</c:v>
                </c:pt>
                <c:pt idx="2">
                  <c:v>2.2000000000000002</c:v>
                </c:pt>
                <c:pt idx="3">
                  <c:v>12.8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2418944"/>
        <c:axId val="62421632"/>
        <c:axId val="0"/>
      </c:bar3DChart>
      <c:catAx>
        <c:axId val="62418944"/>
        <c:scaling>
          <c:orientation val="minMax"/>
        </c:scaling>
        <c:delete val="0"/>
        <c:axPos val="b"/>
        <c:majorTickMark val="out"/>
        <c:minorTickMark val="none"/>
        <c:tickLblPos val="nextTo"/>
        <c:crossAx val="62421632"/>
        <c:crosses val="autoZero"/>
        <c:auto val="1"/>
        <c:lblAlgn val="ctr"/>
        <c:lblOffset val="100"/>
        <c:noMultiLvlLbl val="0"/>
      </c:catAx>
      <c:valAx>
        <c:axId val="624216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241894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Лист1!$C$5</c:f>
              <c:strCache>
                <c:ptCount val="1"/>
                <c:pt idx="0">
                  <c:v>улучшение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Лист1!$B$6:$B$9</c:f>
              <c:strCache>
                <c:ptCount val="4"/>
                <c:pt idx="0">
                  <c:v>неоваскулярная мембрана</c:v>
                </c:pt>
                <c:pt idx="1">
                  <c:v>ОПЭ</c:v>
                </c:pt>
                <c:pt idx="2">
                  <c:v>Полипоидная васкулопатия</c:v>
                </c:pt>
                <c:pt idx="3">
                  <c:v>интраретинальные кисты</c:v>
                </c:pt>
              </c:strCache>
            </c:strRef>
          </c:cat>
          <c:val>
            <c:numRef>
              <c:f>Лист1!$C$6:$C$9</c:f>
              <c:numCache>
                <c:formatCode>General</c:formatCode>
                <c:ptCount val="4"/>
                <c:pt idx="0">
                  <c:v>24.5</c:v>
                </c:pt>
                <c:pt idx="1">
                  <c:v>6.7</c:v>
                </c:pt>
                <c:pt idx="2">
                  <c:v>5.6</c:v>
                </c:pt>
                <c:pt idx="3">
                  <c:v>14.4</c:v>
                </c:pt>
              </c:numCache>
            </c:numRef>
          </c:val>
        </c:ser>
        <c:ser>
          <c:idx val="1"/>
          <c:order val="1"/>
          <c:tx>
            <c:strRef>
              <c:f>Лист1!$D$5</c:f>
              <c:strCache>
                <c:ptCount val="1"/>
                <c:pt idx="0">
                  <c:v>ухудшение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Лист1!$B$6:$B$9</c:f>
              <c:strCache>
                <c:ptCount val="4"/>
                <c:pt idx="0">
                  <c:v>неоваскулярная мембрана</c:v>
                </c:pt>
                <c:pt idx="1">
                  <c:v>ОПЭ</c:v>
                </c:pt>
                <c:pt idx="2">
                  <c:v>Полипоидная васкулопатия</c:v>
                </c:pt>
                <c:pt idx="3">
                  <c:v>интраретинальные кисты</c:v>
                </c:pt>
              </c:strCache>
            </c:strRef>
          </c:cat>
          <c:val>
            <c:numRef>
              <c:f>Лист1!$D$6:$D$9</c:f>
              <c:numCache>
                <c:formatCode>General</c:formatCode>
                <c:ptCount val="4"/>
                <c:pt idx="0">
                  <c:v>19.2</c:v>
                </c:pt>
                <c:pt idx="1">
                  <c:v>9.5</c:v>
                </c:pt>
                <c:pt idx="2">
                  <c:v>2.8</c:v>
                </c:pt>
                <c:pt idx="3">
                  <c:v>17.3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2761728"/>
        <c:axId val="32763264"/>
        <c:axId val="0"/>
      </c:bar3DChart>
      <c:catAx>
        <c:axId val="32761728"/>
        <c:scaling>
          <c:orientation val="minMax"/>
        </c:scaling>
        <c:delete val="0"/>
        <c:axPos val="b"/>
        <c:majorTickMark val="out"/>
        <c:minorTickMark val="none"/>
        <c:tickLblPos val="nextTo"/>
        <c:crossAx val="32763264"/>
        <c:crosses val="autoZero"/>
        <c:auto val="1"/>
        <c:lblAlgn val="ctr"/>
        <c:lblOffset val="100"/>
        <c:noMultiLvlLbl val="0"/>
      </c:catAx>
      <c:valAx>
        <c:axId val="327632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276172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Лист1!$C$5</c:f>
              <c:strCache>
                <c:ptCount val="1"/>
                <c:pt idx="0">
                  <c:v>улучшение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Лист1!$B$6:$B$9</c:f>
              <c:strCache>
                <c:ptCount val="4"/>
                <c:pt idx="0">
                  <c:v>неоваскулярная мембрана</c:v>
                </c:pt>
                <c:pt idx="1">
                  <c:v>ОПЭ</c:v>
                </c:pt>
                <c:pt idx="2">
                  <c:v>полипоидная васкулопатия</c:v>
                </c:pt>
                <c:pt idx="3">
                  <c:v>интраретинальные кисты</c:v>
                </c:pt>
              </c:strCache>
            </c:strRef>
          </c:cat>
          <c:val>
            <c:numRef>
              <c:f>Лист1!$C$6:$C$9</c:f>
              <c:numCache>
                <c:formatCode>General</c:formatCode>
                <c:ptCount val="4"/>
                <c:pt idx="0">
                  <c:v>28.4</c:v>
                </c:pt>
                <c:pt idx="1">
                  <c:v>8.9</c:v>
                </c:pt>
                <c:pt idx="2">
                  <c:v>1.6</c:v>
                </c:pt>
                <c:pt idx="3">
                  <c:v>10.9</c:v>
                </c:pt>
              </c:numCache>
            </c:numRef>
          </c:val>
        </c:ser>
        <c:ser>
          <c:idx val="1"/>
          <c:order val="1"/>
          <c:tx>
            <c:strRef>
              <c:f>Лист1!$D$5</c:f>
              <c:strCache>
                <c:ptCount val="1"/>
                <c:pt idx="0">
                  <c:v>ухудшение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Лист1!$B$6:$B$9</c:f>
              <c:strCache>
                <c:ptCount val="4"/>
                <c:pt idx="0">
                  <c:v>неоваскулярная мембрана</c:v>
                </c:pt>
                <c:pt idx="1">
                  <c:v>ОПЭ</c:v>
                </c:pt>
                <c:pt idx="2">
                  <c:v>полипоидная васкулопатия</c:v>
                </c:pt>
                <c:pt idx="3">
                  <c:v>интраретинальные кисты</c:v>
                </c:pt>
              </c:strCache>
            </c:strRef>
          </c:cat>
          <c:val>
            <c:numRef>
              <c:f>Лист1!$D$6:$D$9</c:f>
              <c:numCache>
                <c:formatCode>General</c:formatCode>
                <c:ptCount val="4"/>
                <c:pt idx="0">
                  <c:v>22.6</c:v>
                </c:pt>
                <c:pt idx="1">
                  <c:v>9.1999999999999993</c:v>
                </c:pt>
                <c:pt idx="2">
                  <c:v>0.7</c:v>
                </c:pt>
                <c:pt idx="3">
                  <c:v>17.7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4808960"/>
        <c:axId val="34810496"/>
        <c:axId val="0"/>
      </c:bar3DChart>
      <c:catAx>
        <c:axId val="34808960"/>
        <c:scaling>
          <c:orientation val="minMax"/>
        </c:scaling>
        <c:delete val="0"/>
        <c:axPos val="b"/>
        <c:majorTickMark val="out"/>
        <c:minorTickMark val="none"/>
        <c:tickLblPos val="nextTo"/>
        <c:crossAx val="34810496"/>
        <c:crosses val="autoZero"/>
        <c:auto val="1"/>
        <c:lblAlgn val="ctr"/>
        <c:lblOffset val="100"/>
        <c:noMultiLvlLbl val="0"/>
      </c:catAx>
      <c:valAx>
        <c:axId val="348104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80896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cat>
            <c:strRef>
              <c:f>Лист1!$B$4:$R$4</c:f>
              <c:strCache>
                <c:ptCount val="17"/>
                <c:pt idx="0">
                  <c:v>1 инъекция</c:v>
                </c:pt>
                <c:pt idx="1">
                  <c:v>2инъекция</c:v>
                </c:pt>
                <c:pt idx="2">
                  <c:v>3 инхъекция</c:v>
                </c:pt>
                <c:pt idx="3">
                  <c:v>осмотр</c:v>
                </c:pt>
                <c:pt idx="4">
                  <c:v>осмотр</c:v>
                </c:pt>
                <c:pt idx="9">
                  <c:v>инъекция</c:v>
                </c:pt>
                <c:pt idx="10">
                  <c:v>инъекция</c:v>
                </c:pt>
                <c:pt idx="16">
                  <c:v>осмотр</c:v>
                </c:pt>
              </c:strCache>
            </c:strRef>
          </c:cat>
          <c:val>
            <c:numRef>
              <c:f>Лист1!$B$5:$R$5</c:f>
              <c:numCache>
                <c:formatCode>General</c:formatCode>
                <c:ptCount val="17"/>
                <c:pt idx="0">
                  <c:v>328</c:v>
                </c:pt>
                <c:pt idx="1">
                  <c:v>317</c:v>
                </c:pt>
                <c:pt idx="2">
                  <c:v>274</c:v>
                </c:pt>
                <c:pt idx="3">
                  <c:v>246</c:v>
                </c:pt>
                <c:pt idx="4">
                  <c:v>254</c:v>
                </c:pt>
                <c:pt idx="9">
                  <c:v>352</c:v>
                </c:pt>
                <c:pt idx="10">
                  <c:v>286</c:v>
                </c:pt>
                <c:pt idx="16">
                  <c:v>279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531584"/>
        <c:axId val="34623488"/>
      </c:lineChart>
      <c:catAx>
        <c:axId val="34531584"/>
        <c:scaling>
          <c:orientation val="minMax"/>
        </c:scaling>
        <c:delete val="0"/>
        <c:axPos val="b"/>
        <c:majorTickMark val="out"/>
        <c:minorTickMark val="none"/>
        <c:tickLblPos val="nextTo"/>
        <c:crossAx val="34623488"/>
        <c:crosses val="autoZero"/>
        <c:auto val="1"/>
        <c:lblAlgn val="ctr"/>
        <c:lblOffset val="100"/>
        <c:noMultiLvlLbl val="0"/>
      </c:catAx>
      <c:valAx>
        <c:axId val="346234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53158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>
              <a:solidFill>
                <a:srgbClr val="FFFF00"/>
              </a:solidFill>
            </a:ln>
          </c:spPr>
          <c:marker>
            <c:spPr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c:spPr>
          </c:marker>
          <c:cat>
            <c:strRef>
              <c:f>Лист1!$B$29:$R$29</c:f>
              <c:strCache>
                <c:ptCount val="17"/>
                <c:pt idx="0">
                  <c:v>1 инъекция</c:v>
                </c:pt>
                <c:pt idx="1">
                  <c:v>2инъекция</c:v>
                </c:pt>
                <c:pt idx="2">
                  <c:v>3 инхъекция</c:v>
                </c:pt>
                <c:pt idx="3">
                  <c:v>осмотр</c:v>
                </c:pt>
                <c:pt idx="4">
                  <c:v>осмотр</c:v>
                </c:pt>
                <c:pt idx="9">
                  <c:v>инъекция</c:v>
                </c:pt>
                <c:pt idx="10">
                  <c:v>инъекция</c:v>
                </c:pt>
                <c:pt idx="16">
                  <c:v>осмотр</c:v>
                </c:pt>
              </c:strCache>
            </c:strRef>
          </c:cat>
          <c:val>
            <c:numRef>
              <c:f>Лист1!$B$30:$R$30</c:f>
              <c:numCache>
                <c:formatCode>General</c:formatCode>
                <c:ptCount val="17"/>
                <c:pt idx="0">
                  <c:v>0.4</c:v>
                </c:pt>
                <c:pt idx="1">
                  <c:v>0.4</c:v>
                </c:pt>
                <c:pt idx="2">
                  <c:v>0.45</c:v>
                </c:pt>
                <c:pt idx="3">
                  <c:v>0.55000000000000004</c:v>
                </c:pt>
                <c:pt idx="4">
                  <c:v>0.5</c:v>
                </c:pt>
                <c:pt idx="9">
                  <c:v>0.1</c:v>
                </c:pt>
                <c:pt idx="10">
                  <c:v>0.2</c:v>
                </c:pt>
                <c:pt idx="16">
                  <c:v>0.15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700288"/>
        <c:axId val="34702464"/>
      </c:lineChart>
      <c:catAx>
        <c:axId val="34700288"/>
        <c:scaling>
          <c:orientation val="minMax"/>
        </c:scaling>
        <c:delete val="0"/>
        <c:axPos val="b"/>
        <c:majorTickMark val="out"/>
        <c:minorTickMark val="none"/>
        <c:tickLblPos val="nextTo"/>
        <c:crossAx val="34702464"/>
        <c:crosses val="autoZero"/>
        <c:auto val="1"/>
        <c:lblAlgn val="ctr"/>
        <c:lblOffset val="100"/>
        <c:noMultiLvlLbl val="0"/>
      </c:catAx>
      <c:valAx>
        <c:axId val="347024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70028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506B7C-C1B7-491B-AE8D-E08D0C6F3598}" type="datetimeFigureOut">
              <a:rPr lang="uk-UA" smtClean="0"/>
              <a:t>05.08.2015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7115B-68BE-4F3F-8E32-7753314889F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2119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0BF42C-4887-4F01-9FED-8733634721BB}" type="datetimeFigureOut">
              <a:rPr lang="ru-RU" smtClean="0"/>
              <a:t>05.08.2015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5E1DB5-5117-4350-88B7-03227484C6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391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5E1DB5-5117-4350-88B7-03227484C6F9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158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pic>
        <p:nvPicPr>
          <p:cNvPr id="5" name="Picture 2" descr="C:\Users\Andriy\Desktop\Delhi-2015\Illustration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88640"/>
            <a:ext cx="1080120" cy="394244"/>
          </a:xfrm>
          <a:prstGeom prst="rect">
            <a:avLst/>
          </a:prstGeom>
          <a:noFill/>
          <a:ln w="19050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45840"/>
            <a:ext cx="8031088" cy="1143000"/>
          </a:xfrm>
        </p:spPr>
        <p:txBody>
          <a:bodyPr>
            <a:noAutofit/>
          </a:bodyPr>
          <a:lstStyle>
            <a:lvl1pPr algn="l">
              <a:defRPr sz="60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4976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187624" y="2060848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39552" y="1920200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1628800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7416" y="197768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15274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1556792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2492896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2492896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/>
          <a:lstStyle/>
          <a:p>
            <a:fld id="{590D0CBE-3822-4238-A416-29358CF39A74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8600"/>
            <a:ext cx="8668072" cy="1447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24388" y="19050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24388" y="40386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69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duotone>
              <a:schemeClr val="bg1">
                <a:shade val="80000"/>
              </a:schemeClr>
              <a:schemeClr val="bg1">
                <a:tint val="98000"/>
                <a:satMod val="13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600" y="413792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198884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14" name="Picture 2" descr="C:\Users\Andriy\Desktop\Delhi-2015\Illustrations\log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88640"/>
            <a:ext cx="1080120" cy="394244"/>
          </a:xfrm>
          <a:prstGeom prst="rect">
            <a:avLst/>
          </a:prstGeom>
          <a:noFill/>
          <a:ln w="19050"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60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bg2">
              <a:lumMod val="1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bg2">
              <a:lumMod val="1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bg2">
              <a:lumMod val="1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2">
              <a:lumMod val="1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2">
              <a:lumMod val="1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microsoft.com/office/2007/relationships/hdphoto" Target="../media/hdphoto4.wdp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  <a14:imgEffect>
                      <a14:sharpenSoften amount="-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80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348880"/>
            <a:ext cx="7235981" cy="2397012"/>
          </a:xfrm>
        </p:spPr>
        <p:txBody>
          <a:bodyPr anchor="ctr"/>
          <a:lstStyle/>
          <a:p>
            <a:pPr algn="ctr"/>
            <a:r>
              <a:rPr lang="ru-RU" sz="16600" dirty="0" smtClean="0"/>
              <a:t>ВМД</a:t>
            </a:r>
            <a:endParaRPr lang="uk-UA" sz="1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5647783"/>
            <a:ext cx="8712968" cy="949569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Можем ли мы прогнозировать результат?</a:t>
            </a:r>
            <a:endParaRPr lang="uk-UA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22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  <a:effectLst>
            <a:outerShdw blurRad="114300" dist="101600" dir="2700000" algn="tl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1600201"/>
            <a:ext cx="6419056" cy="3196952"/>
          </a:xfrm>
          <a:ln>
            <a:solidFill>
              <a:srgbClr val="7030A0"/>
            </a:solidFill>
          </a:ln>
          <a:effectLst>
            <a:outerShdw blurRad="114300" dist="101600" dir="2700000" algn="tl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45"/>
          <a:stretch/>
        </p:blipFill>
        <p:spPr bwMode="auto">
          <a:xfrm>
            <a:off x="277594" y="1052736"/>
            <a:ext cx="8254846" cy="205810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outerShdw blurRad="114300" dist="101600" dir="2700000" algn="tl" rotWithShape="0">
              <a:prstClr val="black">
                <a:alpha val="4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384" y="3212976"/>
            <a:ext cx="2637603" cy="343282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outerShdw blurRad="114300" dist="101600" dir="2700000" algn="tl" rotWithShape="0">
              <a:prstClr val="black">
                <a:alpha val="4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724" y="116632"/>
            <a:ext cx="5143500" cy="809625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outerShdw blurRad="114300" dist="101600" dir="2700000" algn="tl" rotWithShape="0">
              <a:prstClr val="black">
                <a:alpha val="4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92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i="1" dirty="0"/>
              <a:t>Global Burden of Disease Study </a:t>
            </a:r>
            <a:r>
              <a:rPr lang="ru-RU" sz="2400" b="1" i="1" dirty="0"/>
              <a:t> </a:t>
            </a:r>
            <a:r>
              <a:rPr lang="ru-RU" sz="2400" dirty="0"/>
              <a:t>(</a:t>
            </a:r>
            <a:r>
              <a:rPr lang="ru-RU" sz="2000" dirty="0" smtClean="0"/>
              <a:t>Глобальные исследования </a:t>
            </a:r>
            <a:r>
              <a:rPr lang="ru-RU" sz="2000" dirty="0"/>
              <a:t>о заболеваниях, являющихся  социальным бременем</a:t>
            </a:r>
            <a:r>
              <a:rPr lang="ru-RU" sz="2400" dirty="0" smtClean="0"/>
              <a:t>) – 2010 год</a:t>
            </a:r>
            <a:r>
              <a:rPr lang="uk-UA" sz="2400" dirty="0"/>
              <a:t/>
            </a:r>
            <a:br>
              <a:rPr lang="uk-UA" sz="2400" dirty="0"/>
            </a:br>
            <a:endParaRPr lang="uk-UA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П</a:t>
            </a:r>
            <a:r>
              <a:rPr lang="ru-RU" sz="2800" dirty="0" smtClean="0"/>
              <a:t>оказатель  </a:t>
            </a:r>
            <a:r>
              <a:rPr lang="ru-RU" sz="2800" dirty="0"/>
              <a:t>инвалидности выраженный в таком показателе как  </a:t>
            </a:r>
            <a:r>
              <a:rPr lang="ru-RU" sz="2800" dirty="0" err="1"/>
              <a:t>человеко</a:t>
            </a:r>
            <a:r>
              <a:rPr lang="ru-RU" sz="2800" dirty="0"/>
              <a:t>/лет,  связанный с возрастной </a:t>
            </a:r>
            <a:r>
              <a:rPr lang="ru-RU" sz="2800" dirty="0" err="1" smtClean="0"/>
              <a:t>макулодистрофией</a:t>
            </a:r>
            <a:r>
              <a:rPr lang="ru-RU" sz="2800" dirty="0"/>
              <a:t> </a:t>
            </a:r>
            <a:r>
              <a:rPr lang="ru-RU" sz="2800" dirty="0" smtClean="0"/>
              <a:t>вырос на </a:t>
            </a:r>
            <a:r>
              <a:rPr lang="ru-RU" sz="2800" dirty="0"/>
              <a:t>160</a:t>
            </a:r>
            <a:r>
              <a:rPr lang="ru-RU" sz="2800" dirty="0" smtClean="0"/>
              <a:t>%</a:t>
            </a:r>
          </a:p>
          <a:p>
            <a:r>
              <a:rPr lang="ru-RU" sz="2800" dirty="0" err="1" smtClean="0"/>
              <a:t>Макулодистрофия</a:t>
            </a:r>
            <a:r>
              <a:rPr lang="ru-RU" sz="2800" dirty="0" smtClean="0"/>
              <a:t> – социальная проблема в одном ряду с почечной недостаточностью, инсультом </a:t>
            </a:r>
            <a:r>
              <a:rPr lang="ru-RU" sz="2800" dirty="0"/>
              <a:t>и </a:t>
            </a:r>
            <a:r>
              <a:rPr lang="ru-RU" sz="2800" dirty="0" err="1" smtClean="0"/>
              <a:t>спидом</a:t>
            </a:r>
            <a:endParaRPr lang="ru-RU" sz="2800" dirty="0" smtClean="0"/>
          </a:p>
          <a:p>
            <a:r>
              <a:rPr lang="ru-RU" sz="2800" dirty="0" smtClean="0"/>
              <a:t>Резкое снижение качества жизни на </a:t>
            </a:r>
            <a:r>
              <a:rPr lang="ru-RU" sz="2800" dirty="0"/>
              <a:t>з</a:t>
            </a:r>
            <a:r>
              <a:rPr lang="ru-RU" sz="2800" dirty="0" smtClean="0"/>
              <a:t>начительном её протяжении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47263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845840"/>
            <a:ext cx="8640960" cy="1143000"/>
          </a:xfrm>
        </p:spPr>
        <p:txBody>
          <a:bodyPr>
            <a:noAutofit/>
          </a:bodyPr>
          <a:lstStyle/>
          <a:p>
            <a:r>
              <a:rPr lang="ru-RU" sz="4400" dirty="0" err="1"/>
              <a:t>Мультицентровые</a:t>
            </a:r>
            <a:r>
              <a:rPr lang="ru-RU" sz="4400" dirty="0"/>
              <a:t> 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исследования по влажной форме </a:t>
            </a:r>
            <a:r>
              <a:rPr lang="ru-RU" sz="4400" dirty="0" err="1" smtClean="0"/>
              <a:t>макулодистрофии</a:t>
            </a:r>
            <a:r>
              <a:rPr lang="ru-RU" sz="4400" dirty="0" smtClean="0"/>
              <a:t>:</a:t>
            </a:r>
            <a:endParaRPr lang="uk-UA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2393776"/>
            <a:ext cx="7467600" cy="4419600"/>
          </a:xfrm>
        </p:spPr>
        <p:txBody>
          <a:bodyPr>
            <a:normAutofit/>
          </a:bodyPr>
          <a:lstStyle/>
          <a:p>
            <a:r>
              <a:rPr lang="ru-RU" dirty="0"/>
              <a:t>А</a:t>
            </a:r>
            <a:r>
              <a:rPr lang="ru-RU" dirty="0" smtClean="0"/>
              <a:t>нти</a:t>
            </a:r>
            <a:r>
              <a:rPr lang="en-US" dirty="0"/>
              <a:t>VEGF </a:t>
            </a:r>
            <a:r>
              <a:rPr lang="ru-RU" dirty="0" smtClean="0"/>
              <a:t>терапия: </a:t>
            </a:r>
            <a:r>
              <a:rPr lang="en-US" dirty="0" smtClean="0"/>
              <a:t>MARINA,ANCHOR,CAAT</a:t>
            </a:r>
            <a:r>
              <a:rPr lang="en-US" dirty="0"/>
              <a:t>, HARBOR, HORIZONVIEW1, 2, EXCITE, </a:t>
            </a:r>
            <a:r>
              <a:rPr lang="en-US" dirty="0" err="1"/>
              <a:t>PrONTO</a:t>
            </a:r>
            <a:r>
              <a:rPr lang="en-US" dirty="0"/>
              <a:t>, SECURE, IVAN,FOCUS,SEVEN-UP,GEFAL</a:t>
            </a:r>
            <a:endParaRPr lang="uk-UA" dirty="0"/>
          </a:p>
          <a:p>
            <a:r>
              <a:rPr lang="uk-UA" dirty="0" err="1"/>
              <a:t>Лазерное</a:t>
            </a:r>
            <a:r>
              <a:rPr lang="uk-UA" dirty="0"/>
              <a:t> </a:t>
            </a:r>
            <a:r>
              <a:rPr lang="uk-UA" dirty="0" err="1"/>
              <a:t>лечение</a:t>
            </a:r>
            <a:r>
              <a:rPr lang="uk-UA" dirty="0"/>
              <a:t> – </a:t>
            </a:r>
            <a:r>
              <a:rPr lang="en-US" dirty="0"/>
              <a:t>MPS</a:t>
            </a:r>
            <a:endParaRPr lang="uk-UA" dirty="0"/>
          </a:p>
          <a:p>
            <a:r>
              <a:rPr lang="uk-UA" dirty="0" err="1"/>
              <a:t>Фотодинамическая</a:t>
            </a:r>
            <a:r>
              <a:rPr lang="uk-UA" dirty="0"/>
              <a:t> </a:t>
            </a:r>
            <a:r>
              <a:rPr lang="uk-UA" dirty="0" err="1"/>
              <a:t>терап</a:t>
            </a:r>
            <a:r>
              <a:rPr lang="ru-RU" dirty="0"/>
              <a:t>и</a:t>
            </a:r>
            <a:r>
              <a:rPr lang="uk-UA" dirty="0"/>
              <a:t>я -  </a:t>
            </a:r>
            <a:r>
              <a:rPr lang="en-US" dirty="0"/>
              <a:t>TAP</a:t>
            </a:r>
            <a:r>
              <a:rPr lang="ru-RU" dirty="0"/>
              <a:t>, </a:t>
            </a:r>
            <a:r>
              <a:rPr lang="en-US" dirty="0"/>
              <a:t>VIP</a:t>
            </a:r>
            <a:endParaRPr lang="uk-UA" dirty="0"/>
          </a:p>
          <a:p>
            <a:r>
              <a:rPr lang="ru-RU" dirty="0"/>
              <a:t>Радиационная терапия</a:t>
            </a:r>
            <a:r>
              <a:rPr lang="en-US" dirty="0"/>
              <a:t> -  EMBT, VIDION, MERITAGE, CABERNET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5273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Изучаемые задачи: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556792"/>
            <a:ext cx="7467600" cy="441960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</a:t>
            </a:r>
            <a:r>
              <a:rPr lang="ru-RU" dirty="0" smtClean="0"/>
              <a:t>иды лечения,</a:t>
            </a:r>
          </a:p>
          <a:p>
            <a:r>
              <a:rPr lang="ru-RU" dirty="0"/>
              <a:t>д</a:t>
            </a:r>
            <a:r>
              <a:rPr lang="ru-RU" dirty="0" smtClean="0"/>
              <a:t>озы,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режимы, </a:t>
            </a:r>
            <a:endParaRPr lang="ru-RU" dirty="0" smtClean="0"/>
          </a:p>
          <a:p>
            <a:r>
              <a:rPr lang="ru-RU" dirty="0" smtClean="0"/>
              <a:t>эффективность,</a:t>
            </a:r>
          </a:p>
          <a:p>
            <a:r>
              <a:rPr lang="ru-RU" dirty="0" smtClean="0"/>
              <a:t> </a:t>
            </a:r>
            <a:r>
              <a:rPr lang="ru-RU" dirty="0"/>
              <a:t>безопасность, </a:t>
            </a:r>
            <a:endParaRPr lang="ru-RU" dirty="0" smtClean="0"/>
          </a:p>
          <a:p>
            <a:r>
              <a:rPr lang="ru-RU" dirty="0" smtClean="0"/>
              <a:t>осложнения</a:t>
            </a:r>
            <a:r>
              <a:rPr lang="ru-RU" dirty="0"/>
              <a:t>, </a:t>
            </a:r>
            <a:endParaRPr lang="ru-RU" dirty="0" smtClean="0"/>
          </a:p>
          <a:p>
            <a:r>
              <a:rPr lang="ru-RU" dirty="0" smtClean="0"/>
              <a:t>сравнительные </a:t>
            </a:r>
            <a:r>
              <a:rPr lang="ru-RU" dirty="0"/>
              <a:t>результаты по различным </a:t>
            </a:r>
            <a:r>
              <a:rPr lang="ru-RU" dirty="0" smtClean="0"/>
              <a:t>видам лечения и препаратам</a:t>
            </a:r>
          </a:p>
          <a:p>
            <a:r>
              <a:rPr lang="ru-RU" dirty="0" smtClean="0"/>
              <a:t>комбинированное лечение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8829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9050"/>
            <a:ext cx="8031088" cy="1143000"/>
          </a:xfrm>
        </p:spPr>
        <p:txBody>
          <a:bodyPr>
            <a:normAutofit/>
          </a:bodyPr>
          <a:lstStyle/>
          <a:p>
            <a:pPr lvl="0"/>
            <a:r>
              <a:rPr lang="en-US" sz="5400" b="1" i="1" dirty="0" smtClean="0"/>
              <a:t>MARINA</a:t>
            </a:r>
            <a:r>
              <a:rPr lang="en-US" sz="3200" b="1" i="1" dirty="0" smtClean="0"/>
              <a:t> </a:t>
            </a:r>
            <a:r>
              <a:rPr lang="en-US" sz="3200" i="1" dirty="0" smtClean="0"/>
              <a:t>study </a:t>
            </a:r>
            <a:endParaRPr lang="uk-UA" sz="3200" b="1" i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68760"/>
            <a:ext cx="6872149" cy="4972148"/>
          </a:xfrm>
          <a:prstGeom prst="rect">
            <a:avLst/>
          </a:prstGeom>
          <a:noFill/>
          <a:ln>
            <a:noFill/>
          </a:ln>
          <a:effectLst>
            <a:outerShdw blurRad="88900" dist="76200" dir="2700000" algn="tl" rotWithShape="0">
              <a:prstClr val="black">
                <a:alpha val="4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127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/>
              <a:t>Основные </a:t>
            </a:r>
            <a:r>
              <a:rPr lang="ru-RU" sz="4400" dirty="0" smtClean="0"/>
              <a:t>выводы </a:t>
            </a:r>
            <a:br>
              <a:rPr lang="ru-RU" sz="4400" dirty="0" smtClean="0"/>
            </a:br>
            <a:r>
              <a:rPr lang="ru-RU" sz="4400" dirty="0" smtClean="0"/>
              <a:t>по применению анти-</a:t>
            </a:r>
            <a:r>
              <a:rPr lang="en-US" sz="4400" dirty="0" smtClean="0"/>
              <a:t>VEGF</a:t>
            </a:r>
            <a:r>
              <a:rPr lang="uk-UA" sz="3200" dirty="0"/>
              <a:t/>
            </a:r>
            <a:br>
              <a:rPr lang="uk-UA" sz="3200" dirty="0"/>
            </a:b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700808"/>
            <a:ext cx="7467600" cy="4779640"/>
          </a:xfrm>
        </p:spPr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ru-RU" dirty="0"/>
              <a:t>введение </a:t>
            </a:r>
            <a:r>
              <a:rPr lang="ru-RU" dirty="0" err="1"/>
              <a:t>ранибизумаба</a:t>
            </a:r>
            <a:r>
              <a:rPr lang="ru-RU" dirty="0"/>
              <a:t> в дозах 0.3мг и 0.5 мг имеют  сравнимую эффективность </a:t>
            </a:r>
            <a:r>
              <a:rPr lang="ru-RU" dirty="0" smtClean="0"/>
              <a:t>(+</a:t>
            </a:r>
            <a:r>
              <a:rPr lang="ru-RU" dirty="0"/>
              <a:t>7.2 и 6.5 знаков)  против контрольной группы </a:t>
            </a:r>
            <a:endParaRPr lang="en-US" dirty="0" smtClean="0"/>
          </a:p>
          <a:p>
            <a:pPr marL="0" lvl="0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ru-RU" dirty="0" smtClean="0"/>
              <a:t>(-</a:t>
            </a:r>
            <a:r>
              <a:rPr lang="ru-RU" dirty="0"/>
              <a:t>10.4 знака, р&lt;0.001</a:t>
            </a:r>
            <a:r>
              <a:rPr lang="ru-RU" dirty="0" smtClean="0"/>
              <a:t>)</a:t>
            </a:r>
          </a:p>
          <a:p>
            <a:pPr lvl="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lvl="0">
              <a:buFont typeface="Wingdings" panose="05000000000000000000" pitchFamily="2" charset="2"/>
              <a:buChar char="§"/>
            </a:pPr>
            <a:r>
              <a:rPr lang="ru-RU" dirty="0" smtClean="0"/>
              <a:t>ежемесячные </a:t>
            </a:r>
            <a:r>
              <a:rPr lang="ru-RU" dirty="0"/>
              <a:t>инъекции имеют небольшие преимущества над схемой </a:t>
            </a:r>
            <a:r>
              <a:rPr lang="en-US" dirty="0"/>
              <a:t>PRN</a:t>
            </a:r>
            <a:r>
              <a:rPr lang="ru-RU" dirty="0"/>
              <a:t> </a:t>
            </a:r>
            <a:r>
              <a:rPr lang="ru-RU" dirty="0" smtClean="0"/>
              <a:t>(при </a:t>
            </a:r>
            <a:r>
              <a:rPr lang="ru-RU" dirty="0"/>
              <a:t>ежемесячных инъекциях улучшение зрения на 2 знака лучше, толщина макулы при  ежемесячный инъекциях 170мкма, при </a:t>
            </a:r>
            <a:r>
              <a:rPr lang="en-US" dirty="0"/>
              <a:t>PRN </a:t>
            </a:r>
            <a:r>
              <a:rPr lang="ru-RU" dirty="0"/>
              <a:t>– 163.3мкм)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027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97768"/>
            <a:ext cx="8031088" cy="1143000"/>
          </a:xfrm>
        </p:spPr>
        <p:txBody>
          <a:bodyPr>
            <a:noAutofit/>
          </a:bodyPr>
          <a:lstStyle/>
          <a:p>
            <a:r>
              <a:rPr lang="en-US" sz="4400" dirty="0" smtClean="0"/>
              <a:t>ANCHOR – </a:t>
            </a:r>
            <a:br>
              <a:rPr lang="en-US" sz="4400" dirty="0" smtClean="0"/>
            </a:br>
            <a:r>
              <a:rPr lang="ru-RU" sz="3600" dirty="0" smtClean="0"/>
              <a:t>преимущества анти-</a:t>
            </a:r>
            <a:r>
              <a:rPr lang="en-US" sz="3600" dirty="0" smtClean="0"/>
              <a:t>VEGF</a:t>
            </a:r>
            <a:r>
              <a:rPr lang="ru-RU" sz="3600" dirty="0" smtClean="0"/>
              <a:t> перед ФДТ</a:t>
            </a:r>
            <a:r>
              <a:rPr lang="en-US" sz="3600" dirty="0" smtClean="0"/>
              <a:t> </a:t>
            </a:r>
            <a:endParaRPr lang="uk-UA" sz="36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340768"/>
            <a:ext cx="8405352" cy="5328592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101600" dist="88900" dir="2700000" algn="tl" rotWithShape="0">
              <a:prstClr val="black">
                <a:alpha val="4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24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Основные выводы исследований: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204864"/>
            <a:ext cx="8075240" cy="4464496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/>
              <a:t>введение анти-</a:t>
            </a:r>
            <a:r>
              <a:rPr lang="en-US" dirty="0"/>
              <a:t>VEGF  </a:t>
            </a:r>
            <a:r>
              <a:rPr lang="ru-RU" dirty="0"/>
              <a:t>более эффективно, чем </a:t>
            </a:r>
            <a:r>
              <a:rPr lang="ru-RU" b="1" dirty="0"/>
              <a:t>ФДТ</a:t>
            </a:r>
            <a:r>
              <a:rPr lang="ru-RU" dirty="0"/>
              <a:t> и </a:t>
            </a:r>
            <a:r>
              <a:rPr lang="ru-RU" b="1" dirty="0"/>
              <a:t>лазерная </a:t>
            </a:r>
            <a:r>
              <a:rPr lang="ru-RU" b="1" dirty="0" smtClean="0"/>
              <a:t>коагуляция</a:t>
            </a:r>
          </a:p>
          <a:p>
            <a:r>
              <a:rPr lang="ru-RU" dirty="0"/>
              <a:t>п</a:t>
            </a:r>
            <a:r>
              <a:rPr lang="ru-RU" dirty="0" smtClean="0"/>
              <a:t>оказания: </a:t>
            </a:r>
            <a:r>
              <a:rPr lang="ru-RU" dirty="0" err="1" smtClean="0"/>
              <a:t>неоваскулярный</a:t>
            </a:r>
            <a:r>
              <a:rPr lang="ru-RU" dirty="0" smtClean="0"/>
              <a:t> комплекс </a:t>
            </a:r>
            <a:r>
              <a:rPr lang="ru-RU" dirty="0"/>
              <a:t>в стороне от </a:t>
            </a:r>
            <a:r>
              <a:rPr lang="ru-RU" dirty="0" err="1"/>
              <a:t>фовеолы</a:t>
            </a:r>
            <a:r>
              <a:rPr lang="ru-RU" dirty="0"/>
              <a:t> </a:t>
            </a:r>
            <a:r>
              <a:rPr lang="ru-RU" dirty="0" smtClean="0"/>
              <a:t>размер  - не </a:t>
            </a:r>
            <a:r>
              <a:rPr lang="ru-RU" dirty="0"/>
              <a:t>более 4 размеров диска и </a:t>
            </a:r>
            <a:r>
              <a:rPr lang="ru-RU" dirty="0" smtClean="0"/>
              <a:t>зрение ниже 20/50</a:t>
            </a:r>
            <a:endParaRPr lang="uk-UA" dirty="0"/>
          </a:p>
          <a:p>
            <a:r>
              <a:rPr lang="ru-RU" dirty="0"/>
              <a:t>р</a:t>
            </a:r>
            <a:r>
              <a:rPr lang="ru-RU" dirty="0" smtClean="0"/>
              <a:t>езультаты</a:t>
            </a:r>
            <a:r>
              <a:rPr lang="ru-RU" dirty="0"/>
              <a:t>: </a:t>
            </a:r>
            <a:r>
              <a:rPr lang="ru-RU" dirty="0" smtClean="0"/>
              <a:t>через 2 года 59</a:t>
            </a:r>
            <a:r>
              <a:rPr lang="ru-RU" dirty="0"/>
              <a:t>% </a:t>
            </a:r>
            <a:r>
              <a:rPr lang="ru-RU" dirty="0" smtClean="0"/>
              <a:t>пациентов потеряли </a:t>
            </a:r>
            <a:r>
              <a:rPr lang="ru-RU" dirty="0"/>
              <a:t>менее 15 знаков </a:t>
            </a:r>
            <a:r>
              <a:rPr lang="ru-RU" i="1" dirty="0" smtClean="0"/>
              <a:t>(в </a:t>
            </a:r>
            <a:r>
              <a:rPr lang="ru-RU" i="1" dirty="0"/>
              <a:t>контрольной группе  </a:t>
            </a:r>
            <a:r>
              <a:rPr lang="ru-RU" i="1" dirty="0" smtClean="0"/>
              <a:t>31%)</a:t>
            </a:r>
            <a:endParaRPr lang="uk-UA" i="1" dirty="0"/>
          </a:p>
          <a:p>
            <a:r>
              <a:rPr lang="ru-RU" dirty="0"/>
              <a:t>п</a:t>
            </a:r>
            <a:r>
              <a:rPr lang="ru-RU" dirty="0" smtClean="0"/>
              <a:t>ри </a:t>
            </a:r>
            <a:r>
              <a:rPr lang="ru-RU" dirty="0" err="1"/>
              <a:t>окультных</a:t>
            </a:r>
            <a:r>
              <a:rPr lang="ru-RU" dirty="0"/>
              <a:t> мембранах – не </a:t>
            </a:r>
            <a:r>
              <a:rPr lang="ru-RU" dirty="0" smtClean="0"/>
              <a:t>эффективно! </a:t>
            </a:r>
            <a:r>
              <a:rPr lang="ru-RU" i="1" dirty="0" smtClean="0"/>
              <a:t>( у 5</a:t>
            </a:r>
            <a:r>
              <a:rPr lang="ru-RU" i="1" dirty="0"/>
              <a:t>% </a:t>
            </a:r>
            <a:r>
              <a:rPr lang="ru-RU" i="1" dirty="0" smtClean="0"/>
              <a:t>пациентов после </a:t>
            </a:r>
            <a:r>
              <a:rPr lang="ru-RU" i="1" dirty="0"/>
              <a:t>лечения потеря 20  </a:t>
            </a:r>
            <a:r>
              <a:rPr lang="en-US" i="1" dirty="0"/>
              <a:t>ETDRS </a:t>
            </a:r>
            <a:r>
              <a:rPr lang="ru-RU" i="1" dirty="0" smtClean="0"/>
              <a:t>знаков).</a:t>
            </a:r>
            <a:endParaRPr lang="uk-UA" i="1" dirty="0"/>
          </a:p>
          <a:p>
            <a:r>
              <a:rPr lang="ru-RU" dirty="0" smtClean="0"/>
              <a:t>преимущество </a:t>
            </a:r>
            <a:r>
              <a:rPr lang="ru-RU" dirty="0"/>
              <a:t>– количество сеансов  лечения ( 3.4 в первый год и 2.2 – во второй) </a:t>
            </a:r>
            <a:endParaRPr lang="uk-UA" dirty="0"/>
          </a:p>
          <a:p>
            <a:r>
              <a:rPr lang="ru-RU" dirty="0" smtClean="0"/>
              <a:t>Эффективность через 12 </a:t>
            </a:r>
            <a:r>
              <a:rPr lang="ru-RU" dirty="0" err="1" smtClean="0"/>
              <a:t>мес</a:t>
            </a:r>
            <a:r>
              <a:rPr lang="ru-RU" dirty="0" smtClean="0"/>
              <a:t> : </a:t>
            </a:r>
            <a:r>
              <a:rPr lang="ru-RU" dirty="0" err="1" smtClean="0"/>
              <a:t>Вертепорфин</a:t>
            </a:r>
            <a:r>
              <a:rPr lang="ru-RU" dirty="0"/>
              <a:t> </a:t>
            </a:r>
            <a:r>
              <a:rPr lang="ru-RU" dirty="0" smtClean="0"/>
              <a:t>« -» 9.5знаков </a:t>
            </a:r>
            <a:r>
              <a:rPr lang="ru-RU" dirty="0"/>
              <a:t>(!)</a:t>
            </a:r>
            <a:endParaRPr lang="uk-UA" dirty="0"/>
          </a:p>
          <a:p>
            <a:pPr marL="0" indent="0">
              <a:buNone/>
            </a:pPr>
            <a:r>
              <a:rPr lang="ru-RU" i="1" dirty="0" smtClean="0"/>
              <a:t>(</a:t>
            </a:r>
            <a:r>
              <a:rPr lang="ru-RU" i="1" dirty="0" err="1" smtClean="0"/>
              <a:t>ранибизумаб</a:t>
            </a:r>
            <a:r>
              <a:rPr lang="ru-RU" i="1" dirty="0" smtClean="0"/>
              <a:t> –0.3 </a:t>
            </a:r>
            <a:r>
              <a:rPr lang="ru-RU" i="1" dirty="0"/>
              <a:t>и 0.5мг – соответственно +8.5 и 11.2 </a:t>
            </a:r>
            <a:r>
              <a:rPr lang="ru-RU" i="1" dirty="0" smtClean="0"/>
              <a:t>знака).  </a:t>
            </a:r>
            <a:endParaRPr lang="uk-UA" i="1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2325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73832"/>
            <a:ext cx="7239000" cy="1143000"/>
          </a:xfrm>
        </p:spPr>
        <p:txBody>
          <a:bodyPr>
            <a:noAutofit/>
          </a:bodyPr>
          <a:lstStyle/>
          <a:p>
            <a:r>
              <a:rPr lang="en-US" sz="3600" b="1" i="1" dirty="0" smtClean="0"/>
              <a:t>EXCITE</a:t>
            </a:r>
            <a:r>
              <a:rPr lang="en-US" sz="3200" dirty="0" smtClean="0"/>
              <a:t> – </a:t>
            </a:r>
            <a:r>
              <a:rPr lang="ru-RU" sz="3200" dirty="0" smtClean="0"/>
              <a:t>динамика улучшения и ухудшение зрения при разных режимах лечения</a:t>
            </a:r>
            <a:endParaRPr lang="uk-UA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2348880"/>
            <a:ext cx="3733800" cy="533400"/>
          </a:xfrm>
        </p:spPr>
        <p:txBody>
          <a:bodyPr>
            <a:normAutofit/>
          </a:bodyPr>
          <a:lstStyle/>
          <a:p>
            <a:r>
              <a:rPr lang="ru-RU" dirty="0" smtClean="0"/>
              <a:t>Потеря знаков на протяжении года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2319536"/>
            <a:ext cx="4196659" cy="533400"/>
          </a:xfrm>
        </p:spPr>
        <p:txBody>
          <a:bodyPr>
            <a:normAutofit/>
          </a:bodyPr>
          <a:lstStyle/>
          <a:p>
            <a:r>
              <a:rPr lang="ru-RU" dirty="0" smtClean="0"/>
              <a:t>Улучшение зрения на протяжении года</a:t>
            </a:r>
            <a:endParaRPr lang="uk-UA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3068960"/>
            <a:ext cx="4207171" cy="2808312"/>
          </a:xfrm>
          <a:prstGeom prst="rect">
            <a:avLst/>
          </a:prstGeom>
          <a:noFill/>
          <a:ln w="15875">
            <a:solidFill>
              <a:srgbClr val="7030A0"/>
            </a:solidFill>
            <a:miter lim="800000"/>
            <a:headEnd/>
            <a:tailEnd/>
          </a:ln>
          <a:effectLst>
            <a:outerShdw blurRad="114300" dist="88900" dir="2700000" algn="tl" rotWithShape="0">
              <a:prstClr val="black">
                <a:alpha val="46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3068960"/>
            <a:ext cx="4212469" cy="2808312"/>
          </a:xfrm>
          <a:prstGeom prst="rect">
            <a:avLst/>
          </a:prstGeom>
          <a:noFill/>
          <a:ln w="15875">
            <a:solidFill>
              <a:srgbClr val="7030A0"/>
            </a:solidFill>
            <a:miter lim="800000"/>
            <a:headEnd/>
            <a:tailEnd/>
          </a:ln>
          <a:effectLst>
            <a:outerShdw blurRad="114300" dist="88900" dir="2700000" algn="tl" rotWithShape="0">
              <a:prstClr val="black">
                <a:alpha val="46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26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620688"/>
            <a:ext cx="8640960" cy="11430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CATT – </a:t>
            </a:r>
            <a:r>
              <a:rPr lang="ru-RU" sz="3600" dirty="0" smtClean="0"/>
              <a:t>результаты лечения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ru-RU" sz="3600" dirty="0" smtClean="0"/>
              <a:t>сравнимы при разных режимах лечения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ru-RU" sz="3600" dirty="0" smtClean="0"/>
              <a:t> </a:t>
            </a:r>
            <a:r>
              <a:rPr lang="ru-RU" sz="2400" b="1" dirty="0" smtClean="0"/>
              <a:t>(+8.8 и 7.8 знаков)</a:t>
            </a:r>
            <a:endParaRPr lang="uk-UA" sz="2400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3608" y="1916832"/>
            <a:ext cx="7218546" cy="4608512"/>
          </a:xfrm>
          <a:prstGeom prst="rect">
            <a:avLst/>
          </a:prstGeom>
          <a:noFill/>
          <a:ln w="15875">
            <a:solidFill>
              <a:srgbClr val="7030A0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59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        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VIEW </a:t>
            </a:r>
            <a:endParaRPr lang="uk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/>
              <a:t> 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результаты лечения </a:t>
            </a:r>
            <a:r>
              <a:rPr lang="ru-RU" sz="2000" dirty="0" err="1" smtClean="0">
                <a:solidFill>
                  <a:schemeClr val="bg1">
                    <a:lumMod val="50000"/>
                  </a:schemeClr>
                </a:solidFill>
              </a:rPr>
              <a:t>афлиберсептом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 и </a:t>
            </a:r>
            <a:r>
              <a:rPr lang="ru-RU" sz="2000" dirty="0" err="1" smtClean="0">
                <a:solidFill>
                  <a:schemeClr val="bg1">
                    <a:lumMod val="50000"/>
                  </a:schemeClr>
                </a:solidFill>
              </a:rPr>
              <a:t>ранибизумабом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  сравнимы по эффективности</a:t>
            </a:r>
            <a:endParaRPr lang="en-US" sz="20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0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К 52 неделе при сопоставимых функциональных и морфологических изменениях количество инъекций </a:t>
            </a:r>
            <a:r>
              <a:rPr lang="ru-RU" sz="2000" dirty="0" err="1" smtClean="0">
                <a:solidFill>
                  <a:schemeClr val="bg1">
                    <a:lumMod val="50000"/>
                  </a:schemeClr>
                </a:solidFill>
              </a:rPr>
              <a:t>афлиберсепта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 4.45</a:t>
            </a:r>
            <a:endParaRPr lang="uk-UA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260648"/>
            <a:ext cx="4608512" cy="6429618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85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031088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Основные </a:t>
            </a:r>
            <a:r>
              <a:rPr lang="ru-RU" dirty="0" smtClean="0"/>
              <a:t>выводы исследований</a:t>
            </a:r>
            <a:r>
              <a:rPr lang="ru-RU" dirty="0"/>
              <a:t>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988840"/>
            <a:ext cx="8435280" cy="4680520"/>
          </a:xfrm>
        </p:spPr>
        <p:txBody>
          <a:bodyPr>
            <a:normAutofit fontScale="92500"/>
          </a:bodyPr>
          <a:lstStyle/>
          <a:p>
            <a:pPr lvl="0"/>
            <a:r>
              <a:rPr lang="ru-RU" dirty="0"/>
              <a:t>применение </a:t>
            </a:r>
            <a:r>
              <a:rPr lang="ru-RU" dirty="0" err="1"/>
              <a:t>ранибизумаба</a:t>
            </a:r>
            <a:r>
              <a:rPr lang="ru-RU" dirty="0"/>
              <a:t>, </a:t>
            </a:r>
            <a:r>
              <a:rPr lang="ru-RU" dirty="0" err="1"/>
              <a:t>бевацезумаба</a:t>
            </a:r>
            <a:r>
              <a:rPr lang="ru-RU" dirty="0"/>
              <a:t> и </a:t>
            </a:r>
            <a:r>
              <a:rPr lang="ru-RU" dirty="0" err="1"/>
              <a:t>афлиберсепта</a:t>
            </a:r>
            <a:r>
              <a:rPr lang="ru-RU" dirty="0"/>
              <a:t> сравнимы по эффективности </a:t>
            </a:r>
            <a:endParaRPr lang="ru-RU" dirty="0" smtClean="0"/>
          </a:p>
          <a:p>
            <a:pPr marL="0" lvl="0" indent="0">
              <a:buNone/>
            </a:pPr>
            <a:r>
              <a:rPr lang="en-US" dirty="0" smtClean="0"/>
              <a:t>             </a:t>
            </a:r>
            <a:r>
              <a:rPr lang="ru-RU" dirty="0" smtClean="0"/>
              <a:t>(нет </a:t>
            </a:r>
            <a:r>
              <a:rPr lang="ru-RU" dirty="0"/>
              <a:t>статистически значимой разницы</a:t>
            </a:r>
            <a:r>
              <a:rPr lang="ru-RU" dirty="0" smtClean="0"/>
              <a:t>)</a:t>
            </a:r>
            <a:endParaRPr lang="en-US" dirty="0" smtClean="0"/>
          </a:p>
          <a:p>
            <a:pPr marL="0" lvl="0" indent="0">
              <a:buNone/>
            </a:pPr>
            <a:endParaRPr lang="ru-RU" dirty="0" smtClean="0"/>
          </a:p>
          <a:p>
            <a:pPr lvl="0"/>
            <a:r>
              <a:rPr lang="ru-RU" dirty="0"/>
              <a:t>при  любых режимах лечения наиболее  контролируемый режим </a:t>
            </a:r>
            <a:r>
              <a:rPr lang="ru-RU" dirty="0" smtClean="0"/>
              <a:t>наблюдения</a:t>
            </a:r>
            <a:r>
              <a:rPr lang="en-US" dirty="0" smtClean="0"/>
              <a:t>:</a:t>
            </a:r>
          </a:p>
          <a:p>
            <a:pPr marL="0" lvl="0" indent="0">
              <a:buNone/>
            </a:pPr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u="sng" dirty="0" smtClean="0"/>
              <a:t> </a:t>
            </a:r>
            <a:r>
              <a:rPr lang="ru-RU" u="sng" dirty="0" smtClean="0"/>
              <a:t>1 </a:t>
            </a:r>
            <a:r>
              <a:rPr lang="ru-RU" u="sng" dirty="0"/>
              <a:t>осмотр в 1 месяц (ОСТ</a:t>
            </a:r>
            <a:r>
              <a:rPr lang="ru-RU" u="sng" dirty="0" smtClean="0"/>
              <a:t>)</a:t>
            </a:r>
            <a:endParaRPr lang="en-US" u="sng" dirty="0" smtClean="0"/>
          </a:p>
          <a:p>
            <a:pPr lvl="0"/>
            <a:endParaRPr lang="uk-UA" dirty="0"/>
          </a:p>
          <a:p>
            <a:pPr lvl="0"/>
            <a:r>
              <a:rPr lang="ru-RU" dirty="0"/>
              <a:t>только  контроля за остротой зрения недостаточно </a:t>
            </a:r>
            <a:endParaRPr lang="uk-UA" dirty="0"/>
          </a:p>
          <a:p>
            <a:pPr lvl="0"/>
            <a:r>
              <a:rPr lang="ru-RU" dirty="0"/>
              <a:t>ОСТ наблюдение обязательно в диспансерной оценке  </a:t>
            </a:r>
            <a:endParaRPr lang="uk-UA" dirty="0"/>
          </a:p>
          <a:p>
            <a:pPr lvl="0"/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0614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Основные выводы исследований: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ru-RU" dirty="0"/>
              <a:t>после 3-х инъекций  структурно-функциональная корреляция теряется в процессе наблюдения</a:t>
            </a:r>
            <a:endParaRPr lang="uk-UA" dirty="0"/>
          </a:p>
          <a:p>
            <a:pPr lvl="0"/>
            <a:r>
              <a:rPr lang="ru-RU" dirty="0"/>
              <a:t>анатомические и функциональные изменения плохо коррелируют</a:t>
            </a:r>
            <a:endParaRPr lang="uk-UA" dirty="0"/>
          </a:p>
          <a:p>
            <a:pPr lvl="0"/>
            <a:r>
              <a:rPr lang="ru-RU" dirty="0"/>
              <a:t>динамика  толщины макулы  не имеет прямого влияние на изменение остроты </a:t>
            </a:r>
            <a:r>
              <a:rPr lang="ru-RU" dirty="0" smtClean="0"/>
              <a:t>зрения</a:t>
            </a:r>
          </a:p>
          <a:p>
            <a:r>
              <a:rPr lang="ru-RU" dirty="0"/>
              <a:t>описательная </a:t>
            </a:r>
            <a:r>
              <a:rPr lang="ru-RU" dirty="0" smtClean="0"/>
              <a:t>о</a:t>
            </a:r>
            <a:r>
              <a:rPr lang="ru-RU" dirty="0"/>
              <a:t>ц</a:t>
            </a:r>
            <a:r>
              <a:rPr lang="ru-RU" dirty="0" smtClean="0"/>
              <a:t>енка </a:t>
            </a:r>
            <a:r>
              <a:rPr lang="ru-RU" dirty="0"/>
              <a:t>морфологических изменений более чувствительна, чем количественная </a:t>
            </a:r>
            <a:r>
              <a:rPr lang="ru-RU" i="1" dirty="0"/>
              <a:t>(толщина/объём макулы)</a:t>
            </a:r>
            <a:endParaRPr lang="uk-UA" i="1" dirty="0"/>
          </a:p>
          <a:p>
            <a:pPr lvl="0"/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7771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6686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dirty="0"/>
              <a:t>Основные выводы исследований: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99989"/>
            <a:ext cx="8229600" cy="4425355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Влажная </a:t>
            </a:r>
            <a:r>
              <a:rPr lang="ru-RU" dirty="0" err="1" smtClean="0"/>
              <a:t>макулодистрофия</a:t>
            </a:r>
            <a:r>
              <a:rPr lang="ru-RU" dirty="0" smtClean="0"/>
              <a:t> – хронический процесс.</a:t>
            </a:r>
          </a:p>
          <a:p>
            <a:r>
              <a:rPr lang="ru-RU" dirty="0" smtClean="0"/>
              <a:t>Через </a:t>
            </a:r>
            <a:r>
              <a:rPr lang="ru-RU" dirty="0"/>
              <a:t>7 лет после начала лечения </a:t>
            </a:r>
            <a:r>
              <a:rPr lang="ru-RU" dirty="0" smtClean="0"/>
              <a:t>отмечается </a:t>
            </a:r>
            <a:r>
              <a:rPr lang="ru-RU" dirty="0"/>
              <a:t>активная экссудация  у 68% пациентов, а 46% пациентов </a:t>
            </a:r>
            <a:r>
              <a:rPr lang="ru-RU" dirty="0" smtClean="0"/>
              <a:t>продолжают получают </a:t>
            </a:r>
            <a:r>
              <a:rPr lang="ru-RU" dirty="0"/>
              <a:t>терапию </a:t>
            </a:r>
            <a:r>
              <a:rPr lang="ru-RU" i="1" dirty="0" smtClean="0"/>
              <a:t>(</a:t>
            </a:r>
            <a:r>
              <a:rPr lang="en-US" i="1" dirty="0"/>
              <a:t>MARINA</a:t>
            </a:r>
            <a:r>
              <a:rPr lang="ru-RU" i="1" dirty="0"/>
              <a:t>, </a:t>
            </a:r>
            <a:r>
              <a:rPr lang="en-US" i="1" dirty="0"/>
              <a:t>ANCHOR</a:t>
            </a:r>
            <a:r>
              <a:rPr lang="ru-RU" i="1" dirty="0"/>
              <a:t>, </a:t>
            </a:r>
            <a:r>
              <a:rPr lang="en-US" i="1" dirty="0"/>
              <a:t>SEVEN</a:t>
            </a:r>
            <a:r>
              <a:rPr lang="ru-RU" i="1" dirty="0"/>
              <a:t>-</a:t>
            </a:r>
            <a:r>
              <a:rPr lang="en-US" i="1" dirty="0"/>
              <a:t>UP</a:t>
            </a:r>
            <a:r>
              <a:rPr lang="ru-RU" i="1" dirty="0"/>
              <a:t>) </a:t>
            </a:r>
            <a:endParaRPr lang="ru-RU" i="1" dirty="0" smtClean="0"/>
          </a:p>
          <a:p>
            <a:r>
              <a:rPr lang="ru-RU" dirty="0"/>
              <a:t>Через 7 лет после начала лечения  у 1/3 пациентов удаётся </a:t>
            </a:r>
            <a:r>
              <a:rPr lang="ru-RU" dirty="0" smtClean="0"/>
              <a:t>сохранять тенденцию стабилизации/ улучшения </a:t>
            </a:r>
            <a:r>
              <a:rPr lang="ru-RU" dirty="0"/>
              <a:t>зрения по отношению к первоначальному, </a:t>
            </a:r>
            <a:r>
              <a:rPr lang="ru-RU" dirty="0" smtClean="0"/>
              <a:t>у </a:t>
            </a:r>
            <a:r>
              <a:rPr lang="ru-RU" dirty="0"/>
              <a:t>1/3 пациентов отмечается ухудшение зрения на 15 и более знаков  не смотря на </a:t>
            </a:r>
            <a:r>
              <a:rPr lang="ru-RU" dirty="0" smtClean="0"/>
              <a:t>лечение</a:t>
            </a:r>
          </a:p>
          <a:p>
            <a:r>
              <a:rPr lang="ru-RU" dirty="0"/>
              <a:t>Пациенты требуют постоянного </a:t>
            </a:r>
            <a:r>
              <a:rPr lang="ru-RU" dirty="0" smtClean="0"/>
              <a:t>мониторинга на протяжении всей жизни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uk-UA" dirty="0"/>
          </a:p>
          <a:p>
            <a:endParaRPr lang="uk-UA" i="1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938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52128"/>
          </a:xfrm>
        </p:spPr>
        <p:txBody>
          <a:bodyPr>
            <a:normAutofit fontScale="90000"/>
          </a:bodyPr>
          <a:lstStyle/>
          <a:p>
            <a:pPr lvl="0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>Сегодня </a:t>
            </a:r>
            <a:r>
              <a:rPr lang="ru-RU" sz="3600" dirty="0"/>
              <a:t>наиболее принятая схема в Европе – </a:t>
            </a:r>
            <a:r>
              <a:rPr lang="en-US" sz="3600" dirty="0"/>
              <a:t>PRN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525963"/>
          </a:xfrm>
        </p:spPr>
        <p:txBody>
          <a:bodyPr/>
          <a:lstStyle/>
          <a:p>
            <a:r>
              <a:rPr lang="ru-RU" dirty="0" smtClean="0"/>
              <a:t>  </a:t>
            </a:r>
            <a:r>
              <a:rPr lang="ru-RU" dirty="0"/>
              <a:t>Ежемесячные инъекции  до полного </a:t>
            </a:r>
            <a:r>
              <a:rPr lang="ru-RU" dirty="0" smtClean="0"/>
              <a:t>«высушивания»  </a:t>
            </a:r>
            <a:r>
              <a:rPr lang="ru-RU" dirty="0"/>
              <a:t>макулы либо максимальной остроты зрения в течение последних 2-х инъекций и в дальнейшем  ежемесячный контроль с повторением инъекции при подтверждённом прогрессировании болезни.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5270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Показания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к повторным инъекциям</a:t>
            </a:r>
            <a:br>
              <a:rPr lang="ru-RU" dirty="0" smtClean="0"/>
            </a:br>
            <a:r>
              <a:rPr lang="en-US" sz="2700" b="1" i="1" dirty="0" smtClean="0"/>
              <a:t>EMA (European Medicines Agency)</a:t>
            </a:r>
            <a:endParaRPr lang="uk-UA" sz="27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Снижение зрения на 5 </a:t>
            </a:r>
            <a:r>
              <a:rPr lang="en-US" dirty="0"/>
              <a:t>ETDRS </a:t>
            </a:r>
            <a:r>
              <a:rPr lang="ru-RU" dirty="0" smtClean="0"/>
              <a:t>знаков</a:t>
            </a:r>
          </a:p>
          <a:p>
            <a:r>
              <a:rPr lang="ru-RU" dirty="0" smtClean="0"/>
              <a:t>Появление </a:t>
            </a:r>
            <a:r>
              <a:rPr lang="ru-RU" dirty="0" err="1" smtClean="0"/>
              <a:t>субретинальной</a:t>
            </a:r>
            <a:r>
              <a:rPr lang="ru-RU" dirty="0" smtClean="0"/>
              <a:t> жидкости</a:t>
            </a:r>
          </a:p>
          <a:p>
            <a:r>
              <a:rPr lang="ru-RU" dirty="0" smtClean="0"/>
              <a:t>Увеличение толщины макулы на ≥ 100мкм</a:t>
            </a:r>
          </a:p>
          <a:p>
            <a:r>
              <a:rPr lang="ru-RU" dirty="0" smtClean="0"/>
              <a:t>Новая </a:t>
            </a:r>
            <a:r>
              <a:rPr lang="ru-RU" dirty="0" err="1" smtClean="0"/>
              <a:t>неоваскулярная</a:t>
            </a:r>
            <a:r>
              <a:rPr lang="ru-RU" dirty="0" smtClean="0"/>
              <a:t> мембрана</a:t>
            </a:r>
          </a:p>
          <a:p>
            <a:r>
              <a:rPr lang="ru-RU" dirty="0" smtClean="0"/>
              <a:t>Тактика  </a:t>
            </a:r>
            <a:r>
              <a:rPr lang="en-US" dirty="0" smtClean="0"/>
              <a:t>“No tolerance”</a:t>
            </a:r>
            <a:endParaRPr lang="ru-RU" dirty="0" smtClean="0"/>
          </a:p>
          <a:p>
            <a:r>
              <a:rPr lang="ru-RU" dirty="0" smtClean="0"/>
              <a:t>Увеличение протяжённости ОПЭ</a:t>
            </a:r>
          </a:p>
          <a:p>
            <a:r>
              <a:rPr lang="ru-RU" dirty="0" smtClean="0"/>
              <a:t>Режим важнее, чем доза и препарат!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4169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</a:t>
            </a:r>
            <a:r>
              <a:rPr lang="ru-RU" dirty="0" smtClean="0"/>
              <a:t>сложнения </a:t>
            </a:r>
            <a:r>
              <a:rPr lang="ru-RU" dirty="0"/>
              <a:t>местного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и </a:t>
            </a:r>
            <a:r>
              <a:rPr lang="ru-RU" dirty="0"/>
              <a:t>общего характера</a:t>
            </a:r>
            <a:endParaRPr lang="uk-UA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1068659"/>
              </p:ext>
            </p:extLst>
          </p:nvPr>
        </p:nvGraphicFramePr>
        <p:xfrm>
          <a:off x="683568" y="2436088"/>
          <a:ext cx="7848873" cy="3078480"/>
        </p:xfrm>
        <a:graphic>
          <a:graphicData uri="http://schemas.openxmlformats.org/drawingml/2006/table">
            <a:tbl>
              <a:tblPr firstRow="1" bandRow="1">
                <a:effectLst>
                  <a:outerShdw blurRad="114300" dist="101600" dir="2700000" algn="tl" rotWithShape="0">
                    <a:prstClr val="black">
                      <a:alpha val="50000"/>
                    </a:prstClr>
                  </a:outerShdw>
                </a:effectLst>
                <a:tableStyleId>{69CF1AB2-1976-4502-BF36-3FF5EA218861}</a:tableStyleId>
              </a:tblPr>
              <a:tblGrid>
                <a:gridCol w="2616291"/>
                <a:gridCol w="2352261"/>
                <a:gridCol w="288032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Исследование</a:t>
                      </a:r>
                      <a:endParaRPr lang="uk-UA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Эндофтальмит</a:t>
                      </a:r>
                      <a:r>
                        <a:rPr lang="en-US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(%)</a:t>
                      </a:r>
                      <a:endParaRPr lang="uk-UA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Тромбоэмболические</a:t>
                      </a:r>
                      <a:r>
                        <a:rPr lang="en-US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(%)</a:t>
                      </a:r>
                      <a:r>
                        <a:rPr lang="ru-RU" sz="20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uk-UA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MARINA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1.0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4.4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ANCHOR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1.1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HORIZON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0.2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5.3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CATT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19.0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SECURE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0.9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5.6</a:t>
                      </a:r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uk-UA" sz="20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2973" marR="82973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356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97768"/>
            <a:ext cx="8352928" cy="1143000"/>
          </a:xfrm>
        </p:spPr>
        <p:txBody>
          <a:bodyPr>
            <a:noAutofit/>
          </a:bodyPr>
          <a:lstStyle/>
          <a:p>
            <a:r>
              <a:rPr lang="ru-RU" sz="3600" dirty="0"/>
              <a:t>Векторы прогноза  в зависимости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ru-RU" sz="3600" dirty="0" smtClean="0"/>
              <a:t>от </a:t>
            </a:r>
            <a:r>
              <a:rPr lang="ru-RU" sz="3600" dirty="0"/>
              <a:t>морфологической картины  </a:t>
            </a:r>
            <a:r>
              <a:rPr lang="ru-RU" sz="3600" dirty="0" smtClean="0"/>
              <a:t>сетчатки</a:t>
            </a:r>
            <a:endParaRPr lang="uk-UA" sz="7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671464"/>
            <a:ext cx="3733800" cy="533400"/>
          </a:xfrm>
          <a:ln w="25400">
            <a:solidFill>
              <a:schemeClr val="accent4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ru-RU" dirty="0" smtClean="0"/>
              <a:t>Морфологические изменения ОСТ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05400" y="1671464"/>
            <a:ext cx="3735267" cy="533400"/>
          </a:xfrm>
          <a:ln w="25400">
            <a:solidFill>
              <a:schemeClr val="accent4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ru-RU" dirty="0" smtClean="0"/>
              <a:t>Анатомические изменения ФАГ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Отёк сетчатки</a:t>
            </a:r>
          </a:p>
          <a:p>
            <a:pPr marL="0" indent="0">
              <a:buNone/>
            </a:pPr>
            <a:endParaRPr lang="ru-RU" sz="2000" dirty="0" smtClean="0"/>
          </a:p>
          <a:p>
            <a:r>
              <a:rPr lang="ru-RU" sz="2000" dirty="0"/>
              <a:t>О</a:t>
            </a:r>
            <a:r>
              <a:rPr lang="ru-RU" sz="2000" dirty="0" smtClean="0"/>
              <a:t>тслойка </a:t>
            </a:r>
            <a:r>
              <a:rPr lang="ru-RU" sz="2000" dirty="0" err="1" smtClean="0"/>
              <a:t>нейроэпителия</a:t>
            </a:r>
            <a:endParaRPr lang="ru-RU" sz="2000" dirty="0" smtClean="0"/>
          </a:p>
          <a:p>
            <a:pPr marL="0" indent="0">
              <a:buNone/>
            </a:pPr>
            <a:endParaRPr lang="ru-RU" sz="2000" dirty="0" smtClean="0"/>
          </a:p>
          <a:p>
            <a:r>
              <a:rPr lang="ru-RU" sz="2000" dirty="0" smtClean="0"/>
              <a:t>ОПЭ</a:t>
            </a:r>
          </a:p>
          <a:p>
            <a:pPr marL="0" indent="0">
              <a:buNone/>
            </a:pPr>
            <a:endParaRPr lang="ru-RU" sz="2000" dirty="0" smtClean="0"/>
          </a:p>
          <a:p>
            <a:r>
              <a:rPr lang="ru-RU" sz="2000" dirty="0" err="1" smtClean="0"/>
              <a:t>Интраретинальные</a:t>
            </a:r>
            <a:r>
              <a:rPr lang="ru-RU" sz="2000" dirty="0" smtClean="0"/>
              <a:t> кисты</a:t>
            </a:r>
            <a:endParaRPr lang="en-US" sz="2000" dirty="0" smtClean="0"/>
          </a:p>
          <a:p>
            <a:endParaRPr lang="ru-RU" sz="2000" dirty="0"/>
          </a:p>
          <a:p>
            <a:r>
              <a:rPr lang="ru-RU" sz="2000" dirty="0" err="1" smtClean="0"/>
              <a:t>Эпиретинальная</a:t>
            </a:r>
            <a:r>
              <a:rPr lang="ru-RU" sz="2000" dirty="0" smtClean="0"/>
              <a:t> мембрана</a:t>
            </a:r>
            <a:endParaRPr lang="uk-UA" sz="200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r>
              <a:rPr lang="ru-RU" sz="2000" dirty="0" smtClean="0"/>
              <a:t>Классическая мембрана (2 тип)</a:t>
            </a:r>
          </a:p>
          <a:p>
            <a:endParaRPr lang="ru-RU" sz="2000" dirty="0" smtClean="0"/>
          </a:p>
          <a:p>
            <a:r>
              <a:rPr lang="ru-RU" sz="2000" dirty="0" smtClean="0"/>
              <a:t>Оккультная  мембрана (1 тип)</a:t>
            </a:r>
          </a:p>
          <a:p>
            <a:endParaRPr lang="ru-RU" sz="2000" dirty="0" smtClean="0"/>
          </a:p>
          <a:p>
            <a:r>
              <a:rPr lang="ru-RU" sz="2000" dirty="0" err="1" smtClean="0"/>
              <a:t>Полипоидная</a:t>
            </a:r>
            <a:r>
              <a:rPr lang="ru-RU" sz="2000" dirty="0" smtClean="0"/>
              <a:t> </a:t>
            </a:r>
            <a:r>
              <a:rPr lang="ru-RU" sz="2000" dirty="0" err="1" smtClean="0"/>
              <a:t>хориоидальная</a:t>
            </a:r>
            <a:r>
              <a:rPr lang="ru-RU" sz="2000" dirty="0" smtClean="0"/>
              <a:t> </a:t>
            </a:r>
          </a:p>
          <a:p>
            <a:pPr marL="0" indent="0"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</a:t>
            </a:r>
            <a:r>
              <a:rPr lang="ru-RU" sz="2000" dirty="0" err="1" smtClean="0"/>
              <a:t>васкулопатия</a:t>
            </a:r>
            <a:endParaRPr lang="ru-RU" sz="2000" dirty="0" smtClean="0"/>
          </a:p>
          <a:p>
            <a:pPr marL="0" indent="0">
              <a:buNone/>
            </a:pPr>
            <a:endParaRPr lang="ru-RU" sz="2000" dirty="0" smtClean="0"/>
          </a:p>
          <a:p>
            <a:r>
              <a:rPr lang="ru-RU" sz="2000" dirty="0" err="1" smtClean="0"/>
              <a:t>Ангиоматозная</a:t>
            </a:r>
            <a:r>
              <a:rPr lang="ru-RU" sz="2000" dirty="0" smtClean="0"/>
              <a:t> </a:t>
            </a:r>
            <a:r>
              <a:rPr lang="ru-RU" sz="2000" dirty="0" err="1" smtClean="0"/>
              <a:t>ретинальная</a:t>
            </a:r>
            <a:r>
              <a:rPr lang="ru-RU" sz="2000" dirty="0" smtClean="0"/>
              <a:t> пролиферация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425083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7384"/>
            <a:ext cx="7848872" cy="782960"/>
          </a:xfrm>
        </p:spPr>
        <p:txBody>
          <a:bodyPr>
            <a:normAutofit/>
          </a:bodyPr>
          <a:lstStyle/>
          <a:p>
            <a:r>
              <a:rPr lang="ru-RU" sz="2800" b="1" dirty="0"/>
              <a:t>Типы </a:t>
            </a:r>
            <a:r>
              <a:rPr lang="ru-RU" sz="2800" b="1" dirty="0" err="1"/>
              <a:t>неоваскуляризации</a:t>
            </a:r>
            <a:endParaRPr lang="uk-UA" sz="2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4104456" cy="533400"/>
          </a:xfrm>
        </p:spPr>
        <p:txBody>
          <a:bodyPr>
            <a:noAutofit/>
          </a:bodyPr>
          <a:lstStyle/>
          <a:p>
            <a:r>
              <a:rPr lang="ru-RU" sz="1800" dirty="0" smtClean="0"/>
              <a:t>Классическая </a:t>
            </a:r>
            <a:r>
              <a:rPr lang="ru-RU" sz="1800" dirty="0" err="1" smtClean="0"/>
              <a:t>неоваскулярная</a:t>
            </a:r>
            <a:r>
              <a:rPr lang="ru-RU" sz="1800" dirty="0" smtClean="0"/>
              <a:t> мембрана + </a:t>
            </a:r>
            <a:r>
              <a:rPr lang="ru-RU" sz="1800" dirty="0" err="1" smtClean="0"/>
              <a:t>интраретинальные</a:t>
            </a:r>
            <a:r>
              <a:rPr lang="ru-RU" sz="1800" dirty="0" smtClean="0"/>
              <a:t> кисты</a:t>
            </a:r>
            <a:endParaRPr lang="uk-UA" sz="1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05400" y="980728"/>
            <a:ext cx="3859088" cy="533400"/>
          </a:xfrm>
        </p:spPr>
        <p:txBody>
          <a:bodyPr>
            <a:noAutofit/>
          </a:bodyPr>
          <a:lstStyle/>
          <a:p>
            <a:r>
              <a:rPr lang="ru-RU" sz="1800" dirty="0" smtClean="0"/>
              <a:t>Оккультная </a:t>
            </a:r>
            <a:r>
              <a:rPr lang="ru-RU" sz="1800" dirty="0" err="1"/>
              <a:t>неоваскулярная</a:t>
            </a:r>
            <a:r>
              <a:rPr lang="ru-RU" sz="1800" dirty="0"/>
              <a:t> мембрана </a:t>
            </a:r>
            <a:r>
              <a:rPr lang="ru-RU" sz="1800" dirty="0" smtClean="0"/>
              <a:t>+отслойка </a:t>
            </a:r>
            <a:r>
              <a:rPr lang="ru-RU" sz="1800" dirty="0" err="1" smtClean="0"/>
              <a:t>нейроэпителия</a:t>
            </a:r>
            <a:endParaRPr lang="uk-UA" sz="1800" dirty="0"/>
          </a:p>
        </p:txBody>
      </p:sp>
      <p:pic>
        <p:nvPicPr>
          <p:cNvPr id="7" name="Объект 6" descr="An external file that holds a picture, illustration, etc.&#10;Object name is bjophthalmol-2014-305702f01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700808"/>
            <a:ext cx="4170959" cy="3168352"/>
          </a:xfrm>
          <a:prstGeom prst="rect">
            <a:avLst/>
          </a:prstGeom>
          <a:noFill/>
          <a:ln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Объект 7" descr="Figure 2"/>
          <p:cNvPicPr>
            <a:picLocks noGrp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00808"/>
            <a:ext cx="3744416" cy="3240360"/>
          </a:xfrm>
          <a:prstGeom prst="rect">
            <a:avLst/>
          </a:prstGeom>
          <a:noFill/>
          <a:ln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Объект 6" descr="An external file that holds a picture, illustration, etc.&#10;Object name is bjophthalmol-2014-305702f05.jpg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143213"/>
            <a:ext cx="4032448" cy="1166107"/>
          </a:xfrm>
          <a:prstGeom prst="rect">
            <a:avLst/>
          </a:prstGeom>
          <a:noFill/>
          <a:ln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 descr="An external file that holds a picture, illustration, etc.&#10;Object name is bjophthalmol-2014-305702f0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60670"/>
            <a:ext cx="4536504" cy="1148649"/>
          </a:xfrm>
          <a:prstGeom prst="rect">
            <a:avLst/>
          </a:prstGeom>
          <a:noFill/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Смешанная </a:t>
            </a:r>
            <a:r>
              <a:rPr lang="ru-RU" dirty="0" err="1" smtClean="0"/>
              <a:t>неоваскуляризация</a:t>
            </a:r>
            <a:endParaRPr lang="uk-UA" dirty="0"/>
          </a:p>
        </p:txBody>
      </p:sp>
      <p:pic>
        <p:nvPicPr>
          <p:cNvPr id="4" name="Объект 3" descr="An external file that holds a picture, illustration, etc.&#10;Object name is bjophthalmol-2014-305702f06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64904"/>
            <a:ext cx="8208912" cy="2520280"/>
          </a:xfrm>
          <a:prstGeom prst="rect">
            <a:avLst/>
          </a:prstGeom>
          <a:noFill/>
          <a:ln w="9525">
            <a:solidFill>
              <a:srgbClr val="FFFF00"/>
            </a:solidFill>
          </a:ln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68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312" y="-27384"/>
            <a:ext cx="7239000" cy="824119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Типы </a:t>
            </a:r>
            <a:r>
              <a:rPr lang="ru-RU" sz="3600" b="1" dirty="0" err="1" smtClean="0"/>
              <a:t>неоваскуляризации</a:t>
            </a:r>
            <a:endParaRPr lang="uk-UA" sz="36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836712"/>
            <a:ext cx="4485456" cy="533400"/>
          </a:xfrm>
          <a:ln>
            <a:noFill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/>
          <a:p>
            <a:pPr algn="ctr"/>
            <a:r>
              <a:rPr lang="ru-RU" dirty="0" err="1" smtClean="0"/>
              <a:t>Ангиоматозная</a:t>
            </a:r>
            <a:r>
              <a:rPr lang="ru-RU" dirty="0" smtClean="0"/>
              <a:t> пролиферация (тип 3)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263773" y="692696"/>
            <a:ext cx="4700715" cy="936104"/>
          </a:xfrm>
          <a:ln>
            <a:noFill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Полипоидная</a:t>
            </a:r>
            <a:r>
              <a:rPr lang="ru-RU" dirty="0" smtClean="0"/>
              <a:t> </a:t>
            </a:r>
            <a:r>
              <a:rPr lang="ru-RU" dirty="0" err="1" smtClean="0"/>
              <a:t>хориоидальная</a:t>
            </a:r>
            <a:endParaRPr lang="en-US" dirty="0" smtClean="0"/>
          </a:p>
          <a:p>
            <a:pPr algn="ctr"/>
            <a:r>
              <a:rPr lang="ru-RU" dirty="0" smtClean="0"/>
              <a:t> </a:t>
            </a:r>
            <a:r>
              <a:rPr lang="ru-RU" dirty="0" err="1" smtClean="0"/>
              <a:t>васкулопатия</a:t>
            </a:r>
            <a:endParaRPr lang="uk-UA" dirty="0"/>
          </a:p>
        </p:txBody>
      </p:sp>
      <p:pic>
        <p:nvPicPr>
          <p:cNvPr id="7" name="Объект 6" descr="An external file that holds a picture, illustration, etc.&#10;Object name is bjophthalmol-2014-305702f03.jpg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1412776"/>
            <a:ext cx="3888432" cy="3384376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Объект 7" descr="An external file that holds a picture, illustration, etc.&#10;Object name is bjophthalmol-2014-305702f04.jpg"/>
          <p:cNvPicPr>
            <a:picLocks noGrp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8024" y="1412776"/>
            <a:ext cx="4032448" cy="3672408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 descr="An external file that holds a picture, illustration, etc.&#10;Object name is bjophthalmol-2014-305702f08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85184"/>
            <a:ext cx="4104456" cy="1244620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Рисунок 9" descr="An external file that holds a picture, illustration, etc.&#10;Object name is bjophthalmol-2014-305702f09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373216"/>
            <a:ext cx="4536589" cy="956588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395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143000"/>
          </a:xfrm>
        </p:spPr>
        <p:txBody>
          <a:bodyPr>
            <a:noAutofit/>
          </a:bodyPr>
          <a:lstStyle/>
          <a:p>
            <a:pPr lvl="0"/>
            <a:r>
              <a:rPr lang="ru-RU" sz="3200" dirty="0" smtClean="0"/>
              <a:t>Векторы прогноза  </a:t>
            </a:r>
            <a:r>
              <a:rPr lang="ru-RU" sz="3200" dirty="0"/>
              <a:t>в зависимости от морфологической картины  </a:t>
            </a:r>
            <a:r>
              <a:rPr lang="ru-RU" sz="3200" dirty="0" smtClean="0"/>
              <a:t>сетчатки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772816"/>
            <a:ext cx="7467600" cy="4419600"/>
          </a:xfrm>
        </p:spPr>
        <p:txBody>
          <a:bodyPr>
            <a:normAutofit/>
          </a:bodyPr>
          <a:lstStyle/>
          <a:p>
            <a:r>
              <a:rPr lang="ru-RU" dirty="0" smtClean="0"/>
              <a:t>Раннее начало лечения – лучший прогноз</a:t>
            </a:r>
          </a:p>
          <a:p>
            <a:r>
              <a:rPr lang="ru-RU" dirty="0" smtClean="0"/>
              <a:t>Нет корреляции с возрастом</a:t>
            </a:r>
          </a:p>
          <a:p>
            <a:r>
              <a:rPr lang="ru-RU" dirty="0" smtClean="0"/>
              <a:t>Нет корреляции с размером очага ( но требует большего количества инъекций (?)</a:t>
            </a:r>
            <a:endParaRPr lang="en-US" dirty="0" smtClean="0"/>
          </a:p>
          <a:p>
            <a:r>
              <a:rPr lang="ru-RU" dirty="0" err="1" smtClean="0"/>
              <a:t>Субретинальный</a:t>
            </a:r>
            <a:r>
              <a:rPr lang="ru-RU" dirty="0" smtClean="0"/>
              <a:t> флюид, отслойка ПЭ и </a:t>
            </a:r>
            <a:r>
              <a:rPr lang="ru-RU" dirty="0" err="1" smtClean="0"/>
              <a:t>интраретинальные</a:t>
            </a:r>
            <a:r>
              <a:rPr lang="ru-RU" dirty="0" smtClean="0"/>
              <a:t> кисты – важные характеристики в прогнозе не зависимо от исходной толщины макулы.</a:t>
            </a:r>
          </a:p>
        </p:txBody>
      </p:sp>
    </p:spTree>
    <p:extLst>
      <p:ext uri="{BB962C8B-B14F-4D97-AF65-F5344CB8AC3E}">
        <p14:creationId xmlns:p14="http://schemas.microsoft.com/office/powerpoint/2010/main" val="225010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45840"/>
            <a:ext cx="8568952" cy="1143000"/>
          </a:xfrm>
        </p:spPr>
        <p:txBody>
          <a:bodyPr>
            <a:noAutofit/>
          </a:bodyPr>
          <a:lstStyle/>
          <a:p>
            <a:r>
              <a:rPr lang="ru-RU" sz="4000" dirty="0"/>
              <a:t>Векторы прогноза 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ru-RU" sz="4000" dirty="0" smtClean="0"/>
              <a:t>в </a:t>
            </a:r>
            <a:r>
              <a:rPr lang="ru-RU" sz="4000" dirty="0"/>
              <a:t>зависимости от морфологической картины  сетчатки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Субретинальный</a:t>
            </a:r>
            <a:r>
              <a:rPr lang="ru-RU" dirty="0"/>
              <a:t> флюид – наилучшие оптические результаты</a:t>
            </a:r>
          </a:p>
          <a:p>
            <a:r>
              <a:rPr lang="ru-RU" dirty="0" err="1"/>
              <a:t>Интраретинальные</a:t>
            </a:r>
            <a:r>
              <a:rPr lang="ru-RU" dirty="0"/>
              <a:t> </a:t>
            </a:r>
            <a:r>
              <a:rPr lang="ru-RU" dirty="0" smtClean="0"/>
              <a:t>кисты и </a:t>
            </a:r>
            <a:r>
              <a:rPr lang="ru-RU" dirty="0" err="1" smtClean="0"/>
              <a:t>фиброваскулярная</a:t>
            </a:r>
            <a:r>
              <a:rPr lang="ru-RU" dirty="0" smtClean="0"/>
              <a:t> ОПЭ в начале лечения, где ОПЭ являлась первичным признаком, а организация </a:t>
            </a:r>
            <a:r>
              <a:rPr lang="ru-RU" dirty="0" err="1" smtClean="0"/>
              <a:t>интраретинальных</a:t>
            </a:r>
            <a:r>
              <a:rPr lang="ru-RU" dirty="0" smtClean="0"/>
              <a:t> кист произошла на фоне непрекращающегося лечения – плохой прогноз – потеря зрения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4650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6120680" cy="1143000"/>
          </a:xfrm>
        </p:spPr>
        <p:txBody>
          <a:bodyPr/>
          <a:lstStyle/>
          <a:p>
            <a:pPr algn="ctr"/>
            <a:r>
              <a:rPr lang="ru-RU" dirty="0" smtClean="0"/>
              <a:t>ОПЭ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363272" cy="5112568"/>
          </a:xfrm>
        </p:spPr>
        <p:txBody>
          <a:bodyPr/>
          <a:lstStyle/>
          <a:p>
            <a:r>
              <a:rPr lang="ru-RU" dirty="0" smtClean="0"/>
              <a:t>Фибропластическая ОПЭ – лечение не эффективно</a:t>
            </a:r>
            <a:endParaRPr lang="en-US" dirty="0" smtClean="0"/>
          </a:p>
          <a:p>
            <a:endParaRPr lang="ru-RU" dirty="0" smtClean="0"/>
          </a:p>
          <a:p>
            <a:r>
              <a:rPr lang="ru-RU" dirty="0" smtClean="0"/>
              <a:t>ОПЭ – высока вероятность разрыва ПЭ и резкого ухудшения зрения </a:t>
            </a:r>
            <a:endParaRPr lang="en-US" dirty="0" smtClean="0"/>
          </a:p>
          <a:p>
            <a:pPr marL="0" indent="0">
              <a:buNone/>
            </a:pPr>
            <a:r>
              <a:rPr lang="ru-RU" sz="2000" i="1" dirty="0" smtClean="0"/>
              <a:t>(частота спонтанных разрывов пигментного эпителия – 3%, после анти </a:t>
            </a:r>
            <a:r>
              <a:rPr lang="en-US" sz="2000" i="1" dirty="0" smtClean="0"/>
              <a:t>VEGF – </a:t>
            </a:r>
            <a:r>
              <a:rPr lang="ru-RU" sz="2000" i="1" dirty="0" smtClean="0"/>
              <a:t>16.8-26.2%, после ФДТ – до 40.6%!)</a:t>
            </a:r>
          </a:p>
          <a:p>
            <a:endParaRPr lang="uk-UA" sz="20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05064"/>
            <a:ext cx="5018087" cy="254158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>
            <a:outerShdw blurRad="889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66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764704"/>
            <a:ext cx="4040188" cy="792088"/>
          </a:xfrm>
          <a:ln w="15875">
            <a:solidFill>
              <a:srgbClr val="7030A0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Какая конечная цель и есть ли она?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764704"/>
            <a:ext cx="4041775" cy="864096"/>
          </a:xfrm>
          <a:ln w="15875">
            <a:solidFill>
              <a:srgbClr val="7030A0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Продолжать ли лечение если нет улучшения?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457200" y="1667941"/>
            <a:ext cx="4040188" cy="4641379"/>
          </a:xfrm>
        </p:spPr>
        <p:txBody>
          <a:bodyPr/>
          <a:lstStyle/>
          <a:p>
            <a:r>
              <a:rPr lang="ru-RU" dirty="0" smtClean="0"/>
              <a:t>Сохранение имеющегося зрения</a:t>
            </a:r>
          </a:p>
          <a:p>
            <a:r>
              <a:rPr lang="ru-RU" dirty="0" smtClean="0"/>
              <a:t>Постоянный  мониторинг и принятие решения о лечении по принципу </a:t>
            </a:r>
            <a:r>
              <a:rPr lang="en-US" dirty="0"/>
              <a:t>“No tolerance</a:t>
            </a:r>
            <a:r>
              <a:rPr lang="en-US" dirty="0" smtClean="0"/>
              <a:t>”</a:t>
            </a:r>
            <a:endParaRPr lang="ru-RU" dirty="0" smtClean="0"/>
          </a:p>
          <a:p>
            <a:r>
              <a:rPr lang="en-US" dirty="0" smtClean="0"/>
              <a:t>PRN </a:t>
            </a:r>
            <a:r>
              <a:rPr lang="uk-UA" dirty="0" err="1" smtClean="0"/>
              <a:t>либо</a:t>
            </a:r>
            <a:r>
              <a:rPr lang="uk-UA" dirty="0" smtClean="0"/>
              <a:t> </a:t>
            </a:r>
            <a:r>
              <a:rPr lang="en-US" dirty="0" smtClean="0"/>
              <a:t>“treat and extend” </a:t>
            </a:r>
          </a:p>
          <a:p>
            <a:r>
              <a:rPr lang="ru-RU" dirty="0" smtClean="0"/>
              <a:t>Взвешенный подход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645025" y="1739949"/>
            <a:ext cx="4041775" cy="4641379"/>
          </a:xfrm>
        </p:spPr>
        <p:txBody>
          <a:bodyPr>
            <a:normAutofit lnSpcReduction="10000"/>
          </a:bodyPr>
          <a:lstStyle/>
          <a:p>
            <a:r>
              <a:rPr lang="ru-RU" dirty="0" err="1" smtClean="0"/>
              <a:t>Интраретинальные</a:t>
            </a:r>
            <a:r>
              <a:rPr lang="ru-RU" dirty="0" smtClean="0"/>
              <a:t> кисты должны быть признаны необратимыми изменениями и не должны подлежать дальнейшему лечению</a:t>
            </a:r>
          </a:p>
          <a:p>
            <a:r>
              <a:rPr lang="ru-RU" dirty="0" smtClean="0"/>
              <a:t>ОПЭ ?</a:t>
            </a:r>
          </a:p>
          <a:p>
            <a:r>
              <a:rPr lang="ru-RU" dirty="0" smtClean="0"/>
              <a:t>Острота зрения ниже 0.05?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6340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0453" y="764704"/>
            <a:ext cx="7239000" cy="1143000"/>
          </a:xfrm>
        </p:spPr>
        <p:txBody>
          <a:bodyPr/>
          <a:lstStyle/>
          <a:p>
            <a:r>
              <a:rPr lang="ru-RU" dirty="0" smtClean="0"/>
              <a:t>Конечный пункт лечения: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>
                <a:solidFill>
                  <a:schemeClr val="bg1"/>
                </a:solidFill>
              </a:rPr>
              <a:t>Рекомедации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FDA (</a:t>
            </a:r>
            <a:r>
              <a:rPr lang="ru-RU" sz="3200" dirty="0" err="1" smtClean="0">
                <a:solidFill>
                  <a:schemeClr val="bg1"/>
                </a:solidFill>
              </a:rPr>
              <a:t>луцентис</a:t>
            </a:r>
            <a:r>
              <a:rPr lang="ru-RU" sz="3200" dirty="0" smtClean="0">
                <a:solidFill>
                  <a:schemeClr val="bg1"/>
                </a:solidFill>
              </a:rPr>
              <a:t> , 2006г)</a:t>
            </a:r>
          </a:p>
          <a:p>
            <a:pPr marL="0" indent="0">
              <a:buNone/>
            </a:pPr>
            <a:r>
              <a:rPr lang="ru-RU" sz="3200" i="1" dirty="0" smtClean="0">
                <a:solidFill>
                  <a:schemeClr val="bg1"/>
                </a:solidFill>
              </a:rPr>
              <a:t>- 0.5мг ежемесячно до полного «высушивания» макулы и затем ежемесячные осмотры</a:t>
            </a:r>
            <a:endParaRPr lang="uk-UA" sz="3200" i="1" dirty="0">
              <a:solidFill>
                <a:schemeClr val="bg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Европейские рекомендации</a:t>
            </a:r>
          </a:p>
          <a:p>
            <a:pPr marL="0" indent="0">
              <a:buNone/>
            </a:pPr>
            <a:r>
              <a:rPr lang="ru-RU" i="1" dirty="0" smtClean="0">
                <a:solidFill>
                  <a:schemeClr val="bg1"/>
                </a:solidFill>
              </a:rPr>
              <a:t>-  ежемесячно до достижения максимального зрения в течение последних 3-х инъекций и затем ежемесячные наблюдения</a:t>
            </a:r>
            <a:endParaRPr lang="uk-UA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3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01824"/>
            <a:ext cx="8031088" cy="1143000"/>
          </a:xfrm>
        </p:spPr>
        <p:txBody>
          <a:bodyPr>
            <a:noAutofit/>
          </a:bodyPr>
          <a:lstStyle/>
          <a:p>
            <a:r>
              <a:rPr lang="ru-RU" sz="4000" dirty="0" smtClean="0"/>
              <a:t>Риск развития 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ru-RU" sz="4000" dirty="0" smtClean="0"/>
              <a:t>географической МД при лечении влажной формы МД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Географическая форма на парном глазу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Эпиретинальная</a:t>
            </a:r>
            <a:r>
              <a:rPr lang="ru-RU" dirty="0" smtClean="0"/>
              <a:t> мембрана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Авастин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Неоваскуляризация</a:t>
            </a:r>
            <a:r>
              <a:rPr lang="ru-RU" dirty="0" smtClean="0"/>
              <a:t> под </a:t>
            </a:r>
            <a:r>
              <a:rPr lang="ru-RU" dirty="0" err="1" smtClean="0"/>
              <a:t>фовеолой</a:t>
            </a:r>
            <a:r>
              <a:rPr lang="ru-RU" dirty="0" smtClean="0"/>
              <a:t> в большей мере, чем </a:t>
            </a:r>
            <a:r>
              <a:rPr lang="ru-RU" dirty="0" err="1" smtClean="0"/>
              <a:t>парафовеолярно</a:t>
            </a: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Классическая мембрана более чем оккультная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Ежемесячные продолжительные курсы более чем режим</a:t>
            </a:r>
            <a:r>
              <a:rPr lang="en-US" dirty="0" smtClean="0"/>
              <a:t> PRN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Продолжение терапии при отсутствии улучшения зрения после 3-й инъекции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9777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46646"/>
            <a:ext cx="8229600" cy="850106"/>
          </a:xfrm>
        </p:spPr>
        <p:txBody>
          <a:bodyPr>
            <a:noAutofit/>
          </a:bodyPr>
          <a:lstStyle/>
          <a:p>
            <a:r>
              <a:rPr lang="ru-RU" sz="3600" dirty="0" smtClean="0"/>
              <a:t>Наши результаты:</a:t>
            </a:r>
            <a:br>
              <a:rPr lang="ru-RU" sz="3600" dirty="0" smtClean="0"/>
            </a:br>
            <a:r>
              <a:rPr lang="ru-RU" sz="2800" b="1" dirty="0" smtClean="0"/>
              <a:t>342 пациента </a:t>
            </a:r>
            <a:r>
              <a:rPr lang="ru-RU" sz="2800" i="1" dirty="0" smtClean="0"/>
              <a:t>(до 2-х лет наблюдение) </a:t>
            </a:r>
            <a:endParaRPr lang="uk-UA" sz="2800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00808"/>
            <a:ext cx="4040188" cy="864095"/>
          </a:xfrm>
          <a:ln w="12700">
            <a:solidFill>
              <a:srgbClr val="7030A0"/>
            </a:solidFill>
          </a:ln>
        </p:spPr>
        <p:txBody>
          <a:bodyPr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Распределение пациентов по типу морфологических изменений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700808"/>
            <a:ext cx="4041775" cy="864096"/>
          </a:xfrm>
          <a:ln w="12700">
            <a:solidFill>
              <a:srgbClr val="7030A0"/>
            </a:solidFill>
          </a:ln>
        </p:spPr>
        <p:txBody>
          <a:bodyPr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Распределение пациентов по режиму лечения</a:t>
            </a:r>
            <a:endParaRPr lang="uk-UA" dirty="0">
              <a:solidFill>
                <a:srgbClr val="7030A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12976"/>
            <a:ext cx="4435563" cy="2592288"/>
          </a:xfrm>
          <a:prstGeom prst="rect">
            <a:avLst/>
          </a:prstGeom>
          <a:noFill/>
          <a:ln>
            <a:noFill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84984"/>
            <a:ext cx="4193032" cy="2520280"/>
          </a:xfrm>
          <a:prstGeom prst="rect">
            <a:avLst/>
          </a:prstGeom>
          <a:noFill/>
          <a:ln>
            <a:noFill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812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706090"/>
          </a:xfrm>
        </p:spPr>
        <p:txBody>
          <a:bodyPr>
            <a:noAutofit/>
          </a:bodyPr>
          <a:lstStyle/>
          <a:p>
            <a:r>
              <a:rPr lang="ru-RU" sz="4400" dirty="0"/>
              <a:t>Динамика </a:t>
            </a:r>
            <a:r>
              <a:rPr lang="ru-RU" sz="4400" dirty="0" smtClean="0"/>
              <a:t>остроты </a:t>
            </a:r>
            <a:r>
              <a:rPr lang="ru-RU" sz="4400" dirty="0"/>
              <a:t>зрения</a:t>
            </a:r>
            <a:endParaRPr lang="uk-UA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340767"/>
            <a:ext cx="4040188" cy="792088"/>
          </a:xfrm>
        </p:spPr>
        <p:txBody>
          <a:bodyPr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у пациентов получавших лечение в режиме </a:t>
            </a:r>
            <a:r>
              <a:rPr lang="en-US" dirty="0" smtClean="0">
                <a:solidFill>
                  <a:srgbClr val="7030A0"/>
                </a:solidFill>
              </a:rPr>
              <a:t>PRN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96752"/>
            <a:ext cx="4041775" cy="1008112"/>
          </a:xfrm>
        </p:spPr>
        <p:txBody>
          <a:bodyPr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у пациентов со спорадическим лечением</a:t>
            </a:r>
            <a:endParaRPr lang="uk-UA" dirty="0">
              <a:solidFill>
                <a:srgbClr val="7030A0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083740456"/>
              </p:ext>
            </p:extLst>
          </p:nvPr>
        </p:nvGraphicFramePr>
        <p:xfrm>
          <a:off x="4139952" y="2348880"/>
          <a:ext cx="4548882" cy="41292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Объект 7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36581810"/>
              </p:ext>
            </p:extLst>
          </p:nvPr>
        </p:nvGraphicFramePr>
        <p:xfrm>
          <a:off x="251520" y="2276872"/>
          <a:ext cx="4407099" cy="43452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7191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706090"/>
          </a:xfrm>
        </p:spPr>
        <p:txBody>
          <a:bodyPr>
            <a:noAutofit/>
          </a:bodyPr>
          <a:lstStyle/>
          <a:p>
            <a:r>
              <a:rPr lang="ru-RU" sz="4400" dirty="0" smtClean="0"/>
              <a:t>Динамика толщины макулы</a:t>
            </a:r>
            <a:endParaRPr lang="uk-UA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980729"/>
            <a:ext cx="4040188" cy="936104"/>
          </a:xfrm>
        </p:spPr>
        <p:txBody>
          <a:bodyPr anchor="ctr">
            <a:normAutofit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у пациентов получавших </a:t>
            </a:r>
            <a:r>
              <a:rPr lang="ru-RU" dirty="0" smtClean="0">
                <a:solidFill>
                  <a:srgbClr val="7030A0"/>
                </a:solidFill>
              </a:rPr>
              <a:t>лечение в режиме </a:t>
            </a:r>
            <a:r>
              <a:rPr lang="en-US" dirty="0" smtClean="0">
                <a:solidFill>
                  <a:srgbClr val="7030A0"/>
                </a:solidFill>
              </a:rPr>
              <a:t>PRN</a:t>
            </a:r>
            <a:endParaRPr lang="uk-UA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052737"/>
            <a:ext cx="4041775" cy="720080"/>
          </a:xfrm>
        </p:spPr>
        <p:txBody>
          <a:bodyPr anchor="ctr">
            <a:normAutofit/>
          </a:bodyPr>
          <a:lstStyle/>
          <a:p>
            <a:pPr algn="ctr"/>
            <a:r>
              <a:rPr lang="ru-RU" dirty="0">
                <a:solidFill>
                  <a:srgbClr val="7030A0"/>
                </a:solidFill>
              </a:rPr>
              <a:t>у пациентов со спорадическим </a:t>
            </a:r>
            <a:r>
              <a:rPr lang="ru-RU" dirty="0" smtClean="0">
                <a:solidFill>
                  <a:srgbClr val="7030A0"/>
                </a:solidFill>
              </a:rPr>
              <a:t>лечением</a:t>
            </a:r>
            <a:endParaRPr lang="uk-UA" dirty="0">
              <a:solidFill>
                <a:srgbClr val="7030A0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64935124"/>
              </p:ext>
            </p:extLst>
          </p:nvPr>
        </p:nvGraphicFramePr>
        <p:xfrm>
          <a:off x="395537" y="2060848"/>
          <a:ext cx="4551114" cy="4273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Объект 7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275420045"/>
              </p:ext>
            </p:extLst>
          </p:nvPr>
        </p:nvGraphicFramePr>
        <p:xfrm>
          <a:off x="4427985" y="2132856"/>
          <a:ext cx="4404866" cy="4201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4113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4624"/>
            <a:ext cx="8031088" cy="710952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1 инъекция АИЛИЯ и 6 месяцев пауза</a:t>
            </a:r>
            <a:endParaRPr lang="uk-UA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53616"/>
            <a:ext cx="7467600" cy="1395264"/>
          </a:xfrm>
        </p:spPr>
        <p:txBody>
          <a:bodyPr/>
          <a:lstStyle/>
          <a:p>
            <a:r>
              <a:rPr lang="en-US" dirty="0" smtClean="0"/>
              <a:t>Vis 0.25 </a:t>
            </a:r>
            <a:r>
              <a:rPr lang="ru-RU" sz="2400" b="1" i="1" dirty="0" smtClean="0"/>
              <a:t>после инъекции АИЛИЯ -  </a:t>
            </a:r>
            <a:r>
              <a:rPr lang="ru-RU" dirty="0" smtClean="0"/>
              <a:t>0.45</a:t>
            </a:r>
          </a:p>
          <a:p>
            <a:r>
              <a:rPr lang="ru-RU" sz="2400" b="1" i="1" dirty="0" smtClean="0"/>
              <a:t>Через 6 месяцев </a:t>
            </a:r>
            <a:r>
              <a:rPr lang="ru-RU" dirty="0" smtClean="0"/>
              <a:t>– 0.03</a:t>
            </a:r>
            <a:endParaRPr lang="uk-UA" dirty="0"/>
          </a:p>
        </p:txBody>
      </p:sp>
      <p:pic>
        <p:nvPicPr>
          <p:cNvPr id="2050" name="Picture 2" descr="C:\Users\Оксана\Desktop\Юбилей!!\Работы\Новая папка\Додонова\Додонова перві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76627"/>
            <a:ext cx="6165870" cy="473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Оксана\Desktop\Юбилей!!\Работы\Новая папка\Додонова\Додонова через  пол год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72816"/>
            <a:ext cx="6336704" cy="498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9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2670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Пациент 79 лет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764704"/>
            <a:ext cx="4038600" cy="5361459"/>
          </a:xfrm>
        </p:spPr>
        <p:txBody>
          <a:bodyPr/>
          <a:lstStyle/>
          <a:p>
            <a:r>
              <a:rPr lang="en-US" dirty="0" smtClean="0"/>
              <a:t>OD </a:t>
            </a:r>
            <a:r>
              <a:rPr lang="en-US" dirty="0"/>
              <a:t>– vis 0.35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после </a:t>
            </a:r>
            <a:r>
              <a:rPr lang="ru-RU" dirty="0"/>
              <a:t>введения </a:t>
            </a:r>
            <a:r>
              <a:rPr lang="ru-RU" dirty="0" err="1"/>
              <a:t>АИЛИи</a:t>
            </a:r>
            <a:r>
              <a:rPr lang="ru-RU" dirty="0"/>
              <a:t> </a:t>
            </a:r>
            <a:r>
              <a:rPr lang="en-US" dirty="0"/>
              <a:t>Vis – </a:t>
            </a:r>
            <a:r>
              <a:rPr lang="en-US" dirty="0" smtClean="0"/>
              <a:t>0.55</a:t>
            </a:r>
          </a:p>
          <a:p>
            <a:pPr>
              <a:buFont typeface="Wingdings" panose="05000000000000000000" pitchFamily="2" charset="2"/>
              <a:buChar char="ü"/>
            </a:pP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8200" y="764704"/>
            <a:ext cx="4038600" cy="5361459"/>
          </a:xfrm>
        </p:spPr>
        <p:txBody>
          <a:bodyPr/>
          <a:lstStyle/>
          <a:p>
            <a:r>
              <a:rPr lang="en-US" dirty="0" smtClean="0"/>
              <a:t>OS </a:t>
            </a:r>
            <a:r>
              <a:rPr lang="en-US" dirty="0"/>
              <a:t>– vis 0.15</a:t>
            </a:r>
            <a:endParaRPr lang="uk-UA" dirty="0"/>
          </a:p>
          <a:p>
            <a:endParaRPr lang="uk-UA" sz="16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41" y="2349209"/>
            <a:ext cx="4412975" cy="4176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76872"/>
            <a:ext cx="3661023" cy="4313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33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Пациент 67 лет</a:t>
            </a:r>
            <a:r>
              <a:rPr lang="en-US" sz="2800" dirty="0" smtClean="0"/>
              <a:t>  </a:t>
            </a:r>
            <a:r>
              <a:rPr lang="ru-RU" sz="2800" dirty="0" smtClean="0"/>
              <a:t>1 ИНЪЕКЦИЯ</a:t>
            </a:r>
            <a:endParaRPr lang="uk-UA" sz="2800" dirty="0"/>
          </a:p>
        </p:txBody>
      </p:sp>
      <p:pic>
        <p:nvPicPr>
          <p:cNvPr id="3074" name="Picture 2" descr="C:\Users\Andriy\Desktop\Новая папка (2)\Новая папка\Максименко\Безымянный 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94" y="908050"/>
            <a:ext cx="7087970" cy="5473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67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Пациент 67 лет  3 ИНЪЕКЦИЯ</a:t>
            </a:r>
            <a:endParaRPr lang="uk-UA" sz="2800" dirty="0"/>
          </a:p>
        </p:txBody>
      </p:sp>
      <p:pic>
        <p:nvPicPr>
          <p:cNvPr id="5122" name="Picture 2" descr="C:\Users\Andriy\Desktop\Новая папка (2)\Новая папка\Максименко\Безымянный 3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08720"/>
            <a:ext cx="5328592" cy="5554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01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Пациент 67 лет  2 МЕСЯЦА БЕЗ ЛЕЧЕНИЯ </a:t>
            </a:r>
            <a:endParaRPr lang="uk-UA" sz="2800" dirty="0"/>
          </a:p>
        </p:txBody>
      </p:sp>
      <p:pic>
        <p:nvPicPr>
          <p:cNvPr id="6146" name="Picture 2" descr="C:\Users\Andriy\Desktop\Новая папка (2)\Новая папка\Максименко\Безымянный 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328592" cy="572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48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Пациент 67 лет  6 МЕСЯЦЕВ БЕЗ ЛЕЧЕНИЯ + 4 ИНЪЕКЦИЯ</a:t>
            </a:r>
            <a:endParaRPr lang="uk-UA" sz="2800" dirty="0"/>
          </a:p>
        </p:txBody>
      </p:sp>
      <p:pic>
        <p:nvPicPr>
          <p:cNvPr id="7170" name="Picture 2" descr="C:\Users\Andriy\Desktop\Новая папка (2)\Новая папка\Максименко\Безымянный -4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8325249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06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Пациент 67 лет  5 ИНЪЕКЦИЯ </a:t>
            </a:r>
            <a:endParaRPr lang="uk-UA" sz="2800" dirty="0"/>
          </a:p>
        </p:txBody>
      </p:sp>
      <p:pic>
        <p:nvPicPr>
          <p:cNvPr id="8194" name="Picture 2" descr="C:\Users\Andriy\Desktop\Новая папка (2)\Новая папка\Максименко\Безымянный 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877183"/>
            <a:ext cx="5487747" cy="579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276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7239000" cy="782960"/>
          </a:xfrm>
        </p:spPr>
        <p:txBody>
          <a:bodyPr/>
          <a:lstStyle/>
          <a:p>
            <a:r>
              <a:rPr lang="ru-RU" sz="4800" dirty="0"/>
              <a:t>Пациент 67 лет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340768"/>
            <a:ext cx="3733800" cy="533400"/>
          </a:xfrm>
          <a:ln w="15875">
            <a:solidFill>
              <a:srgbClr val="7030A0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Динамика толщины макулы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5076056" y="1340768"/>
            <a:ext cx="3735267" cy="533400"/>
          </a:xfrm>
          <a:ln w="15875">
            <a:solidFill>
              <a:srgbClr val="7030A0"/>
            </a:solidFill>
          </a:ln>
        </p:spPr>
        <p:txBody>
          <a:bodyPr anchor="ctr"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Динамика  </a:t>
            </a:r>
            <a:r>
              <a:rPr lang="en-US" dirty="0" smtClean="0">
                <a:solidFill>
                  <a:srgbClr val="7030A0"/>
                </a:solidFill>
              </a:rPr>
              <a:t>BCVA </a:t>
            </a:r>
            <a:endParaRPr lang="ru-RU" dirty="0">
              <a:solidFill>
                <a:srgbClr val="7030A0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037776837"/>
              </p:ext>
            </p:extLst>
          </p:nvPr>
        </p:nvGraphicFramePr>
        <p:xfrm>
          <a:off x="755576" y="2492896"/>
          <a:ext cx="3730625" cy="3841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Объект 7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032987661"/>
              </p:ext>
            </p:extLst>
          </p:nvPr>
        </p:nvGraphicFramePr>
        <p:xfrm>
          <a:off x="5102225" y="2492375"/>
          <a:ext cx="3730625" cy="3841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9248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rc_mi" descr="http://www.likar.info/pictures_ckfinder/images/ovoshch.jp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  <a14:imgEffect>
                      <a14:saturation sat="33000"/>
                    </a14:imgEffect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010"/>
            <a:ext cx="9144000" cy="687201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Образование пациентов: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465784"/>
            <a:ext cx="3568824" cy="2763416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Наследственность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Курение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Питание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Пищевые добавки</a:t>
            </a:r>
            <a:endParaRPr lang="uk-UA" dirty="0">
              <a:solidFill>
                <a:srgbClr val="FFFF00"/>
              </a:solidFill>
            </a:endParaRPr>
          </a:p>
        </p:txBody>
      </p:sp>
      <p:pic>
        <p:nvPicPr>
          <p:cNvPr id="4" name="irc_mi" descr="http://s59.radikal.ru/i165/1007/c0/679a09b51c1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3684"/>
            <a:ext cx="2235195" cy="2592288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outerShdw blurRad="152400" dist="152400" dir="2700000" algn="tl" rotWithShape="0">
              <a:prstClr val="black">
                <a:alpha val="58000"/>
              </a:prstClr>
            </a:outerShdw>
          </a:effectLst>
        </p:spPr>
      </p:pic>
      <p:pic>
        <p:nvPicPr>
          <p:cNvPr id="5" name="irc_mi" descr="http://fishki.net/picsw/072012/31/post/stoletnie_anti/tn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88298"/>
            <a:ext cx="2134944" cy="2808312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outerShdw blurRad="152400" dist="152400" dir="2700000" algn="tl" rotWithShape="0">
              <a:prstClr val="black">
                <a:alpha val="58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3453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69" y="0"/>
            <a:ext cx="919358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85402"/>
            <a:ext cx="8229600" cy="1786210"/>
          </a:xfrm>
        </p:spPr>
        <p:txBody>
          <a:bodyPr>
            <a:noAutofit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Ни </a:t>
            </a:r>
            <a:r>
              <a:rPr lang="en-US" sz="2000" dirty="0" smtClean="0"/>
              <a:t>AREDS </a:t>
            </a:r>
            <a:r>
              <a:rPr lang="ru-RU" sz="2000" dirty="0" smtClean="0"/>
              <a:t>ни </a:t>
            </a:r>
            <a:r>
              <a:rPr lang="en-US" sz="2000" dirty="0" smtClean="0"/>
              <a:t> </a:t>
            </a:r>
            <a:r>
              <a:rPr lang="en-US" sz="2000" dirty="0"/>
              <a:t>AREDS</a:t>
            </a:r>
            <a:r>
              <a:rPr lang="ru-RU" sz="2000" dirty="0"/>
              <a:t>2 не подтвердили, что пищевые добавки могут  предотвратить развитие сухой </a:t>
            </a:r>
            <a:r>
              <a:rPr lang="ru-RU" sz="2000" dirty="0" err="1" smtClean="0"/>
              <a:t>макулодистрофии</a:t>
            </a:r>
            <a:r>
              <a:rPr lang="ru-RU" sz="2000" dirty="0"/>
              <a:t>. Исследования подтвердили, что пищевые добавки могут снизить риск перехода сухой </a:t>
            </a:r>
            <a:r>
              <a:rPr lang="ru-RU" sz="2000" dirty="0" err="1"/>
              <a:t>макулодистрофии</a:t>
            </a:r>
            <a:r>
              <a:rPr lang="ru-RU" sz="2000" dirty="0"/>
              <a:t> из стадии 3 и 4 в более развитую – географическую атрофию</a:t>
            </a:r>
            <a:r>
              <a:rPr lang="ru-RU" sz="2000" dirty="0" smtClean="0"/>
              <a:t>.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772816"/>
            <a:ext cx="4038600" cy="4281339"/>
          </a:xfrm>
        </p:spPr>
        <p:txBody>
          <a:bodyPr>
            <a:normAutofit fontScale="55000" lnSpcReduction="20000"/>
          </a:bodyPr>
          <a:lstStyle/>
          <a:p>
            <a:endParaRPr lang="uk-UA" dirty="0" smtClean="0"/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      </a:t>
            </a:r>
            <a:r>
              <a:rPr lang="uk-UA" dirty="0" smtClean="0">
                <a:solidFill>
                  <a:schemeClr val="bg1"/>
                </a:solidFill>
              </a:rPr>
              <a:t>AREDS-1 </a:t>
            </a:r>
            <a:r>
              <a:rPr lang="uk-UA" dirty="0">
                <a:solidFill>
                  <a:schemeClr val="bg1"/>
                </a:solidFill>
              </a:rPr>
              <a:t>формула:</a:t>
            </a: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500 mg </a:t>
            </a:r>
            <a:r>
              <a:rPr lang="uk-UA" dirty="0" err="1">
                <a:solidFill>
                  <a:schemeClr val="bg1"/>
                </a:solidFill>
              </a:rPr>
              <a:t>of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vitamin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smtClean="0">
                <a:solidFill>
                  <a:schemeClr val="bg1"/>
                </a:solidFill>
              </a:rPr>
              <a:t>C</a:t>
            </a:r>
            <a:endParaRPr lang="en-US" dirty="0" smtClean="0">
              <a:solidFill>
                <a:schemeClr val="bg1"/>
              </a:solidFill>
            </a:endParaRPr>
          </a:p>
          <a:p>
            <a:pPr lvl="0"/>
            <a:r>
              <a:rPr lang="en-US" dirty="0" smtClean="0">
                <a:solidFill>
                  <a:schemeClr val="bg1"/>
                </a:solidFill>
              </a:rPr>
              <a:t>400 </a:t>
            </a:r>
            <a:r>
              <a:rPr lang="uk-UA" dirty="0" err="1">
                <a:solidFill>
                  <a:schemeClr val="bg1"/>
                </a:solidFill>
              </a:rPr>
              <a:t>international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units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of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vitamin</a:t>
            </a:r>
            <a:r>
              <a:rPr lang="uk-UA" dirty="0">
                <a:solidFill>
                  <a:schemeClr val="bg1"/>
                </a:solidFill>
              </a:rPr>
              <a:t> 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15 mg  beta-carotene 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(</a:t>
            </a:r>
            <a:r>
              <a:rPr lang="en-US" dirty="0">
                <a:solidFill>
                  <a:schemeClr val="bg1"/>
                </a:solidFill>
              </a:rPr>
              <a:t>or 25,000 international units </a:t>
            </a:r>
            <a:r>
              <a:rPr lang="en-US" dirty="0" smtClean="0">
                <a:solidFill>
                  <a:schemeClr val="bg1"/>
                </a:solidFill>
              </a:rPr>
              <a:t>of vitamin A)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80 mg  zinc</a:t>
            </a:r>
            <a:r>
              <a:rPr lang="en-US" dirty="0">
                <a:solidFill>
                  <a:schemeClr val="bg1"/>
                </a:solidFill>
              </a:rPr>
              <a:t>,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2 mg copper</a:t>
            </a:r>
          </a:p>
          <a:p>
            <a:endParaRPr lang="uk-UA" u="sng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      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uk-UA" dirty="0" smtClean="0">
                <a:solidFill>
                  <a:schemeClr val="bg1"/>
                </a:solidFill>
              </a:rPr>
              <a:t> AREDS-2 формула:</a:t>
            </a:r>
          </a:p>
          <a:p>
            <a:pPr lvl="0"/>
            <a:r>
              <a:rPr lang="uk-UA" dirty="0">
                <a:solidFill>
                  <a:schemeClr val="bg1"/>
                </a:solidFill>
              </a:rPr>
              <a:t>500 </a:t>
            </a:r>
            <a:r>
              <a:rPr lang="uk-UA" dirty="0" err="1" smtClean="0">
                <a:solidFill>
                  <a:schemeClr val="bg1"/>
                </a:solidFill>
              </a:rPr>
              <a:t>mg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of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vitamin</a:t>
            </a:r>
            <a:r>
              <a:rPr lang="uk-UA" dirty="0">
                <a:solidFill>
                  <a:schemeClr val="bg1"/>
                </a:solidFill>
              </a:rPr>
              <a:t> C</a:t>
            </a:r>
          </a:p>
          <a:p>
            <a:pPr lvl="0"/>
            <a:r>
              <a:rPr lang="uk-UA" dirty="0">
                <a:solidFill>
                  <a:schemeClr val="bg1"/>
                </a:solidFill>
              </a:rPr>
              <a:t>400 </a:t>
            </a:r>
            <a:r>
              <a:rPr lang="uk-UA" dirty="0" err="1">
                <a:solidFill>
                  <a:schemeClr val="bg1"/>
                </a:solidFill>
              </a:rPr>
              <a:t>international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units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of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vitamin</a:t>
            </a:r>
            <a:r>
              <a:rPr lang="uk-UA" dirty="0">
                <a:solidFill>
                  <a:schemeClr val="bg1"/>
                </a:solidFill>
              </a:rPr>
              <a:t> E</a:t>
            </a:r>
          </a:p>
          <a:p>
            <a:pPr lvl="0"/>
            <a:r>
              <a:rPr lang="uk-UA" dirty="0">
                <a:solidFill>
                  <a:schemeClr val="bg1"/>
                </a:solidFill>
              </a:rPr>
              <a:t>80 </a:t>
            </a:r>
            <a:r>
              <a:rPr lang="uk-UA" dirty="0" err="1">
                <a:solidFill>
                  <a:schemeClr val="bg1"/>
                </a:solidFill>
              </a:rPr>
              <a:t>mg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zinc</a:t>
            </a:r>
            <a:r>
              <a:rPr lang="uk-UA" dirty="0">
                <a:solidFill>
                  <a:schemeClr val="bg1"/>
                </a:solidFill>
              </a:rPr>
              <a:t> </a:t>
            </a:r>
            <a:endParaRPr lang="uk-UA" dirty="0" smtClean="0">
              <a:solidFill>
                <a:schemeClr val="bg1"/>
              </a:solidFill>
            </a:endParaRPr>
          </a:p>
          <a:p>
            <a:pPr lvl="0"/>
            <a:r>
              <a:rPr lang="uk-UA" dirty="0" smtClean="0">
                <a:solidFill>
                  <a:schemeClr val="bg1"/>
                </a:solidFill>
              </a:rPr>
              <a:t>2 </a:t>
            </a:r>
            <a:r>
              <a:rPr lang="uk-UA" dirty="0" err="1">
                <a:solidFill>
                  <a:schemeClr val="bg1"/>
                </a:solidFill>
              </a:rPr>
              <a:t>mg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copper</a:t>
            </a:r>
            <a:r>
              <a:rPr lang="uk-UA" dirty="0">
                <a:solidFill>
                  <a:schemeClr val="bg1"/>
                </a:solidFill>
              </a:rPr>
              <a:t> </a:t>
            </a:r>
            <a:endParaRPr lang="uk-UA" dirty="0" smtClean="0">
              <a:solidFill>
                <a:schemeClr val="bg1"/>
              </a:solidFill>
            </a:endParaRPr>
          </a:p>
          <a:p>
            <a:pPr lvl="0"/>
            <a:r>
              <a:rPr lang="uk-UA" dirty="0" smtClean="0">
                <a:solidFill>
                  <a:schemeClr val="bg1"/>
                </a:solidFill>
              </a:rPr>
              <a:t>10 </a:t>
            </a:r>
            <a:r>
              <a:rPr lang="uk-UA" dirty="0" err="1">
                <a:solidFill>
                  <a:schemeClr val="bg1"/>
                </a:solidFill>
              </a:rPr>
              <a:t>mg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 smtClean="0">
                <a:solidFill>
                  <a:schemeClr val="bg1"/>
                </a:solidFill>
              </a:rPr>
              <a:t>lutein</a:t>
            </a:r>
            <a:r>
              <a:rPr lang="en-US" dirty="0" smtClean="0">
                <a:solidFill>
                  <a:schemeClr val="bg1"/>
                </a:solidFill>
              </a:rPr>
              <a:t> ,  </a:t>
            </a:r>
            <a:r>
              <a:rPr lang="uk-UA" dirty="0" smtClean="0">
                <a:solidFill>
                  <a:schemeClr val="bg1"/>
                </a:solidFill>
              </a:rPr>
              <a:t>2 </a:t>
            </a:r>
            <a:r>
              <a:rPr lang="uk-UA" dirty="0" err="1">
                <a:solidFill>
                  <a:schemeClr val="bg1"/>
                </a:solidFill>
              </a:rPr>
              <a:t>mg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zeaxanthin</a:t>
            </a:r>
            <a:endParaRPr lang="uk-UA" dirty="0">
              <a:solidFill>
                <a:schemeClr val="bg1"/>
              </a:solidFill>
            </a:endParaRPr>
          </a:p>
          <a:p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283968" y="1628800"/>
            <a:ext cx="4038600" cy="4281339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              </a:t>
            </a:r>
            <a:r>
              <a:rPr lang="ru-RU" sz="3300" dirty="0" err="1" smtClean="0">
                <a:solidFill>
                  <a:schemeClr val="bg1"/>
                </a:solidFill>
              </a:rPr>
              <a:t>Окювайт-комплит</a:t>
            </a:r>
            <a:endParaRPr lang="ru-RU" sz="3300" dirty="0" smtClean="0">
              <a:solidFill>
                <a:schemeClr val="bg1"/>
              </a:solidFill>
            </a:endParaRPr>
          </a:p>
          <a:p>
            <a:r>
              <a:rPr lang="uk-UA" dirty="0" err="1">
                <a:solidFill>
                  <a:schemeClr val="bg1"/>
                </a:solidFill>
              </a:rPr>
              <a:t>рыбий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жир—</a:t>
            </a:r>
            <a:r>
              <a:rPr lang="uk-UA" dirty="0">
                <a:solidFill>
                  <a:schemeClr val="bg1"/>
                </a:solidFill>
              </a:rPr>
              <a:t> 421,5 мг (омега-3— 250 мг</a:t>
            </a:r>
            <a:r>
              <a:rPr lang="ru-RU" dirty="0">
                <a:solidFill>
                  <a:schemeClr val="bg1"/>
                </a:solidFill>
              </a:rPr>
              <a:t>)</a:t>
            </a:r>
            <a:endParaRPr lang="uk-UA" dirty="0">
              <a:solidFill>
                <a:schemeClr val="bg1"/>
              </a:solidFill>
            </a:endParaRPr>
          </a:p>
          <a:p>
            <a:r>
              <a:rPr lang="uk-UA" dirty="0" err="1">
                <a:solidFill>
                  <a:schemeClr val="bg1"/>
                </a:solidFill>
              </a:rPr>
              <a:t>витамин</a:t>
            </a:r>
            <a:r>
              <a:rPr lang="uk-UA" dirty="0">
                <a:solidFill>
                  <a:schemeClr val="bg1"/>
                </a:solidFill>
              </a:rPr>
              <a:t> Е — 15 мг,</a:t>
            </a:r>
          </a:p>
          <a:p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витамин</a:t>
            </a:r>
            <a:r>
              <a:rPr lang="uk-UA" dirty="0">
                <a:solidFill>
                  <a:schemeClr val="bg1"/>
                </a:solidFill>
              </a:rPr>
              <a:t> С — 90 мг, </a:t>
            </a:r>
          </a:p>
          <a:p>
            <a:r>
              <a:rPr lang="uk-UA" dirty="0">
                <a:solidFill>
                  <a:schemeClr val="bg1"/>
                </a:solidFill>
              </a:rPr>
              <a:t>цинк — 7,5 мг, </a:t>
            </a:r>
          </a:p>
          <a:p>
            <a:r>
              <a:rPr lang="uk-UA" dirty="0" err="1">
                <a:solidFill>
                  <a:schemeClr val="bg1"/>
                </a:solidFill>
              </a:rPr>
              <a:t>лютеин</a:t>
            </a:r>
            <a:r>
              <a:rPr lang="uk-UA" dirty="0">
                <a:solidFill>
                  <a:schemeClr val="bg1"/>
                </a:solidFill>
              </a:rPr>
              <a:t> — 5 мг, </a:t>
            </a:r>
          </a:p>
          <a:p>
            <a:r>
              <a:rPr lang="uk-UA" dirty="0" err="1">
                <a:solidFill>
                  <a:schemeClr val="bg1"/>
                </a:solidFill>
              </a:rPr>
              <a:t>зеаксантин</a:t>
            </a:r>
            <a:r>
              <a:rPr lang="uk-UA" dirty="0">
                <a:solidFill>
                  <a:schemeClr val="bg1"/>
                </a:solidFill>
              </a:rPr>
              <a:t> — 1 </a:t>
            </a:r>
            <a:r>
              <a:rPr lang="uk-UA" dirty="0" smtClean="0">
                <a:solidFill>
                  <a:schemeClr val="bg1"/>
                </a:solidFill>
              </a:rPr>
              <a:t>мг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endParaRPr lang="uk-UA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             </a:t>
            </a:r>
            <a:r>
              <a:rPr lang="uk-UA" dirty="0" smtClean="0">
                <a:solidFill>
                  <a:schemeClr val="bg1"/>
                </a:solidFill>
              </a:rPr>
              <a:t>ОКЮВАЙТ</a:t>
            </a:r>
            <a:r>
              <a:rPr lang="uk-UA" baseline="30000" dirty="0">
                <a:solidFill>
                  <a:schemeClr val="bg1"/>
                </a:solidFill>
              </a:rPr>
              <a:t>®</a:t>
            </a:r>
            <a:r>
              <a:rPr lang="uk-UA" dirty="0">
                <a:solidFill>
                  <a:schemeClr val="bg1"/>
                </a:solidFill>
              </a:rPr>
              <a:t> ЛЮТЕИН ФОРТЕ</a:t>
            </a:r>
          </a:p>
          <a:p>
            <a:r>
              <a:rPr lang="uk-UA" dirty="0" err="1">
                <a:solidFill>
                  <a:schemeClr val="bg1"/>
                </a:solidFill>
              </a:rPr>
              <a:t>Каротиноиды</a:t>
            </a:r>
            <a:r>
              <a:rPr lang="uk-UA" dirty="0">
                <a:solidFill>
                  <a:schemeClr val="bg1"/>
                </a:solidFill>
              </a:rPr>
              <a:t> 6,5 мг; </a:t>
            </a:r>
          </a:p>
          <a:p>
            <a:r>
              <a:rPr lang="uk-UA" dirty="0" err="1">
                <a:solidFill>
                  <a:schemeClr val="bg1"/>
                </a:solidFill>
              </a:rPr>
              <a:t>лютеина</a:t>
            </a:r>
            <a:r>
              <a:rPr lang="uk-UA" dirty="0">
                <a:solidFill>
                  <a:schemeClr val="bg1"/>
                </a:solidFill>
              </a:rPr>
              <a:t> — 6 мг  </a:t>
            </a:r>
            <a:r>
              <a:rPr lang="uk-UA" dirty="0" err="1">
                <a:solidFill>
                  <a:schemeClr val="bg1"/>
                </a:solidFill>
              </a:rPr>
              <a:t>зеаксантина</a:t>
            </a:r>
            <a:r>
              <a:rPr lang="uk-UA" dirty="0">
                <a:solidFill>
                  <a:schemeClr val="bg1"/>
                </a:solidFill>
              </a:rPr>
              <a:t> — 0,5 мг;</a:t>
            </a:r>
          </a:p>
          <a:p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dirty="0" err="1">
                <a:solidFill>
                  <a:schemeClr val="bg1"/>
                </a:solidFill>
              </a:rPr>
              <a:t>витамин</a:t>
            </a:r>
            <a:r>
              <a:rPr lang="uk-UA" dirty="0">
                <a:solidFill>
                  <a:schemeClr val="bg1"/>
                </a:solidFill>
              </a:rPr>
              <a:t> C — 60 мг, </a:t>
            </a:r>
          </a:p>
          <a:p>
            <a:r>
              <a:rPr lang="uk-UA" dirty="0" err="1">
                <a:solidFill>
                  <a:schemeClr val="bg1"/>
                </a:solidFill>
              </a:rPr>
              <a:t>витамин</a:t>
            </a:r>
            <a:r>
              <a:rPr lang="uk-UA" dirty="0">
                <a:solidFill>
                  <a:schemeClr val="bg1"/>
                </a:solidFill>
              </a:rPr>
              <a:t> Е — 8,8 мг, </a:t>
            </a:r>
          </a:p>
          <a:p>
            <a:r>
              <a:rPr lang="uk-UA" dirty="0">
                <a:solidFill>
                  <a:schemeClr val="bg1"/>
                </a:solidFill>
              </a:rPr>
              <a:t>селен — 20 </a:t>
            </a:r>
            <a:r>
              <a:rPr lang="uk-UA" dirty="0" err="1">
                <a:solidFill>
                  <a:schemeClr val="bg1"/>
                </a:solidFill>
              </a:rPr>
              <a:t>мкг</a:t>
            </a:r>
            <a:r>
              <a:rPr lang="uk-UA" dirty="0">
                <a:solidFill>
                  <a:schemeClr val="bg1"/>
                </a:solidFill>
              </a:rPr>
              <a:t>, </a:t>
            </a:r>
          </a:p>
          <a:p>
            <a:r>
              <a:rPr lang="uk-UA" dirty="0">
                <a:solidFill>
                  <a:schemeClr val="bg1"/>
                </a:solidFill>
              </a:rPr>
              <a:t>цинк — 5 мг. </a:t>
            </a:r>
            <a:br>
              <a:rPr lang="uk-UA" dirty="0">
                <a:solidFill>
                  <a:schemeClr val="bg1"/>
                </a:solidFill>
              </a:rPr>
            </a:br>
            <a:endParaRPr lang="uk-UA" dirty="0">
              <a:solidFill>
                <a:schemeClr val="bg1"/>
              </a:solidFill>
            </a:endParaRPr>
          </a:p>
          <a:p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5" name="irc_mi" descr="http://cynepmama.ru/27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517232"/>
            <a:ext cx="1512168" cy="11423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64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80512" cy="685732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31088" cy="1143000"/>
          </a:xfrm>
        </p:spPr>
        <p:txBody>
          <a:bodyPr>
            <a:normAutofit/>
          </a:bodyPr>
          <a:lstStyle/>
          <a:p>
            <a:r>
              <a:rPr lang="ru-RU" sz="3200" b="1" i="1" dirty="0" smtClean="0"/>
              <a:t>Почему пациенты с ВИД теряют зрение? – дегенерация фоторецепторов</a:t>
            </a:r>
            <a:endParaRPr lang="uk-UA" sz="32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1700808"/>
            <a:ext cx="7467600" cy="4419600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            </a:t>
            </a:r>
            <a:r>
              <a:rPr lang="ru-RU" b="1" dirty="0" smtClean="0">
                <a:solidFill>
                  <a:schemeClr val="bg1"/>
                </a:solidFill>
              </a:rPr>
              <a:t>Куда двигаться?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</a:rPr>
              <a:t>Раннее выявление </a:t>
            </a:r>
            <a:r>
              <a:rPr lang="ru-RU" sz="2800" dirty="0">
                <a:solidFill>
                  <a:schemeClr val="bg1"/>
                </a:solidFill>
              </a:rPr>
              <a:t>и лечение </a:t>
            </a:r>
            <a:endParaRPr lang="ru-RU" sz="2800" dirty="0" smtClean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</a:rPr>
              <a:t>Строго придерживаться схемы осмотров и лечения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</a:rPr>
              <a:t>Поиск новых препаратов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</a:rPr>
              <a:t>Улучшение системы доставки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</a:rPr>
              <a:t>Комбинированное лечение</a:t>
            </a:r>
            <a:endParaRPr lang="uk-U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02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031088" cy="1143000"/>
          </a:xfrm>
        </p:spPr>
        <p:txBody>
          <a:bodyPr/>
          <a:lstStyle/>
          <a:p>
            <a:r>
              <a:rPr lang="ru-RU" dirty="0" smtClean="0"/>
              <a:t>Новые препараты: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772816"/>
            <a:ext cx="7467600" cy="4419600"/>
          </a:xfrm>
        </p:spPr>
        <p:txBody>
          <a:bodyPr/>
          <a:lstStyle/>
          <a:p>
            <a:r>
              <a:rPr lang="en-US" dirty="0" err="1" smtClean="0"/>
              <a:t>Fovista</a:t>
            </a:r>
            <a:r>
              <a:rPr lang="en-US" dirty="0" smtClean="0"/>
              <a:t>  </a:t>
            </a:r>
            <a:r>
              <a:rPr lang="ru-RU" dirty="0" smtClean="0"/>
              <a:t>анти- </a:t>
            </a:r>
            <a:r>
              <a:rPr lang="en-US" dirty="0" smtClean="0"/>
              <a:t>PDGF – </a:t>
            </a:r>
            <a:r>
              <a:rPr lang="ru-RU" dirty="0" smtClean="0"/>
              <a:t>блокирует фактор роста тромбоцитов, блокирует созревание  перицитов  - оставляет эндотелиальные клетки сосудов чувствительными к действию анти </a:t>
            </a:r>
            <a:r>
              <a:rPr lang="en-US" dirty="0" smtClean="0"/>
              <a:t>VEGF</a:t>
            </a:r>
          </a:p>
          <a:p>
            <a:endParaRPr lang="ru-RU" dirty="0" smtClean="0"/>
          </a:p>
          <a:p>
            <a:r>
              <a:rPr lang="ru-RU" dirty="0" smtClean="0"/>
              <a:t>Комбинация </a:t>
            </a:r>
            <a:r>
              <a:rPr lang="ru-RU" dirty="0"/>
              <a:t>анти </a:t>
            </a:r>
            <a:r>
              <a:rPr lang="en-US" dirty="0" smtClean="0"/>
              <a:t>VEGF</a:t>
            </a:r>
            <a:r>
              <a:rPr lang="ru-RU" dirty="0" smtClean="0"/>
              <a:t> и анти</a:t>
            </a:r>
            <a:r>
              <a:rPr lang="en-US" dirty="0" smtClean="0"/>
              <a:t>PDGF </a:t>
            </a:r>
            <a:r>
              <a:rPr lang="ru-RU" sz="1800" dirty="0" smtClean="0"/>
              <a:t>(</a:t>
            </a:r>
            <a:r>
              <a:rPr lang="ru-RU" sz="1800" i="1" dirty="0" smtClean="0"/>
              <a:t>2-я фаза исследований) </a:t>
            </a:r>
            <a:endParaRPr lang="ru-RU" sz="1800" i="1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369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Комбинированное лечение: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CABERNET – </a:t>
            </a:r>
            <a:r>
              <a:rPr lang="ru-RU" dirty="0" smtClean="0"/>
              <a:t>теле и </a:t>
            </a:r>
            <a:r>
              <a:rPr lang="ru-RU" dirty="0" err="1" smtClean="0"/>
              <a:t>брахитерапия</a:t>
            </a:r>
            <a:r>
              <a:rPr lang="ru-RU" dirty="0" smtClean="0"/>
              <a:t> ингибирует популяцию воспалительных клеток и индуцирует </a:t>
            </a:r>
            <a:r>
              <a:rPr lang="ru-RU" dirty="0" err="1" smtClean="0"/>
              <a:t>апоптоз</a:t>
            </a:r>
            <a:r>
              <a:rPr lang="ru-RU" dirty="0" smtClean="0"/>
              <a:t> </a:t>
            </a:r>
            <a:r>
              <a:rPr lang="ru-RU" dirty="0" err="1" smtClean="0"/>
              <a:t>васкулярного</a:t>
            </a:r>
            <a:r>
              <a:rPr lang="ru-RU" dirty="0" smtClean="0"/>
              <a:t> эндотелия. В комбинации с анти </a:t>
            </a:r>
            <a:r>
              <a:rPr lang="en-US" dirty="0" smtClean="0"/>
              <a:t>VEGF </a:t>
            </a:r>
            <a:r>
              <a:rPr lang="uk-UA" dirty="0" err="1" smtClean="0"/>
              <a:t>хорошие</a:t>
            </a:r>
            <a:r>
              <a:rPr lang="uk-UA" dirty="0" smtClean="0"/>
              <a:t> </a:t>
            </a:r>
            <a:r>
              <a:rPr lang="uk-UA" dirty="0" err="1" smtClean="0"/>
              <a:t>результаты</a:t>
            </a:r>
            <a:r>
              <a:rPr lang="uk-UA" dirty="0" smtClean="0"/>
              <a:t> с </a:t>
            </a:r>
            <a:r>
              <a:rPr lang="uk-UA" dirty="0" err="1" smtClean="0"/>
              <a:t>более</a:t>
            </a:r>
            <a:r>
              <a:rPr lang="uk-UA" dirty="0" smtClean="0"/>
              <a:t> </a:t>
            </a:r>
            <a:r>
              <a:rPr lang="uk-UA" dirty="0" err="1" smtClean="0"/>
              <a:t>длительным</a:t>
            </a:r>
            <a:r>
              <a:rPr lang="uk-UA" dirty="0" smtClean="0"/>
              <a:t> </a:t>
            </a:r>
            <a:r>
              <a:rPr lang="uk-UA" dirty="0" err="1" smtClean="0"/>
              <a:t>эффектом</a:t>
            </a:r>
            <a:r>
              <a:rPr lang="uk-UA" dirty="0" smtClean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2745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7384"/>
            <a:ext cx="8031088" cy="1143000"/>
          </a:xfrm>
        </p:spPr>
        <p:txBody>
          <a:bodyPr/>
          <a:lstStyle/>
          <a:p>
            <a:r>
              <a:rPr lang="en-US" dirty="0" smtClean="0"/>
              <a:t>Take Home Message: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484784"/>
            <a:ext cx="8043664" cy="485164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ВМД – </a:t>
            </a:r>
            <a:r>
              <a:rPr lang="ru-RU" sz="2400" dirty="0" smtClean="0"/>
              <a:t>возрастное заболевание, которое имеет упорных хронический и рецидивирующий характер</a:t>
            </a:r>
          </a:p>
          <a:p>
            <a:r>
              <a:rPr lang="ru-RU" sz="2400" dirty="0" smtClean="0"/>
              <a:t>ВМД – требует постоянного диспансерного наблюдения</a:t>
            </a:r>
          </a:p>
          <a:p>
            <a:r>
              <a:rPr lang="ru-RU" sz="2400" dirty="0" smtClean="0"/>
              <a:t>Ранее начатое лечение даёт большие шансы на сохранение зрения</a:t>
            </a:r>
          </a:p>
          <a:p>
            <a:r>
              <a:rPr lang="ru-RU" sz="2400" dirty="0" smtClean="0"/>
              <a:t>Пациенты, нарушающие курс лечения, получают значительно худшие  функциональные результаты</a:t>
            </a:r>
          </a:p>
          <a:p>
            <a:r>
              <a:rPr lang="ru-RU" sz="2400" dirty="0" smtClean="0"/>
              <a:t>На определённых этапах лечения ФАГ является обязательным методом обследования, определяющим принятие решения о продолжении лечения</a:t>
            </a:r>
          </a:p>
          <a:p>
            <a:r>
              <a:rPr lang="ru-RU" sz="2400" dirty="0" smtClean="0"/>
              <a:t>Прогнозирование результатов лечения  часто проблематично</a:t>
            </a:r>
          </a:p>
          <a:p>
            <a:r>
              <a:rPr lang="ru-RU" sz="2400" dirty="0" smtClean="0"/>
              <a:t>В настоящее время разрабатываются новые препараты и технологии лечения ВМД</a:t>
            </a:r>
          </a:p>
          <a:p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37257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cs403325.userapi.com/v403325054/2b92/khbkGYvor7M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1352" y="5310336"/>
            <a:ext cx="8031088" cy="1143000"/>
          </a:xfrm>
          <a:effectLst>
            <a:outerShdw blurRad="165100" dist="139700" dir="2700000" algn="tl" rotWithShape="0">
              <a:prstClr val="black">
                <a:alpha val="57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ru-RU" sz="4400" dirty="0" smtClean="0"/>
              <a:t>Надо стараться делать всё возможное, что бы наши пациенты не утратили зрение</a:t>
            </a: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val="344325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UBM_LC</Template>
  <TotalTime>1298</TotalTime>
  <Words>1414</Words>
  <Application>Microsoft Office PowerPoint</Application>
  <PresentationFormat>Экран (4:3)</PresentationFormat>
  <Paragraphs>241</Paragraphs>
  <Slides>46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Thermal</vt:lpstr>
      <vt:lpstr>ВМД</vt:lpstr>
      <vt:lpstr>Презентация PowerPoint</vt:lpstr>
      <vt:lpstr>Global Burden of Disease Study  (Глобальные исследования о заболеваниях, являющихся  социальным бременем) – 2010 год </vt:lpstr>
      <vt:lpstr>Мультицентровые  исследования по влажной форме макулодистрофии:</vt:lpstr>
      <vt:lpstr>Изучаемые задачи: </vt:lpstr>
      <vt:lpstr>MARINA study </vt:lpstr>
      <vt:lpstr>Основные выводы  по применению анти-VEGF </vt:lpstr>
      <vt:lpstr>ANCHOR –  преимущества анти-VEGF перед ФДТ </vt:lpstr>
      <vt:lpstr>Основные выводы исследований:</vt:lpstr>
      <vt:lpstr>EXCITE – динамика улучшения и ухудшение зрения при разных режимах лечения</vt:lpstr>
      <vt:lpstr>CATT – результаты лечения  сравнимы при разных режимах лечения  (+8.8 и 7.8 знаков)</vt:lpstr>
      <vt:lpstr>        VIEW </vt:lpstr>
      <vt:lpstr>Основные выводы исследований:</vt:lpstr>
      <vt:lpstr>Основные выводы исследований:</vt:lpstr>
      <vt:lpstr>Основные выводы исследований:</vt:lpstr>
      <vt:lpstr>  Сегодня наиболее принятая схема в Европе – PRN   </vt:lpstr>
      <vt:lpstr>Показания  к повторным инъекциям EMA (European Medicines Agency)</vt:lpstr>
      <vt:lpstr>Осложнения местного  и общего характера</vt:lpstr>
      <vt:lpstr>Векторы прогноза  в зависимости  от морфологической картины  сетчатки</vt:lpstr>
      <vt:lpstr>Типы неоваскуляризации</vt:lpstr>
      <vt:lpstr>Смешанная неоваскуляризация</vt:lpstr>
      <vt:lpstr>Типы неоваскуляризации</vt:lpstr>
      <vt:lpstr>Векторы прогноза  в зависимости от морфологической картины  сетчатки</vt:lpstr>
      <vt:lpstr>Векторы прогноза   в зависимости от морфологической картины  сетчатки</vt:lpstr>
      <vt:lpstr>ОПЭ</vt:lpstr>
      <vt:lpstr>Презентация PowerPoint</vt:lpstr>
      <vt:lpstr>Конечный пункт лечения:</vt:lpstr>
      <vt:lpstr>Риск развития  географической МД при лечении влажной формы МД</vt:lpstr>
      <vt:lpstr>Наши результаты: 342 пациента (до 2-х лет наблюдение) </vt:lpstr>
      <vt:lpstr>Динамика остроты зрения</vt:lpstr>
      <vt:lpstr>Динамика толщины макулы</vt:lpstr>
      <vt:lpstr>1 инъекция АИЛИЯ и 6 месяцев пауза</vt:lpstr>
      <vt:lpstr>Пациент 79 лет</vt:lpstr>
      <vt:lpstr>Пациент 67 лет  1 ИНЪЕКЦИЯ</vt:lpstr>
      <vt:lpstr>Пациент 67 лет  3 ИНЪЕКЦИЯ</vt:lpstr>
      <vt:lpstr>Пациент 67 лет  2 МЕСЯЦА БЕЗ ЛЕЧЕНИЯ </vt:lpstr>
      <vt:lpstr>Пациент 67 лет  6 МЕСЯЦЕВ БЕЗ ЛЕЧЕНИЯ + 4 ИНЪЕКЦИЯ</vt:lpstr>
      <vt:lpstr>Пациент 67 лет  5 ИНЪЕКЦИЯ </vt:lpstr>
      <vt:lpstr>Пациент 67 лет</vt:lpstr>
      <vt:lpstr>Образование пациентов:</vt:lpstr>
      <vt:lpstr> Ни AREDS ни  AREDS2 не подтвердили, что пищевые добавки могут  предотвратить развитие сухой макулодистрофии. Исследования подтвердили, что пищевые добавки могут снизить риск перехода сухой макулодистрофии из стадии 3 и 4 в более развитую – географическую атрофию.</vt:lpstr>
      <vt:lpstr>Почему пациенты с ВИД теряют зрение? – дегенерация фоторецепторов</vt:lpstr>
      <vt:lpstr>Новые препараты:</vt:lpstr>
      <vt:lpstr>Комбинированное лечение:</vt:lpstr>
      <vt:lpstr>Take Home Message:</vt:lpstr>
      <vt:lpstr>Надо стараться делать всё возможное, что бы наши пациенты не утратили зрение</vt:lpstr>
    </vt:vector>
  </TitlesOfParts>
  <Company>Lenovo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ВМД</dc:title>
  <dc:creator>Оксана</dc:creator>
  <cp:lastModifiedBy>Maxim</cp:lastModifiedBy>
  <cp:revision>62</cp:revision>
  <cp:lastPrinted>2015-06-14T17:11:52Z</cp:lastPrinted>
  <dcterms:created xsi:type="dcterms:W3CDTF">2015-06-12T19:21:13Z</dcterms:created>
  <dcterms:modified xsi:type="dcterms:W3CDTF">2015-08-05T13:06:31Z</dcterms:modified>
</cp:coreProperties>
</file>