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wdp" ContentType="image/vnd.ms-photo"/>
  <Default Extension="avi" ContentType="video/unknown"/>
  <Default Extension="gif" ContentType="image/gif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theme/themeOverride2.xml" ContentType="application/vnd.openxmlformats-officedocument.themeOverride+xml"/>
  <Override PartName="/ppt/charts/chart5.xml" ContentType="application/vnd.openxmlformats-officedocument.drawingml.chart+xml"/>
  <Override PartName="/ppt/theme/themeOverride3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1" r:id="rId1"/>
  </p:sldMasterIdLst>
  <p:notesMasterIdLst>
    <p:notesMasterId r:id="rId38"/>
  </p:notesMasterIdLst>
  <p:sldIdLst>
    <p:sldId id="256" r:id="rId2"/>
    <p:sldId id="390" r:id="rId3"/>
    <p:sldId id="399" r:id="rId4"/>
    <p:sldId id="391" r:id="rId5"/>
    <p:sldId id="392" r:id="rId6"/>
    <p:sldId id="393" r:id="rId7"/>
    <p:sldId id="394" r:id="rId8"/>
    <p:sldId id="395" r:id="rId9"/>
    <p:sldId id="396" r:id="rId10"/>
    <p:sldId id="397" r:id="rId11"/>
    <p:sldId id="398" r:id="rId12"/>
    <p:sldId id="366" r:id="rId13"/>
    <p:sldId id="357" r:id="rId14"/>
    <p:sldId id="378" r:id="rId15"/>
    <p:sldId id="358" r:id="rId16"/>
    <p:sldId id="346" r:id="rId17"/>
    <p:sldId id="347" r:id="rId18"/>
    <p:sldId id="364" r:id="rId19"/>
    <p:sldId id="379" r:id="rId20"/>
    <p:sldId id="332" r:id="rId21"/>
    <p:sldId id="333" r:id="rId22"/>
    <p:sldId id="335" r:id="rId23"/>
    <p:sldId id="334" r:id="rId24"/>
    <p:sldId id="336" r:id="rId25"/>
    <p:sldId id="338" r:id="rId26"/>
    <p:sldId id="339" r:id="rId27"/>
    <p:sldId id="337" r:id="rId28"/>
    <p:sldId id="341" r:id="rId29"/>
    <p:sldId id="342" r:id="rId30"/>
    <p:sldId id="340" r:id="rId31"/>
    <p:sldId id="381" r:id="rId32"/>
    <p:sldId id="400" r:id="rId33"/>
    <p:sldId id="386" r:id="rId34"/>
    <p:sldId id="401" r:id="rId35"/>
    <p:sldId id="389" r:id="rId36"/>
    <p:sldId id="402" r:id="rId3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170" y="-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&#1050;&#1085;&#1080;&#1075;&#1072;1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IK-1\Downloads\&#1050;&#1085;&#1080;&#1075;&#1072;3.xlsb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54;&#1082;&#1089;&#1072;&#1085;&#1072;\AppData\Local\Temp\&#1050;&#1085;&#1080;&#1075;&#1072;3.xlsb" TargetMode="Externa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&#1050;&#1085;&#1080;&#1075;&#1072;1" TargetMode="External"/><Relationship Id="rId1" Type="http://schemas.openxmlformats.org/officeDocument/2006/relationships/themeOverride" Target="../theme/themeOverride2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&#1050;&#1085;&#1080;&#1075;&#1072;1" TargetMode="External"/><Relationship Id="rId1" Type="http://schemas.openxmlformats.org/officeDocument/2006/relationships/themeOverride" Target="../theme/themeOverride3.xm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dk1" tx1="lt1" bg2="dk2" tx2="lt2" accent1="accent1" accent2="accent2" accent3="accent3" accent4="accent4" accent5="accent5" accent6="accent6" hlink="hlink" folHlink="folHlink"/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Лист1!$B$5</c:f>
              <c:strCache>
                <c:ptCount val="1"/>
                <c:pt idx="0">
                  <c:v>Glasses + Contacts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1.822829091662808E-2"/>
                  <c:y val="9.8406117892852724E-2"/>
                </c:manualLayout>
              </c:layout>
              <c:tx>
                <c:rich>
                  <a:bodyPr/>
                  <a:lstStyle/>
                  <a:p>
                    <a:r>
                      <a:rPr lang="en-US" sz="2400" b="1" dirty="0">
                        <a:solidFill>
                          <a:srgbClr val="FF0000"/>
                        </a:solidFill>
                      </a:rPr>
                      <a:t>89%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tx>
                <c:rich>
                  <a:bodyPr/>
                  <a:lstStyle/>
                  <a:p>
                    <a:r>
                      <a:rPr lang="en-US" sz="2400" b="1" dirty="0">
                        <a:solidFill>
                          <a:srgbClr val="FFFF00"/>
                        </a:solidFill>
                      </a:rPr>
                      <a:t>11%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lang="en-US"/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Лист1!$C$4:$D$4</c:f>
              <c:strCache>
                <c:ptCount val="2"/>
                <c:pt idx="0">
                  <c:v>Progression</c:v>
                </c:pt>
                <c:pt idx="1">
                  <c:v>Stable</c:v>
                </c:pt>
              </c:strCache>
            </c:strRef>
          </c:cat>
          <c:val>
            <c:numRef>
              <c:f>Лист1!$C$5:$D$5</c:f>
              <c:numCache>
                <c:formatCode>0%</c:formatCode>
                <c:ptCount val="2"/>
                <c:pt idx="0">
                  <c:v>0.88900000000000401</c:v>
                </c:pt>
                <c:pt idx="1">
                  <c:v>0.11100000000000022</c:v>
                </c:pt>
              </c:numCache>
            </c:numRef>
          </c:val>
          <c:shape val="cylinder"/>
        </c:ser>
        <c:ser>
          <c:idx val="1"/>
          <c:order val="1"/>
          <c:tx>
            <c:strRef>
              <c:f>Лист1!$B$6</c:f>
              <c:strCache>
                <c:ptCount val="1"/>
                <c:pt idx="0">
                  <c:v>CRT</c:v>
                </c:pt>
              </c:strCache>
            </c:strRef>
          </c:tx>
          <c:spPr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 prstMaterial="matte"/>
          </c:spPr>
          <c:invertIfNegative val="0"/>
          <c:dLbls>
            <c:dLbl>
              <c:idx val="0"/>
              <c:layout>
                <c:manualLayout>
                  <c:x val="7.907181973465871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sz="2400" b="1" dirty="0">
                        <a:solidFill>
                          <a:srgbClr val="FF0000"/>
                        </a:solidFill>
                      </a:rPr>
                      <a:t>28%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0.12710664701109045"/>
                  <c:y val="0.15192727396718389"/>
                </c:manualLayout>
              </c:layout>
              <c:tx>
                <c:rich>
                  <a:bodyPr/>
                  <a:lstStyle/>
                  <a:p>
                    <a:r>
                      <a:rPr lang="en-US" sz="2400" b="1" dirty="0">
                        <a:solidFill>
                          <a:srgbClr val="FFFF00"/>
                        </a:solidFill>
                      </a:rPr>
                      <a:t>72%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lang="en-US"/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Лист1!$C$4:$D$4</c:f>
              <c:strCache>
                <c:ptCount val="2"/>
                <c:pt idx="0">
                  <c:v>Progression</c:v>
                </c:pt>
                <c:pt idx="1">
                  <c:v>Stable</c:v>
                </c:pt>
              </c:strCache>
            </c:strRef>
          </c:cat>
          <c:val>
            <c:numRef>
              <c:f>Лист1!$C$6:$D$6</c:f>
              <c:numCache>
                <c:formatCode>0%</c:formatCode>
                <c:ptCount val="2"/>
                <c:pt idx="0">
                  <c:v>0.27800000000000002</c:v>
                </c:pt>
                <c:pt idx="1">
                  <c:v>0.72200000000000064</c:v>
                </c:pt>
              </c:numCache>
            </c:numRef>
          </c:val>
          <c:shape val="cylinder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8"/>
        <c:gapDepth val="8"/>
        <c:shape val="box"/>
        <c:axId val="74289920"/>
        <c:axId val="74291456"/>
        <c:axId val="0"/>
      </c:bar3DChart>
      <c:catAx>
        <c:axId val="7428992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lang="en-US"/>
            </a:pPr>
            <a:endParaRPr lang="uk-UA"/>
          </a:p>
        </c:txPr>
        <c:crossAx val="74291456"/>
        <c:crosses val="autoZero"/>
        <c:auto val="1"/>
        <c:lblAlgn val="ctr"/>
        <c:lblOffset val="100"/>
        <c:noMultiLvlLbl val="0"/>
      </c:catAx>
      <c:valAx>
        <c:axId val="74291456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lang="en-US"/>
            </a:pPr>
            <a:endParaRPr lang="uk-UA"/>
          </a:p>
        </c:txPr>
        <c:crossAx val="74289920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32711695103827942"/>
          <c:y val="3.5772063486172061E-2"/>
          <c:w val="0.62175979726672892"/>
          <c:h val="8.3717191601050067E-2"/>
        </c:manualLayout>
      </c:layout>
      <c:overlay val="1"/>
      <c:spPr>
        <a:effectLst>
          <a:outerShdw blurRad="50800" dist="38100" dir="2700000" algn="tl" rotWithShape="0">
            <a:prstClr val="black">
              <a:alpha val="40000"/>
            </a:prstClr>
          </a:outerShdw>
        </a:effectLst>
      </c:spPr>
      <c:txPr>
        <a:bodyPr/>
        <a:lstStyle/>
        <a:p>
          <a:pPr>
            <a:defRPr lang="en-US"/>
          </a:pPr>
          <a:endParaRPr lang="uk-UA"/>
        </a:p>
      </c:txPr>
    </c:legend>
    <c:plotVisOnly val="1"/>
    <c:dispBlanksAs val="gap"/>
    <c:showDLblsOverMax val="0"/>
  </c:chart>
  <c:spPr>
    <a:gradFill flip="none" rotWithShape="1">
      <a:gsLst>
        <a:gs pos="0">
          <a:srgbClr val="FFFFFF"/>
        </a:gs>
        <a:gs pos="7001">
          <a:srgbClr val="E6E6E6"/>
        </a:gs>
        <a:gs pos="22000">
          <a:srgbClr val="7D8496"/>
        </a:gs>
        <a:gs pos="47000">
          <a:srgbClr val="E6E6E6">
            <a:lumMod val="97000"/>
          </a:srgbClr>
        </a:gs>
        <a:gs pos="88000">
          <a:srgbClr val="7D8496"/>
        </a:gs>
        <a:gs pos="100000">
          <a:srgbClr val="E6E6E6"/>
        </a:gs>
      </a:gsLst>
      <a:lin ang="5400000" scaled="1"/>
      <a:tileRect/>
    </a:gradFill>
  </c:sp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spPr>
            <a:ln w="47625">
              <a:solidFill>
                <a:srgbClr val="FF0000"/>
              </a:solidFill>
            </a:ln>
          </c:spPr>
          <c:marker>
            <c:symbol val="none"/>
          </c:marker>
          <c:cat>
            <c:strRef>
              <c:f>Лист1!$A$1:$C$1</c:f>
              <c:strCache>
                <c:ptCount val="3"/>
                <c:pt idx="0">
                  <c:v>befor</c:v>
                </c:pt>
                <c:pt idx="1">
                  <c:v>1 year</c:v>
                </c:pt>
                <c:pt idx="2">
                  <c:v>2 year</c:v>
                </c:pt>
              </c:strCache>
            </c:strRef>
          </c:cat>
          <c:val>
            <c:numRef>
              <c:f>Лист1!$A$2:$C$2</c:f>
              <c:numCache>
                <c:formatCode>General</c:formatCode>
                <c:ptCount val="3"/>
                <c:pt idx="0">
                  <c:v>0</c:v>
                </c:pt>
                <c:pt idx="1">
                  <c:v>0.2</c:v>
                </c:pt>
                <c:pt idx="2">
                  <c:v>0.70000000000000051</c:v>
                </c:pt>
              </c:numCache>
            </c:numRef>
          </c:val>
          <c:smooth val="0"/>
        </c:ser>
        <c:ser>
          <c:idx val="1"/>
          <c:order val="1"/>
          <c:spPr>
            <a:ln w="50800">
              <a:solidFill>
                <a:srgbClr val="FFFF00"/>
              </a:solidFill>
            </a:ln>
          </c:spPr>
          <c:marker>
            <c:symbol val="none"/>
          </c:marker>
          <c:cat>
            <c:strRef>
              <c:f>Лист1!$A$1:$C$1</c:f>
              <c:strCache>
                <c:ptCount val="3"/>
                <c:pt idx="0">
                  <c:v>befor</c:v>
                </c:pt>
                <c:pt idx="1">
                  <c:v>1 year</c:v>
                </c:pt>
                <c:pt idx="2">
                  <c:v>2 year</c:v>
                </c:pt>
              </c:strCache>
            </c:strRef>
          </c:cat>
          <c:val>
            <c:numRef>
              <c:f>Лист1!$A$3:$C$3</c:f>
              <c:numCache>
                <c:formatCode>General</c:formatCode>
                <c:ptCount val="3"/>
                <c:pt idx="0">
                  <c:v>0</c:v>
                </c:pt>
                <c:pt idx="1">
                  <c:v>0.15000000000000013</c:v>
                </c:pt>
                <c:pt idx="2">
                  <c:v>0.30000000000000027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8022016"/>
        <c:axId val="88023808"/>
      </c:lineChart>
      <c:catAx>
        <c:axId val="8802201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lang="en-US"/>
            </a:pPr>
            <a:endParaRPr lang="uk-UA"/>
          </a:p>
        </c:txPr>
        <c:crossAx val="88023808"/>
        <c:crosses val="autoZero"/>
        <c:auto val="1"/>
        <c:lblAlgn val="ctr"/>
        <c:lblOffset val="100"/>
        <c:noMultiLvlLbl val="0"/>
      </c:catAx>
      <c:valAx>
        <c:axId val="8802380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lang="en-US"/>
            </a:pPr>
            <a:endParaRPr lang="uk-UA"/>
          </a:p>
        </c:txPr>
        <c:crossAx val="88022016"/>
        <c:crosses val="autoZero"/>
        <c:crossBetween val="between"/>
      </c:valAx>
    </c:plotArea>
    <c:plotVisOnly val="1"/>
    <c:dispBlanksAs val="gap"/>
    <c:showDLblsOverMax val="0"/>
  </c:chart>
  <c:spPr>
    <a:gradFill>
      <a:gsLst>
        <a:gs pos="0">
          <a:srgbClr val="8488C4"/>
        </a:gs>
        <a:gs pos="53000">
          <a:srgbClr val="D4DEFF"/>
        </a:gs>
        <a:gs pos="83000">
          <a:srgbClr val="D4DEFF"/>
        </a:gs>
        <a:gs pos="100000">
          <a:srgbClr val="96AB94"/>
        </a:gs>
      </a:gsLst>
      <a:lin ang="5400000" scaled="0"/>
    </a:gradFill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0914129483814522"/>
          <c:y val="3.7511665208515614E-2"/>
          <c:w val="0.67699671916010573"/>
          <c:h val="0.83063247302420562"/>
        </c:manualLayout>
      </c:layout>
      <c:line3DChart>
        <c:grouping val="standard"/>
        <c:varyColors val="0"/>
        <c:ser>
          <c:idx val="0"/>
          <c:order val="0"/>
          <c:val>
            <c:numRef>
              <c:f>Лист1!$A$2:$A$4</c:f>
              <c:numCache>
                <c:formatCode>General</c:formatCode>
                <c:ptCount val="3"/>
                <c:pt idx="0">
                  <c:v>0</c:v>
                </c:pt>
                <c:pt idx="1">
                  <c:v>0.2</c:v>
                </c:pt>
                <c:pt idx="2">
                  <c:v>0.70000000000000018</c:v>
                </c:pt>
              </c:numCache>
            </c:numRef>
          </c:val>
          <c:smooth val="0"/>
        </c:ser>
        <c:ser>
          <c:idx val="1"/>
          <c:order val="1"/>
          <c:val>
            <c:numRef>
              <c:f>Лист1!$B$2:$B$4</c:f>
              <c:numCache>
                <c:formatCode>General</c:formatCode>
                <c:ptCount val="3"/>
                <c:pt idx="0">
                  <c:v>0</c:v>
                </c:pt>
                <c:pt idx="1">
                  <c:v>0.15000000000000005</c:v>
                </c:pt>
                <c:pt idx="2">
                  <c:v>0.3000000000000001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8040960"/>
        <c:axId val="88042496"/>
        <c:axId val="87685312"/>
      </c:line3DChart>
      <c:catAx>
        <c:axId val="88040960"/>
        <c:scaling>
          <c:orientation val="minMax"/>
        </c:scaling>
        <c:delete val="0"/>
        <c:axPos val="b"/>
        <c:majorTickMark val="out"/>
        <c:minorTickMark val="none"/>
        <c:tickLblPos val="nextTo"/>
        <c:crossAx val="88042496"/>
        <c:crosses val="autoZero"/>
        <c:auto val="1"/>
        <c:lblAlgn val="ctr"/>
        <c:lblOffset val="100"/>
        <c:noMultiLvlLbl val="0"/>
      </c:catAx>
      <c:valAx>
        <c:axId val="8804249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88040960"/>
        <c:crosses val="autoZero"/>
        <c:crossBetween val="between"/>
      </c:valAx>
      <c:serAx>
        <c:axId val="87685312"/>
        <c:scaling>
          <c:orientation val="minMax"/>
        </c:scaling>
        <c:delete val="0"/>
        <c:axPos val="b"/>
        <c:majorTickMark val="out"/>
        <c:minorTickMark val="none"/>
        <c:tickLblPos val="nextTo"/>
        <c:crossAx val="88042496"/>
        <c:crosses val="autoZero"/>
      </c:serAx>
      <c:spPr>
        <a:noFill/>
        <a:ln w="25400">
          <a:noFill/>
        </a:ln>
      </c:spPr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dk1" tx1="lt1" bg2="dk2" tx2="lt2" accent1="accent1" accent2="accent2" accent3="accent3" accent4="accent4" accent5="accent5" accent6="accent6" hlink="hlink" folHlink="folHlink"/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Лист1!$B$18</c:f>
              <c:strCache>
                <c:ptCount val="1"/>
                <c:pt idx="0">
                  <c:v>Glasses + Contacts </c:v>
                </c:pt>
              </c:strCache>
            </c:strRef>
          </c:tx>
          <c:spPr>
            <a:solidFill>
              <a:schemeClr val="tx1">
                <a:lumMod val="85000"/>
              </a:schemeClr>
            </a:solidFill>
          </c:spPr>
          <c:invertIfNegative val="0"/>
          <c:cat>
            <c:strRef>
              <c:f>Лист1!$C$17:$D$17</c:f>
              <c:strCache>
                <c:ptCount val="2"/>
                <c:pt idx="0">
                  <c:v>Before </c:v>
                </c:pt>
                <c:pt idx="1">
                  <c:v>After </c:v>
                </c:pt>
              </c:strCache>
            </c:strRef>
          </c:cat>
          <c:val>
            <c:numRef>
              <c:f>Лист1!$C$18:$D$18</c:f>
              <c:numCache>
                <c:formatCode>General</c:formatCode>
                <c:ptCount val="2"/>
                <c:pt idx="0">
                  <c:v>3</c:v>
                </c:pt>
                <c:pt idx="1">
                  <c:v>3.1</c:v>
                </c:pt>
              </c:numCache>
            </c:numRef>
          </c:val>
          <c:shape val="cylinder"/>
        </c:ser>
        <c:ser>
          <c:idx val="1"/>
          <c:order val="1"/>
          <c:tx>
            <c:strRef>
              <c:f>Лист1!$B$19</c:f>
              <c:strCache>
                <c:ptCount val="1"/>
                <c:pt idx="0">
                  <c:v>CRT 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cat>
            <c:strRef>
              <c:f>Лист1!$C$17:$D$17</c:f>
              <c:strCache>
                <c:ptCount val="2"/>
                <c:pt idx="0">
                  <c:v>Before </c:v>
                </c:pt>
                <c:pt idx="1">
                  <c:v>After </c:v>
                </c:pt>
              </c:strCache>
            </c:strRef>
          </c:cat>
          <c:val>
            <c:numRef>
              <c:f>Лист1!$C$19:$D$19</c:f>
              <c:numCache>
                <c:formatCode>General</c:formatCode>
                <c:ptCount val="2"/>
                <c:pt idx="0">
                  <c:v>2.7</c:v>
                </c:pt>
                <c:pt idx="1">
                  <c:v>6.9</c:v>
                </c:pt>
              </c:numCache>
            </c:numRef>
          </c:val>
          <c:shape val="cylinder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87956864"/>
        <c:axId val="87999616"/>
        <c:axId val="0"/>
      </c:bar3DChart>
      <c:catAx>
        <c:axId val="8795686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lang="en-US"/>
            </a:pPr>
            <a:endParaRPr lang="uk-UA"/>
          </a:p>
        </c:txPr>
        <c:crossAx val="87999616"/>
        <c:crosses val="autoZero"/>
        <c:auto val="1"/>
        <c:lblAlgn val="ctr"/>
        <c:lblOffset val="100"/>
        <c:noMultiLvlLbl val="0"/>
      </c:catAx>
      <c:valAx>
        <c:axId val="8799961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lang="en-US"/>
            </a:pPr>
            <a:endParaRPr lang="uk-UA"/>
          </a:p>
        </c:txPr>
        <c:crossAx val="8795686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12506460057930191"/>
          <c:y val="5.6533047441659282E-2"/>
          <c:w val="0.48832251231754675"/>
          <c:h val="0.20523913677457167"/>
        </c:manualLayout>
      </c:layout>
      <c:overlay val="1"/>
      <c:txPr>
        <a:bodyPr/>
        <a:lstStyle/>
        <a:p>
          <a:pPr>
            <a:defRPr lang="en-US"/>
          </a:pPr>
          <a:endParaRPr lang="uk-UA"/>
        </a:p>
      </c:txPr>
    </c:legend>
    <c:plotVisOnly val="1"/>
    <c:dispBlanksAs val="gap"/>
    <c:showDLblsOverMax val="0"/>
  </c:chart>
  <c:spPr>
    <a:gradFill>
      <a:gsLst>
        <a:gs pos="0">
          <a:srgbClr val="8488C4"/>
        </a:gs>
        <a:gs pos="53000">
          <a:srgbClr val="D4DEFF"/>
        </a:gs>
        <a:gs pos="83000">
          <a:srgbClr val="D4DEFF"/>
        </a:gs>
        <a:gs pos="100000">
          <a:srgbClr val="96AB94"/>
        </a:gs>
      </a:gsLst>
      <a:lin ang="5400000" scaled="0"/>
    </a:gradFill>
  </c:sp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dk1" tx1="lt1" bg2="dk2" tx2="lt2" accent1="accent1" accent2="accent2" accent3="accent3" accent4="accent4" accent5="accent5" accent6="accent6" hlink="hlink" folHlink="folHlink"/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Лист1!$B$5</c:f>
              <c:strCache>
                <c:ptCount val="1"/>
                <c:pt idx="0">
                  <c:v>Glasses + Contacts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1.3751620823418903E-2"/>
                  <c:y val="5.6120665617607896E-3"/>
                </c:manualLayout>
              </c:layout>
              <c:tx>
                <c:rich>
                  <a:bodyPr/>
                  <a:lstStyle/>
                  <a:p>
                    <a:r>
                      <a:rPr lang="en-US" sz="2400" b="1" dirty="0">
                        <a:solidFill>
                          <a:srgbClr val="FF0000"/>
                        </a:solidFill>
                      </a:rPr>
                      <a:t>89%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tx>
                <c:rich>
                  <a:bodyPr/>
                  <a:lstStyle/>
                  <a:p>
                    <a:r>
                      <a:rPr lang="en-US" sz="2400" b="1" dirty="0">
                        <a:solidFill>
                          <a:srgbClr val="FFFF00"/>
                        </a:solidFill>
                      </a:rPr>
                      <a:t>11%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lang="en-US"/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Лист1!$C$4:$D$4</c:f>
              <c:strCache>
                <c:ptCount val="2"/>
                <c:pt idx="0">
                  <c:v>Progression</c:v>
                </c:pt>
                <c:pt idx="1">
                  <c:v>Stable</c:v>
                </c:pt>
              </c:strCache>
            </c:strRef>
          </c:cat>
          <c:val>
            <c:numRef>
              <c:f>Лист1!$C$5:$D$5</c:f>
              <c:numCache>
                <c:formatCode>0%</c:formatCode>
                <c:ptCount val="2"/>
                <c:pt idx="0">
                  <c:v>0.88900000000000023</c:v>
                </c:pt>
                <c:pt idx="1">
                  <c:v>0.11100000000000003</c:v>
                </c:pt>
              </c:numCache>
            </c:numRef>
          </c:val>
          <c:shape val="cylinder"/>
        </c:ser>
        <c:ser>
          <c:idx val="1"/>
          <c:order val="1"/>
          <c:tx>
            <c:strRef>
              <c:f>Лист1!$B$6</c:f>
              <c:strCache>
                <c:ptCount val="1"/>
                <c:pt idx="0">
                  <c:v>CRT</c:v>
                </c:pt>
              </c:strCache>
            </c:strRef>
          </c:tx>
          <c:spPr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 prstMaterial="matte"/>
          </c:spPr>
          <c:invertIfNegative val="0"/>
          <c:dLbls>
            <c:dLbl>
              <c:idx val="0"/>
              <c:layout>
                <c:manualLayout>
                  <c:x val="7.9071819734658683E-2"/>
                  <c:y val="0"/>
                </c:manualLayout>
              </c:layout>
              <c:tx>
                <c:rich>
                  <a:bodyPr/>
                  <a:lstStyle/>
                  <a:p>
                    <a:pPr>
                      <a:defRPr lang="en-US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defRPr>
                    </a:pPr>
                    <a:r>
                      <a:rPr lang="en-US" sz="24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28%</a:t>
                    </a: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0627431235128228E-2"/>
                  <c:y val="-3.9284465932325575E-2"/>
                </c:manualLayout>
              </c:layout>
              <c:tx>
                <c:rich>
                  <a:bodyPr/>
                  <a:lstStyle/>
                  <a:p>
                    <a:r>
                      <a:rPr lang="en-US" sz="2800" b="1" dirty="0">
                        <a:solidFill>
                          <a:srgbClr val="FFFF00"/>
                        </a:solidFill>
                      </a:rPr>
                      <a:t>72%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lang="en-US"/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Лист1!$C$4:$D$4</c:f>
              <c:strCache>
                <c:ptCount val="2"/>
                <c:pt idx="0">
                  <c:v>Progression</c:v>
                </c:pt>
                <c:pt idx="1">
                  <c:v>Stable</c:v>
                </c:pt>
              </c:strCache>
            </c:strRef>
          </c:cat>
          <c:val>
            <c:numRef>
              <c:f>Лист1!$C$6:$D$6</c:f>
              <c:numCache>
                <c:formatCode>0%</c:formatCode>
                <c:ptCount val="2"/>
                <c:pt idx="0">
                  <c:v>0.27800000000000002</c:v>
                </c:pt>
                <c:pt idx="1">
                  <c:v>0.72200000000000064</c:v>
                </c:pt>
              </c:numCache>
            </c:numRef>
          </c:val>
          <c:shape val="cylinder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8"/>
        <c:gapDepth val="8"/>
        <c:shape val="box"/>
        <c:axId val="83061760"/>
        <c:axId val="83088128"/>
        <c:axId val="0"/>
      </c:bar3DChart>
      <c:catAx>
        <c:axId val="8306176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lang="en-US"/>
            </a:pPr>
            <a:endParaRPr lang="uk-UA"/>
          </a:p>
        </c:txPr>
        <c:crossAx val="83088128"/>
        <c:crosses val="autoZero"/>
        <c:auto val="1"/>
        <c:lblAlgn val="ctr"/>
        <c:lblOffset val="100"/>
        <c:noMultiLvlLbl val="0"/>
      </c:catAx>
      <c:valAx>
        <c:axId val="83088128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lang="en-US"/>
            </a:pPr>
            <a:endParaRPr lang="uk-UA"/>
          </a:p>
        </c:txPr>
        <c:crossAx val="83061760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32711695103827576"/>
          <c:y val="3.5772063486171665E-2"/>
          <c:w val="0.62175979726672348"/>
          <c:h val="8.3717191601050026E-2"/>
        </c:manualLayout>
      </c:layout>
      <c:overlay val="1"/>
      <c:spPr>
        <a:effectLst>
          <a:outerShdw blurRad="50800" dist="38100" dir="2700000" algn="tl" rotWithShape="0">
            <a:prstClr val="black">
              <a:alpha val="40000"/>
            </a:prstClr>
          </a:outerShdw>
        </a:effectLst>
      </c:spPr>
      <c:txPr>
        <a:bodyPr/>
        <a:lstStyle/>
        <a:p>
          <a:pPr>
            <a:defRPr lang="en-US"/>
          </a:pPr>
          <a:endParaRPr lang="uk-UA"/>
        </a:p>
      </c:txPr>
    </c:legend>
    <c:plotVisOnly val="1"/>
    <c:dispBlanksAs val="gap"/>
    <c:showDLblsOverMax val="0"/>
  </c:chart>
  <c:spPr>
    <a:gradFill>
      <a:gsLst>
        <a:gs pos="0">
          <a:srgbClr val="8488C4"/>
        </a:gs>
        <a:gs pos="53000">
          <a:srgbClr val="D4DEFF"/>
        </a:gs>
        <a:gs pos="83000">
          <a:srgbClr val="D4DEFF"/>
        </a:gs>
        <a:gs pos="100000">
          <a:srgbClr val="96AB94"/>
        </a:gs>
      </a:gsLst>
      <a:lin ang="5400000" scaled="0"/>
    </a:gradFill>
  </c:sp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47"/>
    </mc:Choice>
    <mc:Fallback>
      <c:style val="47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  <c:spPr>
        <a:noFill/>
      </c:spPr>
    </c:sideWall>
    <c:backWall>
      <c:thickness val="0"/>
      <c:spPr>
        <a:noFill/>
      </c:spPr>
    </c:backWall>
    <c:plotArea>
      <c:layout/>
      <c:bar3DChart>
        <c:barDir val="col"/>
        <c:grouping val="stacked"/>
        <c:varyColors val="0"/>
        <c:ser>
          <c:idx val="0"/>
          <c:order val="0"/>
          <c:spPr>
            <a:solidFill>
              <a:schemeClr val="bg2">
                <a:lumMod val="75000"/>
              </a:schemeClr>
            </a:solidFill>
          </c:spPr>
          <c:invertIfNegative val="0"/>
          <c:dPt>
            <c:idx val="1"/>
            <c:invertIfNegative val="0"/>
            <c:bubble3D val="0"/>
            <c:spPr>
              <a:solidFill>
                <a:schemeClr val="accent4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0.1383647798742138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.13207547169811318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Лист1!$D$4:$E$4</c:f>
              <c:strCache>
                <c:ptCount val="2"/>
                <c:pt idx="0">
                  <c:v>до</c:v>
                </c:pt>
                <c:pt idx="1">
                  <c:v>после</c:v>
                </c:pt>
              </c:strCache>
            </c:strRef>
          </c:cat>
          <c:val>
            <c:numRef>
              <c:f>Лист1!$D$5:$E$5</c:f>
              <c:numCache>
                <c:formatCode>General</c:formatCode>
                <c:ptCount val="2"/>
                <c:pt idx="0">
                  <c:v>0.34600000000000003</c:v>
                </c:pt>
                <c:pt idx="1">
                  <c:v>0.67800000000000016</c:v>
                </c:pt>
              </c:numCache>
            </c:numRef>
          </c:val>
        </c:ser>
        <c:ser>
          <c:idx val="1"/>
          <c:order val="1"/>
          <c:spPr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c:spPr>
          <c:invertIfNegative val="0"/>
          <c:dLbls>
            <c:dLbl>
              <c:idx val="0"/>
              <c:layout>
                <c:manualLayout>
                  <c:x val="-9.4339622641509448E-3"/>
                  <c:y val="-8.25597228816501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0.10062893081761001"/>
                  <c:y val="-8.845684594462513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Лист1!$D$4:$E$4</c:f>
              <c:strCache>
                <c:ptCount val="2"/>
                <c:pt idx="0">
                  <c:v>до</c:v>
                </c:pt>
                <c:pt idx="1">
                  <c:v>после</c:v>
                </c:pt>
              </c:strCache>
            </c:strRef>
          </c:cat>
          <c:val>
            <c:numRef>
              <c:f>Лист1!$D$6:$E$6</c:f>
              <c:numCache>
                <c:formatCode>General</c:formatCode>
                <c:ptCount val="2"/>
                <c:pt idx="0">
                  <c:v>2.4E-2</c:v>
                </c:pt>
                <c:pt idx="1">
                  <c:v>0.22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33984512"/>
        <c:axId val="33986048"/>
        <c:axId val="0"/>
      </c:bar3DChart>
      <c:catAx>
        <c:axId val="33984512"/>
        <c:scaling>
          <c:orientation val="minMax"/>
        </c:scaling>
        <c:delete val="0"/>
        <c:axPos val="b"/>
        <c:majorTickMark val="out"/>
        <c:minorTickMark val="none"/>
        <c:tickLblPos val="nextTo"/>
        <c:crossAx val="33986048"/>
        <c:crosses val="autoZero"/>
        <c:auto val="1"/>
        <c:lblAlgn val="ctr"/>
        <c:lblOffset val="100"/>
        <c:noMultiLvlLbl val="0"/>
      </c:catAx>
      <c:valAx>
        <c:axId val="3398604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3984512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spPr>
    <a:solidFill>
      <a:schemeClr val="bg1">
        <a:lumMod val="75000"/>
      </a:schemeClr>
    </a:solidFill>
  </c:spPr>
  <c:txPr>
    <a:bodyPr/>
    <a:lstStyle/>
    <a:p>
      <a:pPr>
        <a:defRPr sz="1800"/>
      </a:pPr>
      <a:endParaRPr lang="uk-UA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46"/>
    </mc:Choice>
    <mc:Fallback>
      <c:style val="46"/>
    </mc:Fallback>
  </mc:AlternateContent>
  <c:chart>
    <c:autoTitleDeleted val="0"/>
    <c:plotArea>
      <c:layout/>
      <c:barChart>
        <c:barDir val="bar"/>
        <c:grouping val="stacked"/>
        <c:varyColors val="0"/>
        <c:ser>
          <c:idx val="0"/>
          <c:order val="0"/>
          <c:spPr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0800000" scaled="1"/>
              <a:tileRect/>
            </a:gradFill>
          </c:spPr>
          <c:invertIfNegative val="0"/>
          <c:dLbls>
            <c:dLbl>
              <c:idx val="0"/>
              <c:layout>
                <c:manualLayout>
                  <c:x val="0.20174769643156312"/>
                  <c:y val="2.51670031562127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.24528301886792458"/>
                  <c:y val="1.12241331235215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400">
                    <a:solidFill>
                      <a:srgbClr val="FF0000"/>
                    </a:solidFill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Лист1!$D$26:$E$26</c:f>
              <c:strCache>
                <c:ptCount val="2"/>
                <c:pt idx="0">
                  <c:v>до</c:v>
                </c:pt>
                <c:pt idx="1">
                  <c:v>после</c:v>
                </c:pt>
              </c:strCache>
            </c:strRef>
          </c:cat>
          <c:val>
            <c:numRef>
              <c:f>Лист1!$D$27:$E$27</c:f>
              <c:numCache>
                <c:formatCode>General</c:formatCode>
                <c:ptCount val="2"/>
                <c:pt idx="0">
                  <c:v>2.4E-2</c:v>
                </c:pt>
                <c:pt idx="1">
                  <c:v>0.22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4006528"/>
        <c:axId val="34008064"/>
      </c:barChart>
      <c:catAx>
        <c:axId val="34006528"/>
        <c:scaling>
          <c:orientation val="minMax"/>
        </c:scaling>
        <c:delete val="0"/>
        <c:axPos val="l"/>
        <c:majorTickMark val="out"/>
        <c:minorTickMark val="none"/>
        <c:tickLblPos val="nextTo"/>
        <c:crossAx val="34008064"/>
        <c:crosses val="autoZero"/>
        <c:auto val="1"/>
        <c:lblAlgn val="ctr"/>
        <c:lblOffset val="100"/>
        <c:noMultiLvlLbl val="0"/>
      </c:catAx>
      <c:valAx>
        <c:axId val="34008064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34006528"/>
        <c:crosses val="autoZero"/>
        <c:crossBetween val="between"/>
      </c:valAx>
      <c:spPr>
        <a:noFill/>
      </c:spPr>
    </c:plotArea>
    <c:legend>
      <c:legendPos val="r"/>
      <c:overlay val="0"/>
    </c:legend>
    <c:plotVisOnly val="1"/>
    <c:dispBlanksAs val="gap"/>
    <c:showDLblsOverMax val="0"/>
  </c:chart>
  <c:spPr>
    <a:solidFill>
      <a:schemeClr val="bg1">
        <a:lumMod val="75000"/>
      </a:schemeClr>
    </a:solidFill>
  </c:spPr>
  <c:txPr>
    <a:bodyPr/>
    <a:lstStyle/>
    <a:p>
      <a:pPr>
        <a:defRPr sz="1800"/>
      </a:pPr>
      <a:endParaRPr lang="uk-UA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1050D7-3A41-4761-84E6-ECF219EE6B5B}" type="datetimeFigureOut">
              <a:rPr lang="ru-RU" smtClean="0"/>
              <a:pPr/>
              <a:t>30.09.2015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B7E03A-FEDE-4465-9F07-63DA22D32E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7776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uk-UA" smtClean="0"/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DF58B7CF-8210-4FEB-9DF2-26916469C92A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6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22533" name="Date Placeholder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uk-UA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915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9EC1386B-1886-4F18-9D72-B38422567CDB}" type="slidenum">
              <a:rPr lang="ru-RU" smtClean="0">
                <a:solidFill>
                  <a:prstClr val="black"/>
                </a:solidFill>
              </a:rPr>
              <a:pPr>
                <a:defRPr/>
              </a:pPr>
              <a:t>17</a:t>
            </a:fld>
            <a:endParaRPr lang="ru-RU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8A3886-0B09-4C5D-8BD4-5EE1ACDD23BA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52" y="1267485"/>
            <a:ext cx="7235981" cy="5133316"/>
          </a:xfrm>
        </p:spPr>
        <p:txBody>
          <a:bodyPr/>
          <a:lstStyle>
            <a:lvl1pPr>
              <a:defRPr sz="8000"/>
            </a:lvl1pPr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6151" y="201702"/>
            <a:ext cx="6189583" cy="949569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pic>
        <p:nvPicPr>
          <p:cNvPr id="13" name="Picture 2" descr="D:\Pictures\CRTlogo1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15814"/>
            <a:ext cx="1361728" cy="360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Andriy\Desktop\Delhi-2015\Illustrations\logo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2" y="6379543"/>
            <a:ext cx="1080120" cy="394244"/>
          </a:xfrm>
          <a:prstGeom prst="rect">
            <a:avLst/>
          </a:prstGeom>
          <a:noFill/>
          <a:ln w="1905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845840"/>
            <a:ext cx="8031088" cy="1143000"/>
          </a:xfrm>
        </p:spPr>
        <p:txBody>
          <a:bodyPr>
            <a:noAutofit/>
          </a:bodyPr>
          <a:lstStyle>
            <a:lvl1pPr algn="l">
              <a:defRPr sz="60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2249760"/>
            <a:ext cx="7467600" cy="441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199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187624" y="2060848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2390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539552" y="1920200"/>
            <a:ext cx="3730752" cy="43891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02352" y="1628800"/>
            <a:ext cx="3730752" cy="43891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7416" y="197768"/>
            <a:ext cx="72390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1527448"/>
            <a:ext cx="3733800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5400" y="1556792"/>
            <a:ext cx="3735267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16152" y="2492896"/>
            <a:ext cx="3730752" cy="38404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102352" y="2492896"/>
            <a:ext cx="3730752" cy="38404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395287"/>
            <a:ext cx="3008313" cy="1162050"/>
          </a:xfrm>
        </p:spPr>
        <p:txBody>
          <a:bodyPr anchor="b"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1557337"/>
            <a:ext cx="3008313" cy="43862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381000"/>
            <a:ext cx="4800600" cy="5943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624754"/>
            <a:ext cx="5486400" cy="404446"/>
          </a:xfrm>
        </p:spPr>
        <p:txBody>
          <a:bodyPr bIns="0" anchor="b"/>
          <a:lstStyle>
            <a:lvl1pPr algn="l">
              <a:defRPr sz="2000" b="1">
                <a:ln w="12700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23975" y="381000"/>
            <a:ext cx="5867400" cy="40814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029200"/>
            <a:ext cx="4038600" cy="13716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86800" y="5740400"/>
            <a:ext cx="381000" cy="365125"/>
          </a:xfrm>
          <a:prstGeom prst="rect">
            <a:avLst/>
          </a:prstGeom>
        </p:spPr>
        <p:txBody>
          <a:bodyPr/>
          <a:lstStyle/>
          <a:p>
            <a:fld id="{8C9B2836-7E44-42BD-932E-A07EF3DA11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28600"/>
            <a:ext cx="8668072" cy="1447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61988" y="1905000"/>
            <a:ext cx="3810000" cy="4114800"/>
          </a:xfrm>
        </p:spPr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24388" y="1905000"/>
            <a:ext cx="3810000" cy="1981200"/>
          </a:xfrm>
        </p:spPr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24388" y="40386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692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microsoft.com/office/2007/relationships/hdphoto" Target="../media/hdphoto1.wdp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2">
            <a:duotone>
              <a:schemeClr val="bg1">
                <a:shade val="80000"/>
              </a:schemeClr>
              <a:schemeClr val="bg1">
                <a:tint val="98000"/>
                <a:satMod val="13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-5000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71600" y="413792"/>
            <a:ext cx="7239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9592" y="1988840"/>
            <a:ext cx="7467600" cy="441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pic>
        <p:nvPicPr>
          <p:cNvPr id="9218" name="Picture 2" descr="D:\Pictures\CRTlogo1.png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15814"/>
            <a:ext cx="1361728" cy="360858"/>
          </a:xfrm>
          <a:prstGeom prst="rect">
            <a:avLst/>
          </a:prstGeom>
          <a:noFill/>
          <a:effectLst>
            <a:outerShdw blurRad="88900" dist="635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Andriy\Desktop\Delhi-2015\Illustrations\logo.png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2" y="6379543"/>
            <a:ext cx="1080120" cy="394244"/>
          </a:xfrm>
          <a:prstGeom prst="rect">
            <a:avLst/>
          </a:prstGeom>
          <a:noFill/>
          <a:ln w="19050">
            <a:noFill/>
          </a:ln>
          <a:effectLst>
            <a:outerShdw blurRad="88900" dist="762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3" r:id="rId10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6000" b="1" kern="1200">
          <a:ln w="12700">
            <a:solidFill>
              <a:schemeClr val="tx2"/>
            </a:solidFill>
          </a:ln>
          <a:solidFill>
            <a:schemeClr val="bg1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2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˃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10" Type="http://schemas.openxmlformats.org/officeDocument/2006/relationships/image" Target="../media/image14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video" Target="../media/media1.avi"/><Relationship Id="rId1" Type="http://schemas.microsoft.com/office/2007/relationships/media" Target="../media/media1.avi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3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6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5.png"/><Relationship Id="rId4" Type="http://schemas.openxmlformats.org/officeDocument/2006/relationships/image" Target="../media/image4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3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3.jpeg"/><Relationship Id="rId4" Type="http://schemas.openxmlformats.org/officeDocument/2006/relationships/image" Target="../media/image52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48.jpeg"/><Relationship Id="rId4" Type="http://schemas.openxmlformats.org/officeDocument/2006/relationships/image" Target="../media/image49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8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5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2466" y="1124744"/>
            <a:ext cx="7675958" cy="295232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t">
            <a:noAutofit/>
          </a:bodyPr>
          <a:lstStyle/>
          <a:p>
            <a:pPr algn="ctr"/>
            <a:r>
              <a:rPr lang="ru-RU" sz="4400" b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Механизм стабилизации близорукости</a:t>
            </a:r>
            <a:r>
              <a:rPr lang="uk-UA" sz="4400" b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</a:t>
            </a:r>
            <a:r>
              <a:rPr lang="uk-UA" sz="4400" b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при </a:t>
            </a:r>
            <a:r>
              <a:rPr lang="ru-RU" sz="4400" b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пользовании </a:t>
            </a:r>
            <a:r>
              <a:rPr lang="ru-RU" sz="4400" b="0" dirty="0" err="1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ортокератологическими</a:t>
            </a:r>
            <a:r>
              <a:rPr lang="ru-RU" sz="4400" b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линзами</a:t>
            </a:r>
            <a:r>
              <a:rPr lang="en-US" sz="4400" b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</a:t>
            </a:r>
            <a:r>
              <a:rPr lang="en-US" sz="4400" b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Paragon</a:t>
            </a:r>
            <a:r>
              <a:rPr lang="uk-UA" sz="4400" b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</a:t>
            </a:r>
            <a:r>
              <a:rPr lang="en-US" sz="4400" b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CRT</a:t>
            </a:r>
            <a:endParaRPr lang="ru-RU" sz="4400" b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4365104"/>
            <a:ext cx="7416824" cy="1872208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bg1">
                    <a:lumMod val="50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  <a:cs typeface="Times New Roman" panose="02020603050405020304" pitchFamily="18" charset="0"/>
              </a:rPr>
              <a:t>Аверьянова О.С. </a:t>
            </a:r>
            <a:r>
              <a:rPr lang="ru-RU" b="1" dirty="0" err="1" smtClean="0">
                <a:solidFill>
                  <a:schemeClr val="bg1">
                    <a:lumMod val="50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  <a:cs typeface="Times New Roman" panose="02020603050405020304" pitchFamily="18" charset="0"/>
              </a:rPr>
              <a:t>кмн</a:t>
            </a:r>
            <a:r>
              <a:rPr lang="ru-RU" b="1" dirty="0" smtClean="0">
                <a:solidFill>
                  <a:schemeClr val="bg1">
                    <a:lumMod val="50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  <a:cs typeface="Times New Roman" panose="02020603050405020304" pitchFamily="18" charset="0"/>
              </a:rPr>
              <a:t>, Ковалев А.И. </a:t>
            </a:r>
            <a:r>
              <a:rPr lang="ru-RU" b="1" dirty="0" err="1" smtClean="0">
                <a:solidFill>
                  <a:schemeClr val="bg1">
                    <a:lumMod val="50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  <a:cs typeface="Times New Roman" panose="02020603050405020304" pitchFamily="18" charset="0"/>
              </a:rPr>
              <a:t>кмн</a:t>
            </a:r>
            <a:r>
              <a:rPr lang="ru-RU" b="1" dirty="0" smtClean="0">
                <a:solidFill>
                  <a:schemeClr val="bg1">
                    <a:lumMod val="50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  <a:cs typeface="Times New Roman" panose="02020603050405020304" pitchFamily="18" charset="0"/>
              </a:rPr>
              <a:t>,</a:t>
            </a:r>
          </a:p>
          <a:p>
            <a:r>
              <a:rPr lang="ru-RU" b="1" dirty="0" err="1" smtClean="0">
                <a:solidFill>
                  <a:schemeClr val="bg1">
                    <a:lumMod val="50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  <a:cs typeface="Times New Roman" panose="02020603050405020304" pitchFamily="18" charset="0"/>
              </a:rPr>
              <a:t>Василега</a:t>
            </a:r>
            <a:r>
              <a:rPr lang="ru-RU" b="1" dirty="0" smtClean="0">
                <a:solidFill>
                  <a:schemeClr val="bg1">
                    <a:lumMod val="50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  <a:cs typeface="Times New Roman" panose="02020603050405020304" pitchFamily="18" charset="0"/>
              </a:rPr>
              <a:t> И.А, </a:t>
            </a:r>
            <a:r>
              <a:rPr lang="ru-RU" b="1" dirty="0" err="1" smtClean="0">
                <a:solidFill>
                  <a:schemeClr val="bg1">
                    <a:lumMod val="50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  <a:cs typeface="Times New Roman" panose="02020603050405020304" pitchFamily="18" charset="0"/>
              </a:rPr>
              <a:t>Бурдыга</a:t>
            </a:r>
            <a:r>
              <a:rPr lang="ru-RU" b="1" dirty="0" smtClean="0">
                <a:solidFill>
                  <a:schemeClr val="bg1">
                    <a:lumMod val="50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  <a:cs typeface="Times New Roman" panose="02020603050405020304" pitchFamily="18" charset="0"/>
              </a:rPr>
              <a:t> Е.Н.</a:t>
            </a:r>
            <a:endParaRPr lang="ru-RU" dirty="0" smtClean="0">
              <a:solidFill>
                <a:schemeClr val="bg1">
                  <a:lumMod val="50000"/>
                </a:schemeClr>
              </a:solidFill>
              <a:latin typeface="Batang" panose="02030600000101010101" pitchFamily="18" charset="-127"/>
              <a:ea typeface="Batang" panose="02030600000101010101" pitchFamily="18" charset="-127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chemeClr val="bg1">
                    <a:lumMod val="50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  <a:cs typeface="Times New Roman" panose="02020603050405020304" pitchFamily="18" charset="0"/>
              </a:rPr>
              <a:t>Медицинский Центр АИЛАЗ</a:t>
            </a:r>
          </a:p>
          <a:p>
            <a:r>
              <a:rPr lang="ru-RU" b="1" dirty="0" smtClean="0">
                <a:solidFill>
                  <a:schemeClr val="bg1">
                    <a:lumMod val="50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  <a:cs typeface="Times New Roman" panose="02020603050405020304" pitchFamily="18" charset="0"/>
              </a:rPr>
              <a:t> Киев, Украина</a:t>
            </a:r>
            <a:endParaRPr lang="ru-RU" b="1" dirty="0">
              <a:solidFill>
                <a:schemeClr val="bg1">
                  <a:lumMod val="50000"/>
                </a:schemeClr>
              </a:solidFill>
              <a:latin typeface="Batang" panose="02030600000101010101" pitchFamily="18" charset="-127"/>
              <a:ea typeface="Batang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712466" y="260648"/>
            <a:ext cx="7675958" cy="86409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8000" b="1" kern="1200">
                <a:ln w="12700">
                  <a:solidFill>
                    <a:schemeClr val="tx2"/>
                  </a:solidFill>
                </a:ln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4400" b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(Возможный)</a:t>
            </a:r>
            <a:r>
              <a:rPr lang="uk-UA" sz="4400" b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</a:t>
            </a:r>
            <a:endParaRPr lang="ru-RU" sz="4400" b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4629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(Предисловие)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87624" y="2060848"/>
            <a:ext cx="7239000" cy="2654036"/>
          </a:xfrm>
        </p:spPr>
        <p:txBody>
          <a:bodyPr/>
          <a:lstStyle/>
          <a:p>
            <a:pPr algn="ctr"/>
            <a:r>
              <a:rPr lang="ru-RU" dirty="0" smtClean="0"/>
              <a:t> </a:t>
            </a:r>
            <a:r>
              <a:rPr lang="en-US" dirty="0" smtClean="0"/>
              <a:t>Controversies in Myopia Control </a:t>
            </a:r>
            <a:r>
              <a:rPr lang="ru-RU" dirty="0" smtClean="0"/>
              <a:t>…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9651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57" y="548680"/>
            <a:ext cx="9001428" cy="6264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5062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288" y="115888"/>
            <a:ext cx="8229600" cy="9144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dirty="0" smtClean="0">
                <a:solidFill>
                  <a:schemeClr val="tx2">
                    <a:satMod val="200000"/>
                  </a:schemeClr>
                </a:solidFill>
              </a:rPr>
              <a:t>Рефракционная терапия стабилизирует близорукость у детей ? ? ?</a:t>
            </a:r>
            <a:endParaRPr lang="en-US" sz="3200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30723" name="Содержимое 2"/>
          <p:cNvSpPr>
            <a:spLocks noGrp="1"/>
          </p:cNvSpPr>
          <p:nvPr>
            <p:ph sz="quarter" idx="13"/>
          </p:nvPr>
        </p:nvSpPr>
        <p:spPr>
          <a:xfrm>
            <a:off x="4787900" y="2060575"/>
            <a:ext cx="4038600" cy="4525963"/>
          </a:xfrm>
          <a:prstGeom prst="rect">
            <a:avLst/>
          </a:prstGeom>
        </p:spPr>
        <p:txBody>
          <a:bodyPr/>
          <a:lstStyle/>
          <a:p>
            <a:pPr eaLnBrk="1" hangingPunct="1"/>
            <a:endParaRPr lang="uk-UA" smtClean="0"/>
          </a:p>
        </p:txBody>
      </p:sp>
      <p:pic>
        <p:nvPicPr>
          <p:cNvPr id="30724" name="Содержимое 7" descr="1.jpg"/>
          <p:cNvPicPr>
            <a:picLocks noGrp="1" noChangeAspect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7819521">
            <a:off x="732631" y="3145632"/>
            <a:ext cx="2409825" cy="3122612"/>
          </a:xfrm>
          <a:prstGeom prst="rect">
            <a:avLst/>
          </a:prstGeom>
        </p:spPr>
      </p:pic>
      <p:pic>
        <p:nvPicPr>
          <p:cNvPr id="30725" name="Picture 3" descr="C:\Users\AIK-1\Desktop\CRT_Myopia_Control\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904347">
            <a:off x="668338" y="1952625"/>
            <a:ext cx="2425700" cy="323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Picture 5" descr="C:\Users\AIK-1\Desktop\CRT_Myopia_Control\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10597">
            <a:off x="1814513" y="1243013"/>
            <a:ext cx="2444750" cy="323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7" name="Picture 6" descr="C:\Users\AIK-1\Desktop\CRT_Myopia_Control\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125538"/>
            <a:ext cx="2452688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8" name="Picture 4" descr="C:\Users\AIK-1\Desktop\CRT_Myopia_Control\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70466">
            <a:off x="4614864" y="1024021"/>
            <a:ext cx="2503487" cy="327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9" name="Picture 7" descr="C:\Users\AIK-1\Desktop\CRT_Myopia_Control\3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81786">
            <a:off x="5898797" y="1851313"/>
            <a:ext cx="2587625" cy="349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0" name="Picture 8" descr="C:\Users\AIK-1\Desktop\CRT_Myopia_Control\10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778506">
            <a:off x="1874044" y="3240882"/>
            <a:ext cx="2317750" cy="328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1" name="Picture 9" descr="C:\Users\AIK-1\Desktop\CRT_Myopia_Control\11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2852738"/>
            <a:ext cx="2928937" cy="374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2" name="Picture 10" descr="C:\Users\AIK-1\Desktop\CRT_Myopia_Control\13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30277">
            <a:off x="5014727" y="3320670"/>
            <a:ext cx="2725738" cy="3859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8252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09"/>
          <a:stretch/>
        </p:blipFill>
        <p:spPr bwMode="auto">
          <a:xfrm>
            <a:off x="65890" y="1165797"/>
            <a:ext cx="8970606" cy="5143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90" y="90742"/>
            <a:ext cx="7458438" cy="716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55"/>
          <a:stretch/>
        </p:blipFill>
        <p:spPr bwMode="auto">
          <a:xfrm>
            <a:off x="91041" y="807445"/>
            <a:ext cx="8945455" cy="408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7316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5486400" cy="1470025"/>
          </a:xfrm>
        </p:spPr>
        <p:txBody>
          <a:bodyPr/>
          <a:lstStyle/>
          <a:p>
            <a:pPr eaLnBrk="1" hangingPunct="1"/>
            <a:r>
              <a:rPr lang="en-US" smtClean="0"/>
              <a:t>CRAYON Study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3886200"/>
            <a:ext cx="5181600" cy="1752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Jeffrey J. Walline, OD PhD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dirty="0" smtClean="0"/>
              <a:t>The Ohio State University College of Optometry</a:t>
            </a:r>
          </a:p>
        </p:txBody>
      </p:sp>
      <p:pic>
        <p:nvPicPr>
          <p:cNvPr id="9220" name="Picture 4" descr="\\NEWMAN\users\jwalline\My Pictures\Logos\CRAYO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27725" y="1295400"/>
            <a:ext cx="2711450" cy="485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7773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23528" y="908720"/>
            <a:ext cx="8686800" cy="7921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4400" b="0" dirty="0" smtClean="0"/>
              <a:t>How Corneal Reshaping May Work</a:t>
            </a:r>
            <a:endParaRPr lang="en-US" sz="4400" b="0" dirty="0"/>
          </a:p>
        </p:txBody>
      </p:sp>
      <p:sp>
        <p:nvSpPr>
          <p:cNvPr id="4" name="Left Bracket 3"/>
          <p:cNvSpPr/>
          <p:nvPr/>
        </p:nvSpPr>
        <p:spPr>
          <a:xfrm>
            <a:off x="2743200" y="2933700"/>
            <a:ext cx="533400" cy="1371600"/>
          </a:xfrm>
          <a:prstGeom prst="leftBracket">
            <a:avLst>
              <a:gd name="adj" fmla="val 182375"/>
            </a:avLst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Left Bracket 4"/>
          <p:cNvSpPr/>
          <p:nvPr/>
        </p:nvSpPr>
        <p:spPr>
          <a:xfrm flipH="1">
            <a:off x="4495800" y="2438400"/>
            <a:ext cx="2133600" cy="2362200"/>
          </a:xfrm>
          <a:prstGeom prst="leftBracket">
            <a:avLst>
              <a:gd name="adj" fmla="val 185714"/>
            </a:avLst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2209800" y="2743200"/>
            <a:ext cx="4191000" cy="1524000"/>
            <a:chOff x="2209800" y="2743200"/>
            <a:chExt cx="4191000" cy="1524000"/>
          </a:xfrm>
        </p:grpSpPr>
        <p:cxnSp>
          <p:nvCxnSpPr>
            <p:cNvPr id="7" name="Straight Connector 6"/>
            <p:cNvCxnSpPr/>
            <p:nvPr/>
          </p:nvCxnSpPr>
          <p:spPr>
            <a:xfrm flipV="1">
              <a:off x="2209800" y="2743200"/>
              <a:ext cx="4191000" cy="152400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 flipV="1">
              <a:off x="2209800" y="2743200"/>
              <a:ext cx="4191000" cy="129540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9" name="Straight Connector 8"/>
          <p:cNvCxnSpPr/>
          <p:nvPr/>
        </p:nvCxnSpPr>
        <p:spPr>
          <a:xfrm flipV="1">
            <a:off x="2209800" y="3619500"/>
            <a:ext cx="4419600" cy="1143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209800" y="3505200"/>
            <a:ext cx="4419600" cy="1143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10"/>
          <p:cNvGrpSpPr>
            <a:grpSpLocks/>
          </p:cNvGrpSpPr>
          <p:nvPr/>
        </p:nvGrpSpPr>
        <p:grpSpPr bwMode="auto">
          <a:xfrm flipV="1">
            <a:off x="2286000" y="2819400"/>
            <a:ext cx="4191000" cy="1524000"/>
            <a:chOff x="2209800" y="2743200"/>
            <a:chExt cx="4191000" cy="1524000"/>
          </a:xfrm>
        </p:grpSpPr>
        <p:cxnSp>
          <p:nvCxnSpPr>
            <p:cNvPr id="12" name="Straight Connector 11"/>
            <p:cNvCxnSpPr/>
            <p:nvPr/>
          </p:nvCxnSpPr>
          <p:spPr>
            <a:xfrm flipV="1">
              <a:off x="2209800" y="2743200"/>
              <a:ext cx="4191000" cy="152400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flipV="1">
              <a:off x="2209800" y="2743200"/>
              <a:ext cx="4191000" cy="129540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Left Bracket 13"/>
          <p:cNvSpPr/>
          <p:nvPr/>
        </p:nvSpPr>
        <p:spPr>
          <a:xfrm flipH="1">
            <a:off x="6019800" y="2362200"/>
            <a:ext cx="609600" cy="2438400"/>
          </a:xfrm>
          <a:prstGeom prst="leftBracket">
            <a:avLst>
              <a:gd name="adj" fmla="val 400000"/>
            </a:avLst>
          </a:prstGeom>
          <a:ln w="158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9466" name="TextBox 15"/>
          <p:cNvSpPr txBox="1">
            <a:spLocks noChangeArrowheads="1"/>
          </p:cNvSpPr>
          <p:nvPr/>
        </p:nvSpPr>
        <p:spPr bwMode="auto">
          <a:xfrm>
            <a:off x="2286000" y="5562600"/>
            <a:ext cx="4648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dirty="0" smtClean="0"/>
              <a:t>Myopia </a:t>
            </a:r>
            <a:r>
              <a:rPr lang="en-US" dirty="0"/>
              <a:t>correct with glasses</a:t>
            </a:r>
          </a:p>
        </p:txBody>
      </p:sp>
    </p:spTree>
    <p:extLst>
      <p:ext uri="{BB962C8B-B14F-4D97-AF65-F5344CB8AC3E}">
        <p14:creationId xmlns:p14="http://schemas.microsoft.com/office/powerpoint/2010/main" val="2471442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eft Bracket 3"/>
          <p:cNvSpPr/>
          <p:nvPr/>
        </p:nvSpPr>
        <p:spPr>
          <a:xfrm>
            <a:off x="2743200" y="2933700"/>
            <a:ext cx="228600" cy="1371600"/>
          </a:xfrm>
          <a:prstGeom prst="leftBracket">
            <a:avLst>
              <a:gd name="adj" fmla="val 128571"/>
            </a:avLst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Left Bracket 4"/>
          <p:cNvSpPr/>
          <p:nvPr/>
        </p:nvSpPr>
        <p:spPr>
          <a:xfrm flipH="1">
            <a:off x="4495800" y="2438400"/>
            <a:ext cx="2133600" cy="2362200"/>
          </a:xfrm>
          <a:prstGeom prst="leftBracket">
            <a:avLst>
              <a:gd name="adj" fmla="val 185714"/>
            </a:avLst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2133600" y="2895600"/>
            <a:ext cx="3810000" cy="1524000"/>
            <a:chOff x="2209800" y="2743200"/>
            <a:chExt cx="4191000" cy="1524000"/>
          </a:xfrm>
        </p:grpSpPr>
        <p:cxnSp>
          <p:nvCxnSpPr>
            <p:cNvPr id="7" name="Straight Connector 6"/>
            <p:cNvCxnSpPr/>
            <p:nvPr/>
          </p:nvCxnSpPr>
          <p:spPr>
            <a:xfrm flipV="1">
              <a:off x="2209800" y="2743200"/>
              <a:ext cx="4191000" cy="152400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 flipV="1">
              <a:off x="2209800" y="2743200"/>
              <a:ext cx="4191000" cy="129540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9" name="Straight Connector 8"/>
          <p:cNvCxnSpPr>
            <a:endCxn id="5" idx="1"/>
          </p:cNvCxnSpPr>
          <p:nvPr/>
        </p:nvCxnSpPr>
        <p:spPr>
          <a:xfrm flipV="1">
            <a:off x="2209800" y="3619500"/>
            <a:ext cx="4419600" cy="1143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>
            <a:endCxn id="5" idx="1"/>
          </p:cNvCxnSpPr>
          <p:nvPr/>
        </p:nvCxnSpPr>
        <p:spPr>
          <a:xfrm>
            <a:off x="2209800" y="3505200"/>
            <a:ext cx="4419600" cy="1143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10"/>
          <p:cNvGrpSpPr>
            <a:grpSpLocks/>
          </p:cNvGrpSpPr>
          <p:nvPr/>
        </p:nvGrpSpPr>
        <p:grpSpPr bwMode="auto">
          <a:xfrm flipV="1">
            <a:off x="2286000" y="2819400"/>
            <a:ext cx="3733800" cy="1371600"/>
            <a:chOff x="2209800" y="2743200"/>
            <a:chExt cx="4191000" cy="1524000"/>
          </a:xfrm>
        </p:grpSpPr>
        <p:cxnSp>
          <p:nvCxnSpPr>
            <p:cNvPr id="12" name="Straight Connector 11"/>
            <p:cNvCxnSpPr/>
            <p:nvPr/>
          </p:nvCxnSpPr>
          <p:spPr>
            <a:xfrm flipV="1">
              <a:off x="2209800" y="2743200"/>
              <a:ext cx="4191000" cy="152400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flipV="1">
              <a:off x="2209800" y="2743200"/>
              <a:ext cx="4191000" cy="129469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Left Bracket 13"/>
          <p:cNvSpPr/>
          <p:nvPr/>
        </p:nvSpPr>
        <p:spPr>
          <a:xfrm flipH="1">
            <a:off x="4114800" y="2514600"/>
            <a:ext cx="2514600" cy="2133600"/>
          </a:xfrm>
          <a:prstGeom prst="leftBracket">
            <a:avLst>
              <a:gd name="adj" fmla="val 400000"/>
            </a:avLst>
          </a:prstGeom>
          <a:ln w="158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20490" name="TextBox 14"/>
          <p:cNvSpPr txBox="1">
            <a:spLocks noChangeArrowheads="1"/>
          </p:cNvSpPr>
          <p:nvPr/>
        </p:nvSpPr>
        <p:spPr bwMode="auto">
          <a:xfrm>
            <a:off x="2286000" y="5562600"/>
            <a:ext cx="4648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solidFill>
                  <a:prstClr val="black"/>
                </a:solidFill>
              </a:rPr>
              <a:t>Myopia </a:t>
            </a:r>
            <a:r>
              <a:rPr lang="en-US" dirty="0">
                <a:solidFill>
                  <a:prstClr val="black"/>
                </a:solidFill>
              </a:rPr>
              <a:t>correct with corneal reshaping</a:t>
            </a:r>
          </a:p>
        </p:txBody>
      </p:sp>
      <p:sp>
        <p:nvSpPr>
          <p:cNvPr id="15" name="Title 2"/>
          <p:cNvSpPr>
            <a:spLocks noGrp="1"/>
          </p:cNvSpPr>
          <p:nvPr>
            <p:ph type="title"/>
          </p:nvPr>
        </p:nvSpPr>
        <p:spPr>
          <a:xfrm>
            <a:off x="323528" y="908720"/>
            <a:ext cx="8686800" cy="7921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4400" b="0" dirty="0" smtClean="0"/>
              <a:t>How Corneal Reshaping May Work</a:t>
            </a:r>
            <a:endParaRPr lang="en-US" sz="4400" b="0" dirty="0"/>
          </a:p>
        </p:txBody>
      </p:sp>
    </p:spTree>
    <p:extLst>
      <p:ext uri="{BB962C8B-B14F-4D97-AF65-F5344CB8AC3E}">
        <p14:creationId xmlns:p14="http://schemas.microsoft.com/office/powerpoint/2010/main" val="116536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D:\Pictures\New folder\IMG_282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276872"/>
            <a:ext cx="5657290" cy="3771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2942580" cy="1629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76672"/>
            <a:ext cx="3076684" cy="16290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3004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D:\Pictures\New folder\IMG_282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276872"/>
            <a:ext cx="5657290" cy="3771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D:\Pictures\New folder\IMG_282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136680" y="3374444"/>
            <a:ext cx="1778395" cy="1442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2942580" cy="1629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76672"/>
            <a:ext cx="3076684" cy="16290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2711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7384"/>
            <a:ext cx="9180512" cy="6885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4427984" y="4746262"/>
            <a:ext cx="3888432" cy="0"/>
          </a:xfrm>
          <a:prstGeom prst="line">
            <a:avLst/>
          </a:prstGeom>
          <a:ln w="31750" cmpd="sng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3490" y="4911142"/>
            <a:ext cx="4584934" cy="133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Кольцо 3"/>
          <p:cNvSpPr/>
          <p:nvPr/>
        </p:nvSpPr>
        <p:spPr>
          <a:xfrm>
            <a:off x="6012160" y="4365104"/>
            <a:ext cx="1152128" cy="540705"/>
          </a:xfrm>
          <a:prstGeom prst="donut">
            <a:avLst>
              <a:gd name="adj" fmla="val 1204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3851920" y="5157192"/>
            <a:ext cx="3528392" cy="0"/>
          </a:xfrm>
          <a:prstGeom prst="line">
            <a:avLst/>
          </a:prstGeom>
          <a:ln w="31750" cmpd="sng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Рамка 6"/>
          <p:cNvSpPr/>
          <p:nvPr/>
        </p:nvSpPr>
        <p:spPr>
          <a:xfrm>
            <a:off x="3635896" y="2786058"/>
            <a:ext cx="4752528" cy="634380"/>
          </a:xfrm>
          <a:prstGeom prst="fram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877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44624"/>
            <a:ext cx="8229600" cy="9144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Методы:</a:t>
            </a:r>
            <a:endParaRPr lang="en-US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124875018"/>
              </p:ext>
            </p:extLst>
          </p:nvPr>
        </p:nvGraphicFramePr>
        <p:xfrm>
          <a:off x="428596" y="2446024"/>
          <a:ext cx="8429687" cy="1737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04241"/>
                <a:gridCol w="1204241"/>
                <a:gridCol w="1204241"/>
                <a:gridCol w="1204241"/>
                <a:gridCol w="1204241"/>
                <a:gridCol w="1204241"/>
                <a:gridCol w="1204241"/>
              </a:tblGrid>
              <a:tr h="494347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Groups</a:t>
                      </a:r>
                      <a:r>
                        <a:rPr lang="en-US" sz="1600" b="1" baseline="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endParaRPr lang="en-US" sz="16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Total # Patients</a:t>
                      </a:r>
                      <a:endParaRPr lang="en-US" sz="16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Age</a:t>
                      </a:r>
                      <a:endParaRPr lang="en-US" sz="16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Myopia</a:t>
                      </a:r>
                    </a:p>
                    <a:p>
                      <a:pPr algn="ctr"/>
                      <a:r>
                        <a:rPr lang="en-US" sz="16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(D)</a:t>
                      </a:r>
                      <a:endParaRPr lang="en-US" sz="16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Axial Myopia</a:t>
                      </a:r>
                      <a:endParaRPr lang="en-US" sz="16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Mixed Myopia</a:t>
                      </a:r>
                      <a:endParaRPr lang="en-US" sz="16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Refractive Myopia</a:t>
                      </a: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</a:tr>
              <a:tr h="494347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Glasses &amp; Contacts</a:t>
                      </a:r>
                      <a:endParaRPr lang="en-US" sz="16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144</a:t>
                      </a:r>
                      <a:endParaRPr lang="en-US" sz="16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14,6 </a:t>
                      </a:r>
                    </a:p>
                    <a:p>
                      <a:pPr algn="ctr"/>
                      <a:r>
                        <a:rPr lang="en-US" sz="16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+/- 3.0</a:t>
                      </a:r>
                      <a:endParaRPr lang="en-US" sz="16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3.63</a:t>
                      </a:r>
                    </a:p>
                    <a:p>
                      <a:pPr algn="ctr"/>
                      <a:r>
                        <a:rPr lang="en-US" sz="16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+/- 1.46</a:t>
                      </a:r>
                      <a:endParaRPr lang="en-US" sz="16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71</a:t>
                      </a:r>
                      <a:endParaRPr lang="en-US" sz="16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45</a:t>
                      </a:r>
                      <a:endParaRPr lang="en-US" sz="16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28</a:t>
                      </a:r>
                      <a:endParaRPr lang="en-US" sz="16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</a:tr>
              <a:tr h="494347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CRT</a:t>
                      </a:r>
                      <a:endParaRPr lang="en-US" sz="16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1245</a:t>
                      </a: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14.4 </a:t>
                      </a:r>
                    </a:p>
                    <a:p>
                      <a:pPr algn="ctr"/>
                      <a:r>
                        <a:rPr lang="en-US" sz="16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+/- 2.6</a:t>
                      </a:r>
                      <a:endParaRPr lang="en-US" sz="16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3.62</a:t>
                      </a:r>
                    </a:p>
                    <a:p>
                      <a:pPr algn="ctr"/>
                      <a:r>
                        <a:rPr lang="en-US" sz="16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+/- 1.37</a:t>
                      </a:r>
                      <a:endParaRPr lang="en-US" sz="16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606</a:t>
                      </a:r>
                      <a:endParaRPr lang="en-US" sz="16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404</a:t>
                      </a:r>
                      <a:endParaRPr lang="en-US" sz="16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235</a:t>
                      </a:r>
                      <a:endParaRPr lang="en-US" sz="16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4" name="Содержимое 3"/>
          <p:cNvSpPr>
            <a:spLocks noGrp="1"/>
          </p:cNvSpPr>
          <p:nvPr>
            <p:ph sz="quarter" idx="14"/>
          </p:nvPr>
        </p:nvSpPr>
        <p:spPr>
          <a:xfrm>
            <a:off x="357188" y="1000125"/>
            <a:ext cx="8429625" cy="1285875"/>
          </a:xfrm>
        </p:spPr>
        <p:txBody>
          <a:bodyPr>
            <a:normAutofit fontScale="85000" lnSpcReduction="10000"/>
          </a:bodyPr>
          <a:lstStyle/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ru-RU" dirty="0" smtClean="0"/>
              <a:t>Ретроспективный анализ 2-х групп пациентов с миопией.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en-US" dirty="0" smtClean="0"/>
              <a:t>1245 –</a:t>
            </a:r>
            <a:r>
              <a:rPr lang="ru-RU" dirty="0" smtClean="0"/>
              <a:t> линзы </a:t>
            </a:r>
            <a:r>
              <a:rPr lang="ru-RU" dirty="0" err="1" smtClean="0"/>
              <a:t>Рарагон</a:t>
            </a:r>
            <a:r>
              <a:rPr lang="en-US" dirty="0" smtClean="0"/>
              <a:t> (CRT group) </a:t>
            </a:r>
            <a:endParaRPr lang="ru-RU" dirty="0" smtClean="0"/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en-US" dirty="0" smtClean="0"/>
              <a:t>144 – </a:t>
            </a:r>
            <a:r>
              <a:rPr lang="ru-RU" dirty="0" smtClean="0"/>
              <a:t>пользователи очков и МКЛ </a:t>
            </a:r>
            <a:r>
              <a:rPr lang="en-US" dirty="0" smtClean="0"/>
              <a:t>(Control group).</a:t>
            </a:r>
            <a:endParaRPr lang="en-US" dirty="0"/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928688" y="4214813"/>
            <a:ext cx="5500687" cy="2143125"/>
          </a:xfrm>
          <a:prstGeom prst="rect">
            <a:avLst/>
          </a:prstGeom>
        </p:spPr>
        <p:txBody>
          <a:bodyPr>
            <a:normAutofit fontScale="77500" lnSpcReduction="20000"/>
          </a:bodyPr>
          <a:lstStyle/>
          <a:p>
            <a:pPr marL="411480" indent="-342900" fontAlgn="auto"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Char char=""/>
              <a:defRPr/>
            </a:pPr>
            <a:endParaRPr lang="ru-RU" sz="2800" dirty="0" smtClean="0">
              <a:latin typeface="+mn-lt"/>
              <a:cs typeface="+mn-cs"/>
            </a:endParaRPr>
          </a:p>
          <a:p>
            <a:pPr marL="411480" indent="-342900" fontAlgn="auto"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Char char=""/>
              <a:defRPr/>
            </a:pPr>
            <a:r>
              <a:rPr lang="ru-RU" sz="2800" dirty="0" smtClean="0">
                <a:latin typeface="+mn-lt"/>
                <a:cs typeface="+mn-cs"/>
              </a:rPr>
              <a:t>Стандартные исследования.</a:t>
            </a:r>
          </a:p>
          <a:p>
            <a:pPr marL="411480" indent="-342900" fontAlgn="auto"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Char char=""/>
              <a:defRPr/>
            </a:pPr>
            <a:r>
              <a:rPr lang="ru-RU" sz="2800" dirty="0" smtClean="0">
                <a:latin typeface="+mn-lt"/>
                <a:cs typeface="+mn-cs"/>
              </a:rPr>
              <a:t>Резервы аккомодации </a:t>
            </a:r>
            <a:r>
              <a:rPr lang="en-US" sz="2800" dirty="0" smtClean="0">
                <a:latin typeface="+mn-lt"/>
                <a:cs typeface="+mn-cs"/>
              </a:rPr>
              <a:t>(</a:t>
            </a:r>
            <a:r>
              <a:rPr lang="ru-RU" sz="2800" dirty="0" smtClean="0">
                <a:latin typeface="+mn-lt"/>
                <a:cs typeface="+mn-cs"/>
              </a:rPr>
              <a:t>положительные</a:t>
            </a:r>
            <a:r>
              <a:rPr lang="en-US" sz="2800" dirty="0" smtClean="0">
                <a:latin typeface="+mn-lt"/>
                <a:cs typeface="+mn-cs"/>
              </a:rPr>
              <a:t>)</a:t>
            </a:r>
            <a:r>
              <a:rPr lang="ru-RU" sz="2800" dirty="0" smtClean="0">
                <a:latin typeface="+mn-lt"/>
                <a:cs typeface="+mn-cs"/>
              </a:rPr>
              <a:t>.</a:t>
            </a:r>
          </a:p>
          <a:p>
            <a:pPr marL="411480" indent="-342900" fontAlgn="auto"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Char char=""/>
              <a:defRPr/>
            </a:pPr>
            <a:r>
              <a:rPr lang="ru-RU" sz="2800" dirty="0" smtClean="0">
                <a:latin typeface="+mn-lt"/>
                <a:cs typeface="+mn-cs"/>
              </a:rPr>
              <a:t>ПЗО, рефракция в линзе</a:t>
            </a:r>
            <a:endParaRPr lang="en-US" sz="2800" dirty="0">
              <a:latin typeface="+mn-lt"/>
              <a:cs typeface="+mn-cs"/>
            </a:endParaRPr>
          </a:p>
          <a:p>
            <a:pPr marL="411480" indent="-342900">
              <a:spcBef>
                <a:spcPts val="700"/>
              </a:spcBef>
              <a:buClr>
                <a:schemeClr val="tx2"/>
              </a:buClr>
              <a:buSzPct val="95000"/>
              <a:buFont typeface="Wingdings"/>
              <a:buChar char=""/>
              <a:defRPr/>
            </a:pPr>
            <a:r>
              <a:rPr lang="ru-RU" sz="2800" dirty="0" smtClean="0">
                <a:latin typeface="+mn-lt"/>
                <a:cs typeface="+mn-cs"/>
              </a:rPr>
              <a:t>Осмотр каждые 3 месяца </a:t>
            </a:r>
            <a:r>
              <a:rPr lang="en-US" sz="2800" dirty="0"/>
              <a:t>(CRT group) </a:t>
            </a:r>
            <a:endParaRPr lang="ru-RU" sz="2800" dirty="0"/>
          </a:p>
          <a:p>
            <a:pPr marL="411480" indent="-342900" fontAlgn="auto"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Char char=""/>
              <a:defRPr/>
            </a:pPr>
            <a:endParaRPr lang="en-US" sz="2800" dirty="0">
              <a:latin typeface="+mn-lt"/>
              <a:cs typeface="+mn-cs"/>
            </a:endParaRPr>
          </a:p>
          <a:p>
            <a:pPr marL="411480" indent="-342900" fontAlgn="auto"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Char char=""/>
              <a:defRPr/>
            </a:pPr>
            <a:endParaRPr lang="en-US" sz="2800" dirty="0">
              <a:latin typeface="+mn-lt"/>
              <a:cs typeface="+mn-cs"/>
            </a:endParaRPr>
          </a:p>
        </p:txBody>
      </p:sp>
      <p:pic>
        <p:nvPicPr>
          <p:cNvPr id="8" name="8.9_500_33.av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732240" y="4530427"/>
            <a:ext cx="2015861" cy="1511896"/>
          </a:xfrm>
          <a:prstGeom prst="rect">
            <a:avLst/>
          </a:prstGeom>
          <a:ln w="15875">
            <a:solidFill>
              <a:srgbClr val="FF0000"/>
            </a:solidFill>
          </a:ln>
          <a:effectLst>
            <a:outerShdw blurRad="88900" dist="762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08284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9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0648"/>
            <a:ext cx="8786874" cy="720080"/>
          </a:xfrm>
        </p:spPr>
        <p:txBody>
          <a:bodyPr anchor="t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dirty="0" smtClean="0"/>
              <a:t>Прогрессирование Миопии на </a:t>
            </a:r>
            <a:r>
              <a:rPr lang="en-US" sz="3200" b="1" dirty="0" smtClean="0"/>
              <a:t>1.0D</a:t>
            </a:r>
            <a:r>
              <a:rPr lang="ru-RU" sz="3200" b="1" dirty="0" smtClean="0"/>
              <a:t> и более</a:t>
            </a:r>
            <a:endParaRPr lang="en-US" sz="2400" b="1" dirty="0"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134521479"/>
              </p:ext>
            </p:extLst>
          </p:nvPr>
        </p:nvGraphicFramePr>
        <p:xfrm>
          <a:off x="395536" y="1571612"/>
          <a:ext cx="3604959" cy="22775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3693"/>
                <a:gridCol w="1190633"/>
                <a:gridCol w="1190633"/>
              </a:tblGrid>
              <a:tr h="32681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</a:rPr>
                        <a:t>Группы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</a:endParaRPr>
                    </a:p>
                  </a:txBody>
                  <a:tcPr marL="0" marR="0" marT="0" marB="0" anchor="b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Прогресс.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</a:endParaRPr>
                    </a:p>
                  </a:txBody>
                  <a:tcPr marL="0" marR="0" marT="0" marB="0" anchor="b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 err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Стабильн</a:t>
                      </a:r>
                      <a:r>
                        <a:rPr lang="ru-RU" sz="1600" b="1" u="none" strike="noStrike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.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</a:endParaRPr>
                    </a:p>
                  </a:txBody>
                  <a:tcPr marL="0" marR="0" marT="0" marB="0" anchor="b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</a:tr>
              <a:tr h="183657"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</a:endParaRPr>
                    </a:p>
                  </a:txBody>
                  <a:tcPr marL="0" marR="0" marT="0" marB="0" anchor="b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</a:endParaRPr>
                    </a:p>
                  </a:txBody>
                  <a:tcPr marL="0" marR="0" marT="0" marB="0" anchor="b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</a:endParaRPr>
                    </a:p>
                  </a:txBody>
                  <a:tcPr marL="0" marR="0" marT="0" marB="0" anchor="b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</a:tr>
              <a:tr h="36731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Очки</a:t>
                      </a:r>
                    </a:p>
                    <a:p>
                      <a:pPr algn="ctr" fontAlgn="b"/>
                      <a:r>
                        <a:rPr lang="ru-RU" sz="1600" b="1" u="none" strike="noStrike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и МКЛ</a:t>
                      </a:r>
                    </a:p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</a:rPr>
                        <a:t>144 пациента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</a:endParaRPr>
                    </a:p>
                  </a:txBody>
                  <a:tcPr marL="0" marR="0" marT="0" marB="0" anchor="b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128</a:t>
                      </a:r>
                    </a:p>
                    <a:p>
                      <a:pPr algn="ctr" fontAlgn="b"/>
                      <a:r>
                        <a:rPr lang="en-US" sz="1600" b="1" i="0" u="none" strike="noStrike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</a:rPr>
                        <a:t>(88.9%)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</a:endParaRPr>
                    </a:p>
                  </a:txBody>
                  <a:tcPr marL="0" marR="0" marT="0" marB="0" anchor="b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16</a:t>
                      </a:r>
                    </a:p>
                    <a:p>
                      <a:pPr algn="ctr" fontAlgn="b"/>
                      <a:r>
                        <a:rPr lang="en-US" sz="1600" b="1" i="0" u="none" strike="noStrike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</a:rPr>
                        <a:t>(11.1%)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</a:endParaRPr>
                    </a:p>
                  </a:txBody>
                  <a:tcPr marL="0" marR="0" marT="0" marB="0" anchor="b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</a:tr>
              <a:tr h="126581"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</a:endParaRPr>
                    </a:p>
                  </a:txBody>
                  <a:tcPr marL="0" marR="0" marT="0" marB="0" anchor="b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</a:endParaRPr>
                    </a:p>
                  </a:txBody>
                  <a:tcPr marL="0" marR="0" marT="0" marB="0" anchor="b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</a:endParaRPr>
                    </a:p>
                  </a:txBody>
                  <a:tcPr marL="0" marR="0" marT="0" marB="0" anchor="b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</a:tr>
              <a:tr h="3673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CRT</a:t>
                      </a:r>
                      <a:endParaRPr lang="ru-RU" sz="1600" b="1" u="none" strike="noStrike" dirty="0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 fontAlgn="b"/>
                      <a:r>
                        <a:rPr lang="en-US" sz="1600" b="1" i="0" u="none" strike="noStrike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</a:rPr>
                        <a:t>1247</a:t>
                      </a:r>
                    </a:p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</a:rPr>
                        <a:t>пациентов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</a:endParaRPr>
                    </a:p>
                  </a:txBody>
                  <a:tcPr marL="0" marR="0" marT="0" marB="0" anchor="b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348</a:t>
                      </a:r>
                    </a:p>
                    <a:p>
                      <a:pPr algn="ctr" fontAlgn="b"/>
                      <a:r>
                        <a:rPr lang="en-US" sz="1600" b="1" i="0" u="none" strike="noStrike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</a:rPr>
                        <a:t>(27.8%)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</a:endParaRPr>
                    </a:p>
                  </a:txBody>
                  <a:tcPr marL="0" marR="0" marT="0" marB="0" anchor="b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899</a:t>
                      </a:r>
                    </a:p>
                    <a:p>
                      <a:pPr algn="ctr" fontAlgn="b"/>
                      <a:r>
                        <a:rPr lang="en-US" sz="1600" b="1" i="0" u="none" strike="noStrike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</a:rPr>
                        <a:t>(72.2%)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</a:endParaRPr>
                    </a:p>
                  </a:txBody>
                  <a:tcPr marL="0" marR="0" marT="0" marB="0" anchor="b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17778371"/>
              </p:ext>
            </p:extLst>
          </p:nvPr>
        </p:nvGraphicFramePr>
        <p:xfrm>
          <a:off x="4788024" y="1052736"/>
          <a:ext cx="3906714" cy="52337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Стрелка вверх 10"/>
          <p:cNvSpPr/>
          <p:nvPr/>
        </p:nvSpPr>
        <p:spPr>
          <a:xfrm>
            <a:off x="5148064" y="1484784"/>
            <a:ext cx="329160" cy="4288160"/>
          </a:xfrm>
          <a:prstGeom prst="upArrow">
            <a:avLst/>
          </a:prstGeom>
          <a:gradFill>
            <a:gsLst>
              <a:gs pos="0">
                <a:srgbClr val="FF0000"/>
              </a:gs>
              <a:gs pos="30000">
                <a:srgbClr val="FF0000"/>
              </a:gs>
              <a:gs pos="64999">
                <a:schemeClr val="tx1">
                  <a:lumMod val="85000"/>
                </a:schemeClr>
              </a:gs>
              <a:gs pos="89999">
                <a:schemeClr val="tx1">
                  <a:lumMod val="65000"/>
                </a:schemeClr>
              </a:gs>
              <a:gs pos="100000">
                <a:schemeClr val="tx1">
                  <a:lumMod val="50000"/>
                </a:schemeClr>
              </a:gs>
            </a:gsLst>
            <a:lin ang="5400000" scaled="0"/>
          </a:gradFill>
          <a:ln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Стрелка вверх 11"/>
          <p:cNvSpPr/>
          <p:nvPr/>
        </p:nvSpPr>
        <p:spPr>
          <a:xfrm>
            <a:off x="8388423" y="2214563"/>
            <a:ext cx="328613" cy="3558381"/>
          </a:xfrm>
          <a:prstGeom prst="upArrow">
            <a:avLst/>
          </a:prstGeom>
          <a:gradFill>
            <a:gsLst>
              <a:gs pos="0">
                <a:srgbClr val="FF3399"/>
              </a:gs>
              <a:gs pos="0">
                <a:srgbClr val="FF6633"/>
              </a:gs>
              <a:gs pos="16000">
                <a:srgbClr val="FFFF00"/>
              </a:gs>
              <a:gs pos="72000">
                <a:srgbClr val="01A78F"/>
              </a:gs>
              <a:gs pos="100000">
                <a:srgbClr val="3366FF"/>
              </a:gs>
            </a:gsLst>
            <a:lin ang="5400000" scaled="0"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Содержимое 2"/>
          <p:cNvSpPr txBox="1">
            <a:spLocks/>
          </p:cNvSpPr>
          <p:nvPr/>
        </p:nvSpPr>
        <p:spPr>
          <a:xfrm>
            <a:off x="35496" y="4221163"/>
            <a:ext cx="5294313" cy="714375"/>
          </a:xfrm>
          <a:prstGeom prst="rect">
            <a:avLst/>
          </a:prstGeom>
        </p:spPr>
        <p:txBody>
          <a:bodyPr/>
          <a:lstStyle/>
          <a:p>
            <a:pPr marL="411480" indent="-342900" fontAlgn="auto"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Char char=""/>
              <a:defRPr/>
            </a:pPr>
            <a:r>
              <a:rPr lang="ru-RU" sz="2800" b="1" dirty="0">
                <a:latin typeface="+mn-lt"/>
                <a:cs typeface="+mn-cs"/>
              </a:rPr>
              <a:t>Чем же отличаются глаза с </a:t>
            </a:r>
            <a:r>
              <a:rPr lang="en-US" sz="2800" b="1" dirty="0">
                <a:latin typeface="+mn-lt"/>
                <a:cs typeface="+mn-cs"/>
              </a:rPr>
              <a:t> </a:t>
            </a:r>
            <a:r>
              <a:rPr lang="ru-RU" sz="2800" b="1" dirty="0">
                <a:solidFill>
                  <a:srgbClr val="FF0000"/>
                </a:solidFill>
                <a:latin typeface="+mn-lt"/>
                <a:cs typeface="+mn-cs"/>
              </a:rPr>
              <a:t>Прогрессией Миопии</a:t>
            </a:r>
            <a:endParaRPr lang="en-US" sz="2800" b="1" dirty="0">
              <a:latin typeface="+mn-lt"/>
              <a:cs typeface="+mn-cs"/>
            </a:endParaRPr>
          </a:p>
        </p:txBody>
      </p:sp>
      <p:sp>
        <p:nvSpPr>
          <p:cNvPr id="14" name="Содержимое 2"/>
          <p:cNvSpPr txBox="1">
            <a:spLocks/>
          </p:cNvSpPr>
          <p:nvPr/>
        </p:nvSpPr>
        <p:spPr bwMode="auto">
          <a:xfrm>
            <a:off x="395288" y="5229225"/>
            <a:ext cx="4643437" cy="108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11163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700"/>
              </a:spcBef>
              <a:buClr>
                <a:schemeClr val="tx2"/>
              </a:buClr>
              <a:buSzPct val="95000"/>
            </a:pPr>
            <a:r>
              <a:rPr lang="en-US" sz="2800" b="1" dirty="0">
                <a:latin typeface="Corbel" pitchFamily="34" charset="0"/>
              </a:rPr>
              <a:t>    </a:t>
            </a:r>
            <a:r>
              <a:rPr lang="en-US" sz="2400" b="1" dirty="0">
                <a:latin typeface="Corbel" pitchFamily="34" charset="0"/>
              </a:rPr>
              <a:t> </a:t>
            </a:r>
            <a:r>
              <a:rPr lang="ru-RU" sz="2400" b="1" dirty="0">
                <a:latin typeface="Corbel" pitchFamily="34" charset="0"/>
              </a:rPr>
              <a:t>от глаз со </a:t>
            </a:r>
            <a:r>
              <a:rPr lang="ru-RU" sz="2800" b="1" dirty="0">
                <a:solidFill>
                  <a:srgbClr val="00B050"/>
                </a:solidFill>
                <a:latin typeface="Corbel" pitchFamily="34" charset="0"/>
              </a:rPr>
              <a:t>Стабильной Миопией</a:t>
            </a:r>
            <a:r>
              <a:rPr lang="en-US" sz="2800" b="1" dirty="0">
                <a:solidFill>
                  <a:srgbClr val="00B050"/>
                </a:solidFill>
                <a:latin typeface="Corbel" pitchFamily="34" charset="0"/>
              </a:rPr>
              <a:t>?</a:t>
            </a:r>
          </a:p>
        </p:txBody>
      </p:sp>
      <p:sp>
        <p:nvSpPr>
          <p:cNvPr id="15" name="Кольцо 14"/>
          <p:cNvSpPr/>
          <p:nvPr/>
        </p:nvSpPr>
        <p:spPr>
          <a:xfrm>
            <a:off x="1643063" y="2283148"/>
            <a:ext cx="1071562" cy="785812"/>
          </a:xfrm>
          <a:prstGeom prst="donut">
            <a:avLst>
              <a:gd name="adj" fmla="val 8874"/>
            </a:avLst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Кольцо 15"/>
          <p:cNvSpPr/>
          <p:nvPr/>
        </p:nvSpPr>
        <p:spPr>
          <a:xfrm>
            <a:off x="2868836" y="3286125"/>
            <a:ext cx="1055092" cy="707628"/>
          </a:xfrm>
          <a:prstGeom prst="donut">
            <a:avLst>
              <a:gd name="adj" fmla="val 8870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52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571480"/>
            <a:ext cx="7772400" cy="914400"/>
          </a:xfrm>
        </p:spPr>
        <p:txBody>
          <a:bodyPr/>
          <a:lstStyle/>
          <a:p>
            <a:pPr>
              <a:defRPr/>
            </a:pPr>
            <a:r>
              <a:rPr lang="ru-RU" sz="3200" dirty="0" smtClean="0"/>
              <a:t>Изменения </a:t>
            </a:r>
            <a:r>
              <a:rPr lang="ru-RU" sz="3200" dirty="0" err="1" smtClean="0"/>
              <a:t>ПЗО</a:t>
            </a:r>
            <a:r>
              <a:rPr lang="ru-RU" sz="3200" dirty="0" smtClean="0"/>
              <a:t> в ходе проведения рефракционной терапии</a:t>
            </a:r>
            <a:endParaRPr lang="uk-UA" sz="3200" dirty="0"/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921154201"/>
              </p:ext>
            </p:extLst>
          </p:nvPr>
        </p:nvGraphicFramePr>
        <p:xfrm>
          <a:off x="755576" y="1772816"/>
          <a:ext cx="5040560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Содержимое 2"/>
          <p:cNvSpPr txBox="1">
            <a:spLocks/>
          </p:cNvSpPr>
          <p:nvPr/>
        </p:nvSpPr>
        <p:spPr>
          <a:xfrm>
            <a:off x="6171505" y="5445125"/>
            <a:ext cx="2720975" cy="923925"/>
          </a:xfrm>
          <a:prstGeom prst="rect">
            <a:avLst/>
          </a:prstGeom>
        </p:spPr>
        <p:txBody>
          <a:bodyPr/>
          <a:lstStyle/>
          <a:p>
            <a:pPr marL="411163" indent="-342900" eaLnBrk="0" hangingPunct="0"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None/>
              <a:defRPr/>
            </a:pPr>
            <a:r>
              <a:rPr lang="ru-RU" dirty="0" smtClean="0">
                <a:latin typeface="+mn-lt"/>
                <a:cs typeface="+mn-cs"/>
              </a:rPr>
              <a:t>Очки и МКЛ</a:t>
            </a:r>
          </a:p>
          <a:p>
            <a:pPr marL="411163" indent="-342900" eaLnBrk="0" hangingPunct="0"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None/>
              <a:defRPr/>
            </a:pPr>
            <a:r>
              <a:rPr lang="ru-RU" dirty="0" smtClean="0">
                <a:latin typeface="+mn-lt"/>
                <a:cs typeface="+mn-cs"/>
              </a:rPr>
              <a:t>Линзы </a:t>
            </a:r>
            <a:r>
              <a:rPr lang="en-US" dirty="0" smtClean="0">
                <a:latin typeface="+mn-lt"/>
                <a:cs typeface="+mn-cs"/>
              </a:rPr>
              <a:t>Paragon CRT</a:t>
            </a:r>
            <a:endParaRPr lang="en-US" dirty="0">
              <a:latin typeface="+mn-lt"/>
              <a:cs typeface="+mn-cs"/>
            </a:endParaRPr>
          </a:p>
        </p:txBody>
      </p:sp>
      <p:sp>
        <p:nvSpPr>
          <p:cNvPr id="8" name="Блок-схема: процесс 7"/>
          <p:cNvSpPr/>
          <p:nvPr/>
        </p:nvSpPr>
        <p:spPr>
          <a:xfrm>
            <a:off x="6069013" y="5578475"/>
            <a:ext cx="144462" cy="142875"/>
          </a:xfrm>
          <a:prstGeom prst="flowChartProcess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069013" y="5937250"/>
            <a:ext cx="144462" cy="144463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graphicFrame>
        <p:nvGraphicFramePr>
          <p:cNvPr id="10" name="Диаграмма 9"/>
          <p:cNvGraphicFramePr/>
          <p:nvPr/>
        </p:nvGraphicFramePr>
        <p:xfrm>
          <a:off x="4572000" y="5912166"/>
          <a:ext cx="45719" cy="457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4332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313" y="71414"/>
            <a:ext cx="8472487" cy="1269354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dirty="0" smtClean="0"/>
              <a:t>Результаты</a:t>
            </a:r>
            <a:r>
              <a:rPr lang="en-US" sz="2400" dirty="0" smtClean="0"/>
              <a:t>: </a:t>
            </a:r>
            <a:br>
              <a:rPr lang="en-US" sz="2400" dirty="0" smtClean="0"/>
            </a:br>
            <a:r>
              <a:rPr lang="ru-RU" sz="2400" dirty="0" smtClean="0"/>
              <a:t>Разница в Резерве Аккомодации</a:t>
            </a:r>
            <a:endParaRPr lang="en-US" sz="2400" dirty="0"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00034" y="2357430"/>
          <a:ext cx="5000661" cy="16878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6887"/>
                <a:gridCol w="1666887"/>
                <a:gridCol w="1666887"/>
              </a:tblGrid>
              <a:tr h="571504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Группы</a:t>
                      </a:r>
                      <a:endParaRPr lang="en-US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err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Исходн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.</a:t>
                      </a:r>
                      <a:endParaRPr lang="en-US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</a:t>
                      </a:r>
                      <a:r>
                        <a:rPr lang="ru-RU" b="1" baseline="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года набл.</a:t>
                      </a:r>
                      <a:endParaRPr lang="en-US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  <a:tileRect/>
                    </a:gra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Очки </a:t>
                      </a:r>
                    </a:p>
                    <a:p>
                      <a:pPr algn="ctr"/>
                      <a:r>
                        <a:rPr lang="ru-RU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и</a:t>
                      </a:r>
                      <a:r>
                        <a:rPr lang="ru-RU" b="1" baseline="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МКЛ</a:t>
                      </a:r>
                      <a:endParaRPr lang="en-US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3.0 +/- 2.1</a:t>
                      </a:r>
                      <a:endParaRPr lang="en-US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3.1 +/- 2.3</a:t>
                      </a:r>
                      <a:endParaRPr lang="en-US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  <a:tileRect/>
                    </a:gradFill>
                  </a:tcPr>
                </a:tc>
              </a:tr>
              <a:tr h="476253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CRT</a:t>
                      </a:r>
                      <a:endParaRPr lang="en-US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2.7 +/- 1.8</a:t>
                      </a:r>
                      <a:endParaRPr lang="en-US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6.9 +/- 2.7</a:t>
                      </a:r>
                      <a:endParaRPr lang="en-US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  <a:tileRect/>
                    </a:gradFill>
                  </a:tcPr>
                </a:tc>
              </a:tr>
            </a:tbl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3180735174"/>
              </p:ext>
            </p:extLst>
          </p:nvPr>
        </p:nvGraphicFramePr>
        <p:xfrm>
          <a:off x="5715008" y="1928802"/>
          <a:ext cx="3114674" cy="4286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Кольцо 5"/>
          <p:cNvSpPr/>
          <p:nvPr/>
        </p:nvSpPr>
        <p:spPr>
          <a:xfrm>
            <a:off x="2143125" y="2786063"/>
            <a:ext cx="1571625" cy="642937"/>
          </a:xfrm>
          <a:prstGeom prst="donut">
            <a:avLst>
              <a:gd name="adj" fmla="val 6854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Кольцо 7"/>
          <p:cNvSpPr/>
          <p:nvPr/>
        </p:nvSpPr>
        <p:spPr>
          <a:xfrm>
            <a:off x="3929063" y="2786063"/>
            <a:ext cx="1571625" cy="642937"/>
          </a:xfrm>
          <a:prstGeom prst="donut">
            <a:avLst>
              <a:gd name="adj" fmla="val 6854"/>
            </a:avLst>
          </a:prstGeom>
          <a:solidFill>
            <a:schemeClr val="accent2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Кольцо 9"/>
          <p:cNvSpPr/>
          <p:nvPr/>
        </p:nvSpPr>
        <p:spPr>
          <a:xfrm>
            <a:off x="3929063" y="3500438"/>
            <a:ext cx="1571625" cy="642937"/>
          </a:xfrm>
          <a:prstGeom prst="donut">
            <a:avLst>
              <a:gd name="adj" fmla="val 6854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Кольцо 10"/>
          <p:cNvSpPr/>
          <p:nvPr/>
        </p:nvSpPr>
        <p:spPr>
          <a:xfrm>
            <a:off x="2143125" y="3429000"/>
            <a:ext cx="1571625" cy="642938"/>
          </a:xfrm>
          <a:prstGeom prst="donut">
            <a:avLst>
              <a:gd name="adj" fmla="val 6854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Стрелка вправо 11"/>
          <p:cNvSpPr/>
          <p:nvPr/>
        </p:nvSpPr>
        <p:spPr>
          <a:xfrm rot="17506338">
            <a:off x="6401594" y="3218657"/>
            <a:ext cx="2171700" cy="239712"/>
          </a:xfrm>
          <a:prstGeom prst="rightArrow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Содержимое 2"/>
          <p:cNvSpPr txBox="1">
            <a:spLocks/>
          </p:cNvSpPr>
          <p:nvPr/>
        </p:nvSpPr>
        <p:spPr bwMode="auto">
          <a:xfrm>
            <a:off x="500063" y="4643438"/>
            <a:ext cx="5072062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normAutofit/>
          </a:bodyPr>
          <a:lstStyle/>
          <a:p>
            <a:pPr marL="411480" indent="-342900" fontAlgn="auto"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None/>
              <a:defRPr/>
            </a:pPr>
            <a:endParaRPr lang="en-US" sz="3000" dirty="0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5179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285750"/>
            <a:ext cx="8229600" cy="62297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b="1" dirty="0" smtClean="0"/>
              <a:t>Прогрессирование </a:t>
            </a:r>
            <a:r>
              <a:rPr lang="ru-RU" sz="2800" b="1" dirty="0"/>
              <a:t>Миопии на </a:t>
            </a:r>
            <a:r>
              <a:rPr lang="en-US" sz="2800" b="1" dirty="0"/>
              <a:t>1.0D</a:t>
            </a:r>
            <a:r>
              <a:rPr lang="ru-RU" sz="2800" b="1" dirty="0"/>
              <a:t> и более</a:t>
            </a:r>
            <a:endParaRPr lang="en-US" sz="2800" dirty="0">
              <a:solidFill>
                <a:schemeClr val="tx2">
                  <a:satMod val="200000"/>
                </a:schemeClr>
              </a:solidFill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sz="quarter" idx="13"/>
          </p:nvPr>
        </p:nvGraphicFramePr>
        <p:xfrm>
          <a:off x="428597" y="1571612"/>
          <a:ext cx="3643338" cy="1706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4446"/>
                <a:gridCol w="1214446"/>
                <a:gridCol w="1214446"/>
              </a:tblGrid>
              <a:tr h="21659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</a:rPr>
                        <a:t>Groups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</a:endParaRPr>
                    </a:p>
                  </a:txBody>
                  <a:tcPr marL="0" marR="0" marT="0" marB="0" anchor="b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Progression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</a:endParaRPr>
                    </a:p>
                  </a:txBody>
                  <a:tcPr marL="0" marR="0" marT="0" marB="0" anchor="b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Stable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</a:endParaRPr>
                    </a:p>
                  </a:txBody>
                  <a:tcPr marL="0" marR="0" marT="0" marB="0" anchor="b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</a:tr>
              <a:tr h="190121"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</a:endParaRPr>
                    </a:p>
                  </a:txBody>
                  <a:tcPr marL="0" marR="0" marT="0" marB="0" anchor="b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</a:endParaRPr>
                    </a:p>
                  </a:txBody>
                  <a:tcPr marL="0" marR="0" marT="0" marB="0" anchor="b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</a:endParaRPr>
                    </a:p>
                  </a:txBody>
                  <a:tcPr marL="0" marR="0" marT="0" marB="0" anchor="b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</a:tr>
              <a:tr h="38024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Glasses + Contacts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</a:endParaRPr>
                    </a:p>
                  </a:txBody>
                  <a:tcPr marL="0" marR="0" marT="0" marB="0" anchor="b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128</a:t>
                      </a:r>
                    </a:p>
                    <a:p>
                      <a:pPr algn="ctr" fontAlgn="b"/>
                      <a:r>
                        <a:rPr lang="en-US" sz="1600" b="1" i="0" u="none" strike="noStrike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</a:rPr>
                        <a:t>(88.9%)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</a:endParaRPr>
                    </a:p>
                  </a:txBody>
                  <a:tcPr marL="0" marR="0" marT="0" marB="0" anchor="b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16</a:t>
                      </a:r>
                    </a:p>
                    <a:p>
                      <a:pPr algn="ctr" fontAlgn="b"/>
                      <a:r>
                        <a:rPr lang="en-US" sz="1600" b="1" i="0" u="none" strike="noStrike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</a:rPr>
                        <a:t>(11.1%)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</a:endParaRPr>
                    </a:p>
                  </a:txBody>
                  <a:tcPr marL="0" marR="0" marT="0" marB="0" anchor="b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</a:tr>
              <a:tr h="190121"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</a:endParaRPr>
                    </a:p>
                  </a:txBody>
                  <a:tcPr marL="0" marR="0" marT="0" marB="0" anchor="b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</a:endParaRPr>
                    </a:p>
                  </a:txBody>
                  <a:tcPr marL="0" marR="0" marT="0" marB="0" anchor="b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</a:endParaRPr>
                    </a:p>
                  </a:txBody>
                  <a:tcPr marL="0" marR="0" marT="0" marB="0" anchor="b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</a:tr>
              <a:tr h="38024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CRT</a:t>
                      </a:r>
                      <a:endParaRPr lang="en-US" sz="1600" b="1" i="0" u="none" strike="noStrike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</a:endParaRPr>
                    </a:p>
                  </a:txBody>
                  <a:tcPr marL="0" marR="0" marT="0" marB="0" anchor="b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348</a:t>
                      </a:r>
                    </a:p>
                    <a:p>
                      <a:pPr algn="ctr" fontAlgn="b"/>
                      <a:r>
                        <a:rPr lang="en-US" sz="1600" b="1" i="0" u="none" strike="noStrike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</a:rPr>
                        <a:t>(27.8%)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</a:endParaRPr>
                    </a:p>
                  </a:txBody>
                  <a:tcPr marL="0" marR="0" marT="0" marB="0" anchor="b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899</a:t>
                      </a:r>
                    </a:p>
                    <a:p>
                      <a:pPr algn="ctr" fontAlgn="b"/>
                      <a:r>
                        <a:rPr lang="en-US" sz="1600" b="1" i="0" u="none" strike="noStrike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</a:rPr>
                        <a:t>(72.2%)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</a:endParaRPr>
                    </a:p>
                  </a:txBody>
                  <a:tcPr marL="0" marR="0" marT="0" marB="0" anchor="b">
                    <a:cell3D prstMaterial="dkEdge">
                      <a:bevel w="77470" h="12700" prst="softRound"/>
                      <a:lightRig rig="flood" dir="t"/>
                    </a:cell3D>
                    <a:gradFill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2520236747"/>
              </p:ext>
            </p:extLst>
          </p:nvPr>
        </p:nvGraphicFramePr>
        <p:xfrm>
          <a:off x="5000628" y="1770063"/>
          <a:ext cx="3694110" cy="4525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Содержимое 2"/>
          <p:cNvSpPr txBox="1">
            <a:spLocks/>
          </p:cNvSpPr>
          <p:nvPr/>
        </p:nvSpPr>
        <p:spPr>
          <a:xfrm>
            <a:off x="179512" y="3571875"/>
            <a:ext cx="4643437" cy="3385517"/>
          </a:xfrm>
          <a:prstGeom prst="rect">
            <a:avLst/>
          </a:prstGeom>
        </p:spPr>
        <p:txBody>
          <a:bodyPr>
            <a:noAutofit/>
          </a:bodyPr>
          <a:lstStyle/>
          <a:p>
            <a:pPr marL="411480" indent="-342900">
              <a:spcBef>
                <a:spcPts val="700"/>
              </a:spcBef>
              <a:buClr>
                <a:srgbClr val="D6ECFF"/>
              </a:buClr>
              <a:buSzPct val="95000"/>
              <a:buFont typeface="Wingdings"/>
              <a:buChar char=""/>
              <a:defRPr/>
            </a:pPr>
            <a:r>
              <a:rPr lang="ru-RU" sz="2800" dirty="0" smtClean="0">
                <a:solidFill>
                  <a:schemeClr val="tx1">
                    <a:lumMod val="75000"/>
                  </a:schemeClr>
                </a:solidFill>
                <a:cs typeface="Arial" pitchFamily="34" charset="0"/>
              </a:rPr>
              <a:t>Что отличает пациентов с</a:t>
            </a:r>
            <a:r>
              <a:rPr lang="ru-RU" sz="2800" dirty="0">
                <a:solidFill>
                  <a:schemeClr val="tx1">
                    <a:lumMod val="75000"/>
                  </a:schemeClr>
                </a:solidFill>
                <a:cs typeface="Arial" pitchFamily="34" charset="0"/>
              </a:rPr>
              <a:t>о</a:t>
            </a:r>
            <a:r>
              <a:rPr lang="ru-RU" sz="2800" dirty="0" smtClean="0">
                <a:solidFill>
                  <a:schemeClr val="tx1">
                    <a:lumMod val="75000"/>
                  </a:schemeClr>
                </a:solidFill>
                <a:cs typeface="Arial" pitchFamily="34" charset="0"/>
              </a:rPr>
              <a:t> стабилизированной и </a:t>
            </a:r>
            <a:r>
              <a:rPr lang="ru-RU" sz="2800" b="1" dirty="0" smtClean="0">
                <a:solidFill>
                  <a:schemeClr val="tx1">
                    <a:lumMod val="75000"/>
                  </a:schemeClr>
                </a:solidFill>
                <a:cs typeface="Arial" pitchFamily="34" charset="0"/>
              </a:rPr>
              <a:t>прогрессирующей </a:t>
            </a:r>
            <a:r>
              <a:rPr lang="ru-RU" sz="2800" dirty="0" smtClean="0">
                <a:solidFill>
                  <a:schemeClr val="tx1">
                    <a:lumMod val="75000"/>
                  </a:schemeClr>
                </a:solidFill>
                <a:cs typeface="Arial" pitchFamily="34" charset="0"/>
              </a:rPr>
              <a:t>миопией в группе пациентов, пользующихся линзами </a:t>
            </a:r>
            <a:r>
              <a:rPr lang="en-US" sz="2800" dirty="0" smtClean="0">
                <a:solidFill>
                  <a:schemeClr val="tx1">
                    <a:lumMod val="75000"/>
                  </a:schemeClr>
                </a:solidFill>
                <a:cs typeface="Arial" pitchFamily="34" charset="0"/>
              </a:rPr>
              <a:t>Paragon CRT</a:t>
            </a:r>
            <a:r>
              <a:rPr lang="ru-RU" sz="2800" dirty="0" smtClean="0">
                <a:solidFill>
                  <a:schemeClr val="tx1">
                    <a:lumMod val="75000"/>
                  </a:schemeClr>
                </a:solidFill>
                <a:cs typeface="Arial" pitchFamily="34" charset="0"/>
              </a:rPr>
              <a:t>?</a:t>
            </a:r>
          </a:p>
        </p:txBody>
      </p:sp>
      <p:sp>
        <p:nvSpPr>
          <p:cNvPr id="14" name="Содержимое 2"/>
          <p:cNvSpPr txBox="1">
            <a:spLocks/>
          </p:cNvSpPr>
          <p:nvPr/>
        </p:nvSpPr>
        <p:spPr bwMode="auto">
          <a:xfrm>
            <a:off x="294778" y="4929188"/>
            <a:ext cx="4643438" cy="188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11163" indent="-342900" fontAlgn="base">
              <a:spcBef>
                <a:spcPts val="700"/>
              </a:spcBef>
              <a:spcAft>
                <a:spcPct val="0"/>
              </a:spcAft>
              <a:buClr>
                <a:srgbClr val="D6ECFF"/>
              </a:buClr>
              <a:buSzPct val="95000"/>
            </a:pPr>
            <a:r>
              <a:rPr lang="en-US" sz="2800" dirty="0">
                <a:solidFill>
                  <a:prstClr val="white"/>
                </a:solidFill>
                <a:cs typeface="Arial" pitchFamily="34" charset="0"/>
              </a:rPr>
              <a:t>    </a:t>
            </a:r>
          </a:p>
        </p:txBody>
      </p:sp>
      <p:sp>
        <p:nvSpPr>
          <p:cNvPr id="9" name="Кольцо 8"/>
          <p:cNvSpPr/>
          <p:nvPr/>
        </p:nvSpPr>
        <p:spPr>
          <a:xfrm>
            <a:off x="6143625" y="4071938"/>
            <a:ext cx="1143000" cy="785812"/>
          </a:xfrm>
          <a:prstGeom prst="donut">
            <a:avLst>
              <a:gd name="adj" fmla="val 10368"/>
            </a:avLst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Кольцо 9"/>
          <p:cNvSpPr/>
          <p:nvPr/>
        </p:nvSpPr>
        <p:spPr>
          <a:xfrm>
            <a:off x="7358063" y="2071688"/>
            <a:ext cx="1143000" cy="785812"/>
          </a:xfrm>
          <a:prstGeom prst="donut">
            <a:avLst>
              <a:gd name="adj" fmla="val 10368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621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42844" y="1548548"/>
          <a:ext cx="8858343" cy="4880848"/>
        </p:xfrm>
        <a:graphic>
          <a:graphicData uri="http://schemas.openxmlformats.org/drawingml/2006/table">
            <a:tbl>
              <a:tblPr/>
              <a:tblGrid>
                <a:gridCol w="2120075"/>
                <a:gridCol w="1693984"/>
                <a:gridCol w="1693984"/>
                <a:gridCol w="1693984"/>
                <a:gridCol w="1656316"/>
              </a:tblGrid>
              <a:tr h="610106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16200000" scaled="0"/>
                      <a:tileRect/>
                    </a:gradFill>
                  </a:tcPr>
                </a:tc>
                <a:tc gridSpan="2">
                  <a:txBody>
                    <a:bodyPr/>
                    <a:lstStyle/>
                    <a:p>
                      <a:pPr marL="45720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Stable Refraction </a:t>
                      </a:r>
                    </a:p>
                    <a:p>
                      <a:pPr marL="45720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&amp; Axial Length (899)</a:t>
                      </a:r>
                      <a:endParaRPr lang="en-US" sz="16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90" marR="481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Increased Eye Axial Length</a:t>
                      </a: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 and Myopic Refraction  (348)</a:t>
                      </a:r>
                      <a:endParaRPr lang="en-US" sz="16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16200000" scaled="0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90" marR="481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0106">
                <a:tc>
                  <a:txBody>
                    <a:bodyPr/>
                    <a:lstStyle/>
                    <a:p>
                      <a:pPr marL="45720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Parameters</a:t>
                      </a:r>
                      <a:endParaRPr lang="en-US" sz="16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162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Before CRT</a:t>
                      </a: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After CRT</a:t>
                      </a: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Before CRT</a:t>
                      </a: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162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After CRT</a:t>
                      </a: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16200000" scaled="0"/>
                      <a:tileRect/>
                    </a:gradFill>
                  </a:tcPr>
                </a:tc>
              </a:tr>
              <a:tr h="610106"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BUVA</a:t>
                      </a:r>
                      <a:endParaRPr lang="en-US" sz="16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162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0.16</a:t>
                      </a:r>
                      <a:r>
                        <a:rPr lang="ru-RU" sz="1800" u="sng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+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0.15</a:t>
                      </a:r>
                      <a:endParaRPr lang="en-US" sz="18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0.93</a:t>
                      </a:r>
                      <a:r>
                        <a:rPr lang="ru-RU" sz="1800" u="sng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+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0.09</a:t>
                      </a:r>
                      <a:endParaRPr lang="en-US" sz="18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0.15</a:t>
                      </a:r>
                      <a:r>
                        <a:rPr lang="ru-RU" sz="1800" u="sng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+</a:t>
                      </a:r>
                      <a:r>
                        <a:rPr lang="ru-RU" sz="18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0.14</a:t>
                      </a:r>
                      <a:endParaRPr lang="en-US" sz="180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162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0.89</a:t>
                      </a:r>
                      <a:r>
                        <a:rPr lang="ru-RU" sz="1800" u="sng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+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0.14</a:t>
                      </a:r>
                      <a:endParaRPr lang="en-US" sz="18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16200000" scaled="0"/>
                      <a:tileRect/>
                    </a:gradFill>
                  </a:tcPr>
                </a:tc>
              </a:tr>
              <a:tr h="610106"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Refraction</a:t>
                      </a:r>
                      <a:endParaRPr lang="en-US" sz="16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162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-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3.67</a:t>
                      </a:r>
                      <a:r>
                        <a:rPr lang="ru-RU" sz="1800" u="sng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+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1.3</a:t>
                      </a:r>
                      <a:endParaRPr lang="en-US" sz="18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+</a:t>
                      </a:r>
                      <a:r>
                        <a:rPr lang="ru-RU" sz="1800" b="1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0.23</a:t>
                      </a:r>
                      <a:r>
                        <a:rPr lang="ru-RU" sz="1800" b="1" u="sng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+</a:t>
                      </a:r>
                      <a:r>
                        <a:rPr lang="ru-RU" sz="1800" b="1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0.52</a:t>
                      </a:r>
                      <a:endParaRPr lang="en-US" sz="1800" b="1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-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3.47</a:t>
                      </a:r>
                      <a:r>
                        <a:rPr lang="ru-RU" sz="1800" u="sng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+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1.45</a:t>
                      </a:r>
                      <a:endParaRPr lang="en-US" sz="18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162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-</a:t>
                      </a:r>
                      <a:r>
                        <a:rPr lang="ru-RU" sz="18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0.55</a:t>
                      </a:r>
                      <a:r>
                        <a:rPr lang="ru-RU" sz="1800" b="1" u="sng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+</a:t>
                      </a:r>
                      <a:r>
                        <a:rPr lang="ru-RU" sz="18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0.47</a:t>
                      </a:r>
                      <a:endParaRPr lang="en-US" sz="18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16200000" scaled="0"/>
                      <a:tileRect/>
                    </a:gradFill>
                  </a:tcPr>
                </a:tc>
              </a:tr>
              <a:tr h="610106"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MRS (ROL)</a:t>
                      </a: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162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0.35</a:t>
                      </a:r>
                      <a:r>
                        <a:rPr lang="ru-RU" sz="1800" u="sng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+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0.28</a:t>
                      </a:r>
                      <a:endParaRPr lang="en-US" sz="18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+</a:t>
                      </a:r>
                      <a:r>
                        <a:rPr lang="ru-RU" sz="1800" b="1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0.23</a:t>
                      </a:r>
                      <a:r>
                        <a:rPr lang="ru-RU" sz="1800" b="1" u="sng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+</a:t>
                      </a:r>
                      <a:r>
                        <a:rPr lang="ru-RU" sz="1800" b="1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0.42</a:t>
                      </a:r>
                      <a:endParaRPr lang="en-US" sz="1800" b="1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0.29</a:t>
                      </a:r>
                      <a:r>
                        <a:rPr lang="ru-RU" sz="1800" u="sng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+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0.34</a:t>
                      </a:r>
                      <a:endParaRPr lang="en-US" sz="18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162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-</a:t>
                      </a:r>
                      <a:r>
                        <a:rPr lang="ru-RU" sz="18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0.41</a:t>
                      </a:r>
                      <a:r>
                        <a:rPr lang="ru-RU" sz="1800" b="1" u="sng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+</a:t>
                      </a:r>
                      <a:r>
                        <a:rPr lang="ru-RU" sz="18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0.46</a:t>
                      </a:r>
                      <a:endParaRPr lang="en-US" sz="18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16200000" scaled="0"/>
                      <a:tileRect/>
                    </a:gradFill>
                  </a:tcPr>
                </a:tc>
              </a:tr>
              <a:tr h="610106"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Cylindrical (ROL)</a:t>
                      </a: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162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-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0.09</a:t>
                      </a:r>
                      <a:r>
                        <a:rPr lang="ru-RU" sz="1800" u="sng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+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0.49</a:t>
                      </a:r>
                      <a:endParaRPr lang="en-US" sz="18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-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0.21</a:t>
                      </a:r>
                      <a:r>
                        <a:rPr lang="ru-RU" sz="1800" u="sng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+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0.38</a:t>
                      </a:r>
                      <a:endParaRPr lang="en-US" sz="18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- 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0.23</a:t>
                      </a:r>
                      <a:r>
                        <a:rPr lang="ru-RU" sz="1800" u="sng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+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0.54</a:t>
                      </a:r>
                      <a:endParaRPr lang="en-US" sz="18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162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-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0.34</a:t>
                      </a:r>
                      <a:r>
                        <a:rPr lang="ru-RU" sz="1800" u="sng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+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0.5</a:t>
                      </a:r>
                      <a:endParaRPr lang="en-US" sz="18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16200000" scaled="0"/>
                      <a:tileRect/>
                    </a:gradFill>
                  </a:tcPr>
                </a:tc>
              </a:tr>
              <a:tr h="610106"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Axial Length</a:t>
                      </a:r>
                      <a:endParaRPr lang="en-US" sz="16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162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24.65</a:t>
                      </a:r>
                      <a:r>
                        <a:rPr lang="ru-RU" sz="1800" b="1" u="sng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+</a:t>
                      </a:r>
                      <a:r>
                        <a:rPr lang="ru-RU" sz="1800" b="1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0.87</a:t>
                      </a:r>
                      <a:endParaRPr lang="en-US" sz="180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24.44</a:t>
                      </a:r>
                      <a:r>
                        <a:rPr lang="ru-RU" sz="1800" b="1" u="sng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+</a:t>
                      </a:r>
                      <a:r>
                        <a:rPr lang="ru-RU" sz="18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0.94</a:t>
                      </a:r>
                      <a:endParaRPr lang="en-US" sz="18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24.6</a:t>
                      </a:r>
                      <a:r>
                        <a:rPr lang="ru-RU" sz="1800" b="1" u="sng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+</a:t>
                      </a:r>
                      <a:r>
                        <a:rPr lang="ru-RU" sz="18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0.86</a:t>
                      </a:r>
                      <a:endParaRPr lang="en-US" sz="18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162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25.28</a:t>
                      </a:r>
                      <a:r>
                        <a:rPr lang="ru-RU" sz="1800" b="1" u="sng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+</a:t>
                      </a:r>
                      <a:r>
                        <a:rPr lang="ru-RU" sz="18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0.8</a:t>
                      </a:r>
                      <a:endParaRPr lang="en-US" sz="18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16200000" scaled="0"/>
                      <a:tileRect/>
                    </a:gradFill>
                  </a:tcPr>
                </a:tc>
              </a:tr>
              <a:tr h="610106">
                <a:tc>
                  <a:txBody>
                    <a:bodyPr/>
                    <a:lstStyle/>
                    <a:p>
                      <a:pPr marL="45720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Reserve  of Accommodation</a:t>
                      </a:r>
                      <a:endParaRPr lang="en-US" sz="16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162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2.67+1.8</a:t>
                      </a:r>
                      <a:endParaRPr lang="en-US" sz="18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6.</a:t>
                      </a:r>
                      <a:r>
                        <a:rPr lang="en-US" sz="18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9</a:t>
                      </a:r>
                      <a:r>
                        <a:rPr lang="ru-RU" sz="18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6</a:t>
                      </a:r>
                      <a:r>
                        <a:rPr lang="ru-RU" sz="1800" b="1" u="sng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+</a:t>
                      </a:r>
                      <a:r>
                        <a:rPr lang="en-US" sz="1800" b="1" u="none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1.6</a:t>
                      </a:r>
                      <a:endParaRPr lang="en-US" sz="18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2.67</a:t>
                      </a:r>
                      <a:r>
                        <a:rPr lang="ru-RU" sz="1800" u="sng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+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1.8</a:t>
                      </a:r>
                      <a:endParaRPr lang="en-US" sz="18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162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3.54</a:t>
                      </a:r>
                      <a:r>
                        <a:rPr lang="ru-RU" sz="1800" b="1" u="sng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+</a:t>
                      </a:r>
                      <a:r>
                        <a:rPr lang="ru-RU" sz="18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  <a:ea typeface="Calibri"/>
                          <a:cs typeface="Times New Roman"/>
                        </a:rPr>
                        <a:t>2.71</a:t>
                      </a:r>
                      <a:endParaRPr lang="en-US" sz="18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48190" marR="48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gradFill flip="none" rotWithShape="1">
                      <a:gsLst>
                        <a:gs pos="0">
                          <a:srgbClr val="8488C4"/>
                        </a:gs>
                        <a:gs pos="53000">
                          <a:srgbClr val="D4DEFF"/>
                        </a:gs>
                        <a:gs pos="83000">
                          <a:srgbClr val="D4DEFF"/>
                        </a:gs>
                        <a:gs pos="100000">
                          <a:srgbClr val="96AB94"/>
                        </a:gs>
                      </a:gsLst>
                      <a:lin ang="16200000" scaled="0"/>
                      <a:tileRect/>
                    </a:gradFill>
                  </a:tcPr>
                </a:tc>
              </a:tr>
            </a:tbl>
          </a:graphicData>
        </a:graphic>
      </p:graphicFrame>
      <p:sp>
        <p:nvSpPr>
          <p:cNvPr id="10" name="Кольцо 9"/>
          <p:cNvSpPr/>
          <p:nvPr/>
        </p:nvSpPr>
        <p:spPr>
          <a:xfrm>
            <a:off x="4143375" y="5857875"/>
            <a:ext cx="1500188" cy="571500"/>
          </a:xfrm>
          <a:prstGeom prst="donut">
            <a:avLst>
              <a:gd name="adj" fmla="val 10757"/>
            </a:avLst>
          </a:prstGeom>
          <a:solidFill>
            <a:srgbClr val="007E39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Кольцо 10"/>
          <p:cNvSpPr/>
          <p:nvPr/>
        </p:nvSpPr>
        <p:spPr>
          <a:xfrm>
            <a:off x="7500938" y="5857875"/>
            <a:ext cx="1428750" cy="571500"/>
          </a:xfrm>
          <a:prstGeom prst="donut">
            <a:avLst>
              <a:gd name="adj" fmla="val 10536"/>
            </a:avLst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Заголовок 1"/>
          <p:cNvSpPr>
            <a:spLocks noGrp="1"/>
          </p:cNvSpPr>
          <p:nvPr>
            <p:ph type="title"/>
          </p:nvPr>
        </p:nvSpPr>
        <p:spPr>
          <a:xfrm>
            <a:off x="428625" y="142875"/>
            <a:ext cx="8229600" cy="1214438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3200" dirty="0" smtClean="0">
                <a:solidFill>
                  <a:schemeClr val="tx2">
                    <a:satMod val="200000"/>
                  </a:schemeClr>
                </a:solidFill>
              </a:rPr>
              <a:t>Stable Myopia vs. Progression </a:t>
            </a:r>
            <a:br>
              <a:rPr lang="en-US" sz="3200" dirty="0" smtClean="0">
                <a:solidFill>
                  <a:schemeClr val="tx2">
                    <a:satMod val="200000"/>
                  </a:schemeClr>
                </a:solidFill>
              </a:rPr>
            </a:br>
            <a:r>
              <a:rPr lang="en-US" sz="3200" dirty="0" smtClean="0">
                <a:solidFill>
                  <a:schemeClr val="tx2">
                    <a:satMod val="200000"/>
                  </a:schemeClr>
                </a:solidFill>
              </a:rPr>
              <a:t>in CRT Group</a:t>
            </a:r>
            <a:endParaRPr lang="en-US" sz="3200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13" name="Кольцо 12"/>
          <p:cNvSpPr/>
          <p:nvPr/>
        </p:nvSpPr>
        <p:spPr>
          <a:xfrm>
            <a:off x="2357438" y="5857875"/>
            <a:ext cx="1500187" cy="571500"/>
          </a:xfrm>
          <a:prstGeom prst="donut">
            <a:avLst>
              <a:gd name="adj" fmla="val 10757"/>
            </a:avLst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Кольцо 13"/>
          <p:cNvSpPr/>
          <p:nvPr/>
        </p:nvSpPr>
        <p:spPr>
          <a:xfrm>
            <a:off x="5857875" y="5857875"/>
            <a:ext cx="1428750" cy="571500"/>
          </a:xfrm>
          <a:prstGeom prst="donut">
            <a:avLst>
              <a:gd name="adj" fmla="val 10536"/>
            </a:avLst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0235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57158" y="879462"/>
            <a:ext cx="8572560" cy="5357850"/>
          </a:xfrm>
          <a:ln>
            <a:miter lim="800000"/>
            <a:headEnd/>
            <a:tailEnd/>
          </a:ln>
          <a:effectLst>
            <a:glow rad="63500">
              <a:schemeClr val="dk1">
                <a:alpha val="45000"/>
                <a:satMod val="120000"/>
              </a:schemeClr>
            </a:glow>
            <a:outerShdw blurRad="114300" dist="101600" dir="2700000" algn="tl" rotWithShape="0">
              <a:schemeClr val="bg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 prstMaterial="metal">
            <a:bevelT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endParaRPr lang="en-US" dirty="0" smtClean="0"/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ru-RU" dirty="0" smtClean="0"/>
              <a:t>Применение рефракционной терапии</a:t>
            </a:r>
            <a:r>
              <a:rPr lang="en-US" dirty="0" smtClean="0"/>
              <a:t> </a:t>
            </a:r>
            <a:r>
              <a:rPr lang="ru-RU" dirty="0" smtClean="0"/>
              <a:t>линзами </a:t>
            </a:r>
            <a:r>
              <a:rPr lang="en-US" dirty="0" smtClean="0"/>
              <a:t>Paragon CRT</a:t>
            </a:r>
            <a:r>
              <a:rPr lang="ru-RU" dirty="0" smtClean="0"/>
              <a:t> оказывает стабилизирующее действие на развитие близорукости.</a:t>
            </a:r>
            <a:endParaRPr lang="en-US" dirty="0" smtClean="0"/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endParaRPr lang="ru-RU" dirty="0" smtClean="0"/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ru-RU" dirty="0" smtClean="0"/>
              <a:t>Стабилизация прогрессирования миопии у подростков сопровождается значительным увеличением работоспособности цилиарного тела (увеличением резервов аккомодации) и может быть объяснена этим эффектом.</a:t>
            </a:r>
            <a:endParaRPr lang="en-US" dirty="0" smtClean="0"/>
          </a:p>
        </p:txBody>
      </p:sp>
      <p:pic>
        <p:nvPicPr>
          <p:cNvPr id="28678" name="Picture 2" descr="C:\Users\Public\Documents\КОНФЕРЕНЦИИ_и_ПРЕЗЕНТАЦИИ\T-ICL_ASCRS_2010\224309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16426"/>
            <a:ext cx="1333166" cy="924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523478"/>
            <a:ext cx="3281018" cy="673274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Выводы</a:t>
            </a:r>
            <a:r>
              <a:rPr lang="en-US" dirty="0" smtClean="0"/>
              <a:t>:</a:t>
            </a:r>
            <a:endParaRPr lang="en-US" dirty="0"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1537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28596" y="0"/>
            <a:ext cx="8424862" cy="1800225"/>
          </a:xfrm>
        </p:spPr>
        <p:txBody>
          <a:bodyPr>
            <a:normAutofit fontScale="92500"/>
          </a:bodyPr>
          <a:lstStyle/>
          <a:p>
            <a:pPr>
              <a:lnSpc>
                <a:spcPct val="110000"/>
              </a:lnSpc>
            </a:pPr>
            <a:endParaRPr lang="ru-RU" sz="2000" dirty="0" smtClean="0"/>
          </a:p>
          <a:p>
            <a:pPr>
              <a:lnSpc>
                <a:spcPct val="110000"/>
              </a:lnSpc>
            </a:pPr>
            <a:r>
              <a:rPr lang="ru-RU" sz="2000" dirty="0" smtClean="0"/>
              <a:t>Уплощение </a:t>
            </a:r>
            <a:r>
              <a:rPr lang="ru-RU" sz="2000" dirty="0"/>
              <a:t>центральной зоны роговицы приводит к дозированному ослаблению оптической силы, а следовательно,  коррекции близорукости.</a:t>
            </a:r>
            <a:r>
              <a:rPr lang="uk-UA" sz="2000" dirty="0"/>
              <a:t/>
            </a:r>
            <a:br>
              <a:rPr lang="uk-UA" sz="2000" dirty="0"/>
            </a:br>
            <a:r>
              <a:rPr lang="ru-RU" sz="2000" dirty="0"/>
              <a:t/>
            </a:r>
            <a:br>
              <a:rPr lang="ru-RU" sz="2000" dirty="0"/>
            </a:br>
            <a:endParaRPr lang="en-US" sz="2000" dirty="0" smtClean="0"/>
          </a:p>
        </p:txBody>
      </p:sp>
      <p:pic>
        <p:nvPicPr>
          <p:cNvPr id="55303" name="Picture 7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6702425" y="3644900"/>
            <a:ext cx="2046288" cy="2089150"/>
          </a:xfrm>
          <a:noFill/>
          <a:ln/>
          <a:effectLst/>
        </p:spPr>
      </p:pic>
      <p:pic>
        <p:nvPicPr>
          <p:cNvPr id="55308" name="Picture 12" descr="Anton OS 0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11188" y="2038350"/>
            <a:ext cx="4392612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5309" name="Picture 13" descr="Anton OS10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547813" y="3429000"/>
            <a:ext cx="4392612" cy="3192463"/>
          </a:xfrm>
          <a:prstGeom prst="rect">
            <a:avLst/>
          </a:prstGeom>
          <a:noFill/>
        </p:spPr>
      </p:pic>
      <p:pic>
        <p:nvPicPr>
          <p:cNvPr id="7" name="Picture 4" descr="Fiolik OS Dif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571472" y="1928802"/>
            <a:ext cx="5467074" cy="3971928"/>
          </a:xfrm>
          <a:prstGeom prst="rect">
            <a:avLst/>
          </a:prstGeom>
          <a:noFill/>
        </p:spPr>
      </p:pic>
      <p:pic>
        <p:nvPicPr>
          <p:cNvPr id="8" name="Picture 5" descr="eyescan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45607" y="1928802"/>
            <a:ext cx="2015792" cy="15118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91230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52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3" presetClass="entr" presetSubtype="52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53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53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5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5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895032"/>
            <a:ext cx="8229600" cy="130983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.</a:t>
            </a:r>
            <a:r>
              <a:rPr lang="ru-RU" sz="2200" dirty="0" smtClean="0"/>
              <a:t>И</a:t>
            </a:r>
            <a:r>
              <a:rPr lang="ru-RU" sz="1800" dirty="0" smtClean="0"/>
              <a:t>зменение </a:t>
            </a:r>
            <a:r>
              <a:rPr lang="ru-RU" sz="1800" dirty="0"/>
              <a:t>конфигурации поверхности роговицы неизбежно приводит к появлению аберраций высшего порядка</a:t>
            </a:r>
            <a:r>
              <a:rPr lang="ru-RU" sz="1800" dirty="0" smtClean="0"/>
              <a:t>.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uk-UA" sz="1800" dirty="0"/>
              <a:t/>
            </a:r>
            <a:br>
              <a:rPr lang="uk-UA" sz="1800" dirty="0"/>
            </a:br>
            <a:r>
              <a:rPr lang="ru-RU" sz="1800" dirty="0"/>
              <a:t>Известно, что любое </a:t>
            </a:r>
            <a:r>
              <a:rPr lang="ru-RU" sz="1800" dirty="0" smtClean="0"/>
              <a:t>индуцированное уплощение </a:t>
            </a:r>
            <a:r>
              <a:rPr lang="ru-RU" sz="1800" dirty="0"/>
              <a:t>центральной части роговицы приводит к </a:t>
            </a:r>
            <a:r>
              <a:rPr lang="ru-RU" sz="1800" dirty="0" err="1"/>
              <a:t>индуцированию</a:t>
            </a:r>
            <a:r>
              <a:rPr lang="ru-RU" sz="1800" dirty="0"/>
              <a:t> сферических аберраций</a:t>
            </a:r>
            <a:endParaRPr lang="uk-UA" sz="1800" dirty="0"/>
          </a:p>
        </p:txBody>
      </p:sp>
      <p:pic>
        <p:nvPicPr>
          <p:cNvPr id="10242" name="Picture 2" descr="C:\Users\Оксана\Desktop\Аберрации\Lushnyakova OD do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060" y="2646295"/>
            <a:ext cx="4499991" cy="3374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Оксана\Desktop\Аберрации\Lushnikova Od after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8051" y="3477726"/>
            <a:ext cx="4378263" cy="3283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12106" y="3073028"/>
            <a:ext cx="1368152" cy="14401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861048"/>
            <a:ext cx="14700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7940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764704"/>
            <a:ext cx="8568952" cy="5400600"/>
          </a:xfrm>
        </p:spPr>
        <p:txBody>
          <a:bodyPr>
            <a:normAutofit lnSpcReduction="10000"/>
          </a:bodyPr>
          <a:lstStyle/>
          <a:p>
            <a:r>
              <a:rPr lang="ru-RU" sz="2000" dirty="0"/>
              <a:t>В </a:t>
            </a:r>
            <a:r>
              <a:rPr lang="ru-RU" sz="2000" dirty="0" smtClean="0"/>
              <a:t>данной работе </a:t>
            </a:r>
            <a:r>
              <a:rPr lang="ru-RU" sz="2000" dirty="0"/>
              <a:t>мы провели ретроспективный анализ историй </a:t>
            </a:r>
            <a:r>
              <a:rPr lang="ru-RU" sz="2000" dirty="0" smtClean="0"/>
              <a:t>34  пациентов</a:t>
            </a:r>
            <a:r>
              <a:rPr lang="ru-RU" sz="2000" dirty="0"/>
              <a:t>, пользующихся рефракционной терапией и изучили изменение аберраций высшего порядка в ходе пользования линзами </a:t>
            </a:r>
            <a:r>
              <a:rPr lang="en-US" sz="2000" dirty="0" smtClean="0"/>
              <a:t>Paragon</a:t>
            </a:r>
            <a:r>
              <a:rPr lang="ru-RU" sz="2000" dirty="0" smtClean="0"/>
              <a:t> </a:t>
            </a:r>
            <a:r>
              <a:rPr lang="en-US" sz="2000" dirty="0" smtClean="0"/>
              <a:t>CRT</a:t>
            </a:r>
            <a:r>
              <a:rPr lang="ru-RU" sz="2000" dirty="0" smtClean="0"/>
              <a:t>.</a:t>
            </a:r>
          </a:p>
          <a:p>
            <a:endParaRPr lang="ru-RU" sz="2000" dirty="0" smtClean="0"/>
          </a:p>
          <a:p>
            <a:r>
              <a:rPr lang="ru-RU" sz="2000" dirty="0"/>
              <a:t>В анализируемую группу были отобраны пациенты, у которых в результате рефракционной терапии была достигнута полная коррекция миопии, рефракция была </a:t>
            </a:r>
            <a:r>
              <a:rPr lang="ru-RU" sz="2000" dirty="0" err="1"/>
              <a:t>эметропической</a:t>
            </a:r>
            <a:r>
              <a:rPr lang="ru-RU" sz="2000" dirty="0"/>
              <a:t> и острота зрения 100</a:t>
            </a:r>
            <a:r>
              <a:rPr lang="ru-RU" sz="2000" dirty="0" smtClean="0"/>
              <a:t>%.</a:t>
            </a:r>
            <a:endParaRPr lang="en-US" sz="2000" dirty="0" smtClean="0"/>
          </a:p>
          <a:p>
            <a:endParaRPr lang="ru-RU" sz="2000" dirty="0" smtClean="0"/>
          </a:p>
          <a:p>
            <a:r>
              <a:rPr lang="ru-RU" sz="2000" dirty="0" smtClean="0"/>
              <a:t>Средняя </a:t>
            </a:r>
            <a:r>
              <a:rPr lang="ru-RU" sz="2000" dirty="0"/>
              <a:t>степень близорукости до лечения была </a:t>
            </a:r>
            <a:r>
              <a:rPr lang="ru-RU" sz="2000" dirty="0" smtClean="0"/>
              <a:t>3.71Д.</a:t>
            </a:r>
            <a:endParaRPr lang="en-US" sz="2000" dirty="0" smtClean="0"/>
          </a:p>
          <a:p>
            <a:endParaRPr lang="uk-UA" sz="2000" dirty="0"/>
          </a:p>
          <a:p>
            <a:r>
              <a:rPr lang="ru-RU" sz="2000" dirty="0"/>
              <a:t>Средняя оптическая сила плоского меридиана – </a:t>
            </a:r>
            <a:r>
              <a:rPr lang="ru-RU" sz="2000" dirty="0" smtClean="0"/>
              <a:t>43.87Д</a:t>
            </a:r>
            <a:endParaRPr lang="en-US" sz="2000" dirty="0" smtClean="0"/>
          </a:p>
          <a:p>
            <a:endParaRPr lang="ru-RU" sz="2000" dirty="0" smtClean="0"/>
          </a:p>
          <a:p>
            <a:r>
              <a:rPr lang="ru-RU" dirty="0">
                <a:solidFill>
                  <a:srgbClr val="FF0000"/>
                </a:solidFill>
              </a:rPr>
              <a:t>Все пациенты были удовлетворены качеством своего зрения.</a:t>
            </a:r>
            <a:endParaRPr lang="uk-UA" dirty="0">
              <a:solidFill>
                <a:srgbClr val="FF0000"/>
              </a:solidFill>
            </a:endParaRPr>
          </a:p>
          <a:p>
            <a:endParaRPr lang="uk-UA" sz="2000" dirty="0"/>
          </a:p>
          <a:p>
            <a:pPr marL="0" indent="0">
              <a:buNone/>
            </a:pPr>
            <a:endParaRPr lang="uk-UA" sz="2000" dirty="0"/>
          </a:p>
        </p:txBody>
      </p:sp>
    </p:spTree>
    <p:extLst>
      <p:ext uri="{BB962C8B-B14F-4D97-AF65-F5344CB8AC3E}">
        <p14:creationId xmlns:p14="http://schemas.microsoft.com/office/powerpoint/2010/main" val="144556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764704"/>
            <a:ext cx="4040188" cy="639762"/>
          </a:xfr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ДО начала 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рефракционной терапии</a:t>
            </a:r>
            <a:endParaRPr lang="uk-UA" sz="2000" dirty="0">
              <a:solidFill>
                <a:schemeClr val="tx1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>
          <a:xfrm>
            <a:off x="4645025" y="764704"/>
            <a:ext cx="4041775" cy="639762"/>
          </a:xfr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Через 1 месяц 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после начала терапии</a:t>
            </a:r>
            <a:endParaRPr lang="uk-UA" sz="2000" dirty="0">
              <a:solidFill>
                <a:schemeClr val="tx1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>
          <a:xfrm>
            <a:off x="457200" y="1916832"/>
            <a:ext cx="4040188" cy="4104456"/>
          </a:xfrm>
        </p:spPr>
        <p:txBody>
          <a:bodyPr>
            <a:normAutofit/>
          </a:bodyPr>
          <a:lstStyle/>
          <a:p>
            <a:r>
              <a:rPr lang="ru-RU" sz="2000" dirty="0"/>
              <a:t>Средняя сферическая рефракция была </a:t>
            </a:r>
            <a:r>
              <a:rPr lang="ru-RU" sz="2000" dirty="0" smtClean="0"/>
              <a:t>+</a:t>
            </a:r>
            <a:r>
              <a:rPr lang="ru-RU" sz="2000" dirty="0"/>
              <a:t>3</a:t>
            </a:r>
            <a:r>
              <a:rPr lang="ru-RU" sz="2000" dirty="0" smtClean="0"/>
              <a:t>.71Д</a:t>
            </a:r>
            <a:r>
              <a:rPr lang="ru-RU" sz="2000" dirty="0"/>
              <a:t>.</a:t>
            </a:r>
            <a:endParaRPr lang="uk-UA" sz="2000" dirty="0"/>
          </a:p>
          <a:p>
            <a:r>
              <a:rPr lang="ru-RU" sz="2000" dirty="0"/>
              <a:t>Средняя астигматическая рефракция -</a:t>
            </a:r>
            <a:r>
              <a:rPr lang="ru-RU" sz="2000" dirty="0" smtClean="0"/>
              <a:t>0.62Д</a:t>
            </a:r>
          </a:p>
          <a:p>
            <a:pPr marL="0" indent="0">
              <a:buNone/>
            </a:pPr>
            <a:endParaRPr lang="uk-UA" sz="2000" dirty="0"/>
          </a:p>
          <a:p>
            <a:r>
              <a:rPr lang="ru-RU" sz="2000" dirty="0" smtClean="0"/>
              <a:t>уровень </a:t>
            </a:r>
            <a:r>
              <a:rPr lang="ru-RU" sz="2000" dirty="0"/>
              <a:t>аберраций высшего порядка ( при ширине зрачка 6 и более мм) </a:t>
            </a:r>
            <a:r>
              <a:rPr lang="ru-RU" sz="2800" dirty="0" smtClean="0">
                <a:solidFill>
                  <a:srgbClr val="FF0000"/>
                </a:solidFill>
              </a:rPr>
              <a:t>0.346м</a:t>
            </a:r>
            <a:r>
              <a:rPr lang="ru-RU" dirty="0">
                <a:solidFill>
                  <a:srgbClr val="FF0000"/>
                </a:solidFill>
              </a:rPr>
              <a:t>к</a:t>
            </a:r>
            <a:r>
              <a:rPr lang="ru-RU" sz="2800" dirty="0" smtClean="0">
                <a:solidFill>
                  <a:srgbClr val="FF0000"/>
                </a:solidFill>
              </a:rPr>
              <a:t>м</a:t>
            </a:r>
            <a:r>
              <a:rPr lang="ru-RU" sz="2800" dirty="0">
                <a:solidFill>
                  <a:srgbClr val="FF0000"/>
                </a:solidFill>
              </a:rPr>
              <a:t>.</a:t>
            </a:r>
            <a:endParaRPr lang="uk-UA" sz="2800" dirty="0">
              <a:solidFill>
                <a:srgbClr val="FF0000"/>
              </a:solidFill>
            </a:endParaRPr>
          </a:p>
          <a:p>
            <a:r>
              <a:rPr lang="ru-RU" sz="2000" dirty="0" smtClean="0"/>
              <a:t>Из них, сферических </a:t>
            </a:r>
            <a:r>
              <a:rPr lang="ru-RU" sz="2000" dirty="0"/>
              <a:t>аберраций </a:t>
            </a:r>
            <a:r>
              <a:rPr lang="ru-RU" sz="2800" dirty="0">
                <a:solidFill>
                  <a:srgbClr val="FF0000"/>
                </a:solidFill>
              </a:rPr>
              <a:t>0.024мкм.</a:t>
            </a:r>
            <a:endParaRPr lang="uk-UA" sz="2800" dirty="0">
              <a:solidFill>
                <a:srgbClr val="FF0000"/>
              </a:solidFill>
            </a:endParaRPr>
          </a:p>
          <a:p>
            <a:endParaRPr lang="uk-UA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14"/>
          </p:nvPr>
        </p:nvSpPr>
        <p:spPr>
          <a:xfrm>
            <a:off x="4645025" y="1989928"/>
            <a:ext cx="4041775" cy="3959352"/>
          </a:xfrm>
        </p:spPr>
        <p:txBody>
          <a:bodyPr>
            <a:normAutofit lnSpcReduction="10000"/>
          </a:bodyPr>
          <a:lstStyle/>
          <a:p>
            <a:r>
              <a:rPr lang="ru-RU" sz="2000" dirty="0"/>
              <a:t>Средняя сферическая рефракция была +0.11Д.</a:t>
            </a:r>
            <a:endParaRPr lang="uk-UA" sz="2000" dirty="0"/>
          </a:p>
          <a:p>
            <a:r>
              <a:rPr lang="ru-RU" sz="2000" dirty="0"/>
              <a:t>Средняя астигматическая рефракция -</a:t>
            </a:r>
            <a:r>
              <a:rPr lang="ru-RU" sz="2000" dirty="0" smtClean="0"/>
              <a:t>0.42Д</a:t>
            </a:r>
          </a:p>
          <a:p>
            <a:r>
              <a:rPr lang="ru-RU" sz="2000" dirty="0"/>
              <a:t>Острота зрения у всех пациентов – 100</a:t>
            </a:r>
            <a:r>
              <a:rPr lang="ru-RU" sz="2000" dirty="0" smtClean="0"/>
              <a:t>%.</a:t>
            </a:r>
            <a:endParaRPr lang="en-US" sz="2000" dirty="0" smtClean="0"/>
          </a:p>
          <a:p>
            <a:endParaRPr lang="uk-UA" sz="2000" dirty="0"/>
          </a:p>
          <a:p>
            <a:r>
              <a:rPr lang="ru-RU" sz="2000" dirty="0"/>
              <a:t>Уровень аберраций высшего порядка </a:t>
            </a:r>
            <a:r>
              <a:rPr lang="ru-RU" sz="2000" dirty="0" smtClean="0"/>
              <a:t>п </a:t>
            </a:r>
            <a:r>
              <a:rPr lang="ru-RU" sz="2000" dirty="0"/>
              <a:t>– </a:t>
            </a:r>
            <a:r>
              <a:rPr lang="ru-RU" sz="2800" dirty="0">
                <a:solidFill>
                  <a:srgbClr val="FF0000"/>
                </a:solidFill>
              </a:rPr>
              <a:t>1.022мкм.</a:t>
            </a:r>
            <a:endParaRPr lang="uk-UA" sz="2800" dirty="0">
              <a:solidFill>
                <a:srgbClr val="FF0000"/>
              </a:solidFill>
            </a:endParaRPr>
          </a:p>
          <a:p>
            <a:r>
              <a:rPr lang="ru-RU" sz="2000" dirty="0"/>
              <a:t>Из </a:t>
            </a:r>
            <a:r>
              <a:rPr lang="ru-RU" sz="2000" dirty="0" smtClean="0"/>
              <a:t>них, сферических </a:t>
            </a:r>
            <a:r>
              <a:rPr lang="ru-RU" sz="2000" dirty="0"/>
              <a:t>аберраций </a:t>
            </a:r>
            <a:r>
              <a:rPr lang="ru-RU" dirty="0">
                <a:solidFill>
                  <a:srgbClr val="FF0000"/>
                </a:solidFill>
              </a:rPr>
              <a:t>– </a:t>
            </a:r>
            <a:r>
              <a:rPr lang="ru-RU" sz="2800" dirty="0">
                <a:solidFill>
                  <a:srgbClr val="FF0000"/>
                </a:solidFill>
              </a:rPr>
              <a:t>0.22мкм.</a:t>
            </a:r>
            <a:endParaRPr lang="uk-UA" sz="2800" dirty="0">
              <a:solidFill>
                <a:srgbClr val="FF0000"/>
              </a:solidFill>
            </a:endParaRPr>
          </a:p>
          <a:p>
            <a:endParaRPr lang="uk-UA" sz="2000" dirty="0"/>
          </a:p>
          <a:p>
            <a:endParaRPr lang="uk-UA" sz="2000" dirty="0"/>
          </a:p>
        </p:txBody>
      </p:sp>
    </p:spTree>
    <p:extLst>
      <p:ext uri="{BB962C8B-B14F-4D97-AF65-F5344CB8AC3E}">
        <p14:creationId xmlns:p14="http://schemas.microsoft.com/office/powerpoint/2010/main" val="1233209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7887072" cy="1143000"/>
          </a:xfrm>
        </p:spPr>
        <p:txBody>
          <a:bodyPr/>
          <a:lstStyle/>
          <a:p>
            <a:r>
              <a:rPr lang="ru-RU" sz="2800" dirty="0" smtClean="0"/>
              <a:t>Динамика аберраций высшего порядка в ходе рефракционной терапии:</a:t>
            </a:r>
            <a:endParaRPr lang="uk-UA" sz="2800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142527994"/>
              </p:ext>
            </p:extLst>
          </p:nvPr>
        </p:nvGraphicFramePr>
        <p:xfrm>
          <a:off x="467544" y="1700808"/>
          <a:ext cx="4038600" cy="43071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Объект 5"/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2540561876"/>
              </p:ext>
            </p:extLst>
          </p:nvPr>
        </p:nvGraphicFramePr>
        <p:xfrm>
          <a:off x="5076056" y="1628800"/>
          <a:ext cx="3730625" cy="43894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205516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Users\Оксана\Desktop\Аберрации\Zdorenko Os after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924944"/>
            <a:ext cx="4403980" cy="3302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C:\Users\Оксана\Desktop\Аберрации\Zdorenko Os befor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4664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55576" y="836712"/>
            <a:ext cx="1152128" cy="14401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5004048" y="3356992"/>
            <a:ext cx="1152128" cy="14401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9839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13792"/>
            <a:ext cx="8640960" cy="1143000"/>
          </a:xfrm>
        </p:spPr>
        <p:txBody>
          <a:bodyPr/>
          <a:lstStyle/>
          <a:p>
            <a:r>
              <a:rPr lang="ru-RU" sz="2400" dirty="0"/>
              <a:t>При анализе характера сферических аберраций мы обратили внимание, что у всех пациентов преобладали сферические аберрации с отрицательным знаком</a:t>
            </a:r>
            <a:r>
              <a:rPr lang="ru-RU" sz="2400" dirty="0" smtClean="0"/>
              <a:t>.</a:t>
            </a:r>
            <a:endParaRPr lang="uk-UA" sz="2000" dirty="0"/>
          </a:p>
        </p:txBody>
      </p:sp>
      <p:pic>
        <p:nvPicPr>
          <p:cNvPr id="9219" name="Picture 3" descr="C:\Users\Оксана\Desktop\Семинар АИЛАЗ\Семинар СРТ\Аберрации\Zdorenko\OD-pre-Abb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1520" y="1646803"/>
            <a:ext cx="4680520" cy="3510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C:\Users\Оксана\Desktop\Семинар АИЛАЗ\Семинар СРТ\Аберрации\Zdorenko\OD-post-Abb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95936" y="2492896"/>
            <a:ext cx="5077487" cy="3808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83568" y="2060848"/>
            <a:ext cx="1224136" cy="14401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924944"/>
            <a:ext cx="1322387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6262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Users\Оксана\Desktop\Семинар АИЛАЗ\Семинар СРТ\Аберрации\Lushnikova\Lushnikova Od after.bmp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55976" y="2348879"/>
            <a:ext cx="4608512" cy="3456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C:\Users\Оксана\Desktop\Семинар АИЛАЗ\Семинар СРТ\Аберрации\Lushnikova\Lushnyakova OD do.bmp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528" y="260648"/>
            <a:ext cx="4320481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68450" y="667966"/>
            <a:ext cx="1283270" cy="14401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780928"/>
            <a:ext cx="1285875" cy="13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107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Оксана\Desktop\Семинар АИЛАЗ\Семинар СРТ\Аберрации\OD-pre-abb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32656"/>
            <a:ext cx="4680520" cy="3510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Оксана\Desktop\Семинар АИЛАЗ\Семинар СРТ\Аберрации\OD-post-abb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879939"/>
            <a:ext cx="5076056" cy="3807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747942"/>
            <a:ext cx="1440160" cy="156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335078"/>
            <a:ext cx="1512168" cy="15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7549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Оксана\Desktop\Семинар АИЛАЗ\Семинар СРТ\Аберрации\Lushnikova\Lushnyakova Os do.bmp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116632"/>
            <a:ext cx="4462087" cy="3346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Оксана\Desktop\Семинар АИЛАЗ\Семинар СРТ\Аберрации\Lushnikova\Lushnikova OS after.bmp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16632"/>
            <a:ext cx="4389297" cy="3291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C:\Users\Оксана\Desktop\Семинар АИЛАЗ\Семинар СРТ\Аберрации\Lushnikova\OS-pre-ab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3423684"/>
            <a:ext cx="4462087" cy="3346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C:\Users\Оксана\Desktop\Семинар АИЛАЗ\Семинар СРТ\Аберрации\Lushnikova\OS-post-abb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9590" y="3391188"/>
            <a:ext cx="4497155" cy="3372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611560" y="523950"/>
            <a:ext cx="1283270" cy="14401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5076056" y="468902"/>
            <a:ext cx="1283270" cy="14401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32" y="3861048"/>
            <a:ext cx="1285875" cy="13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4581" y="3791198"/>
            <a:ext cx="1285875" cy="13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2528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548680"/>
            <a:ext cx="8712968" cy="2241626"/>
          </a:xfrm>
        </p:spPr>
        <p:txBody>
          <a:bodyPr anchor="t"/>
          <a:lstStyle/>
          <a:p>
            <a:pPr algn="ctr"/>
            <a:r>
              <a:rPr lang="ru-RU" sz="2400" dirty="0"/>
              <a:t>Отрицательные сферические аберрации 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УМЕНЬШАЮТ Глубину Фокуса.</a:t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>В таком глазу для осуществления </a:t>
            </a:r>
            <a:r>
              <a:rPr lang="ru-RU" sz="2400" dirty="0" smtClean="0"/>
              <a:t>«фокусировки» надо </a:t>
            </a:r>
            <a:r>
              <a:rPr lang="ru-RU" sz="2400" dirty="0"/>
              <a:t>использовать всю силу аккомодации</a:t>
            </a:r>
            <a:r>
              <a:rPr lang="ru-RU" sz="2400" dirty="0" smtClean="0"/>
              <a:t>.</a:t>
            </a:r>
            <a:endParaRPr lang="uk-UA" sz="2400" dirty="0"/>
          </a:p>
        </p:txBody>
      </p:sp>
      <p:pic>
        <p:nvPicPr>
          <p:cNvPr id="12290" name="Picture 2" descr="E:\Spherical_Aberrations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11560" y="2992526"/>
            <a:ext cx="6024736" cy="2956754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1146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620688"/>
            <a:ext cx="8136904" cy="5632311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just"/>
            <a:endParaRPr lang="ru-RU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lvl="0" indent="-285750" algn="just">
              <a:buFont typeface="Wingdings" pitchFamily="2" charset="2"/>
              <a:buChar char="Ø"/>
            </a:pP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Рефракционная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терапия в ходе коррекции близорукости увеличивает количество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аберраций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высшего порядка. При этом  существенная часть этих аберраций увеличивается за счёт сферических аберраций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285750" lvl="0" indent="-285750" algn="just">
              <a:buFont typeface="Wingdings" pitchFamily="2" charset="2"/>
              <a:buChar char="Ø"/>
            </a:pPr>
            <a:endParaRPr lang="uk-UA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lvl="0" indent="-285750" algn="just">
              <a:buFont typeface="Wingdings" pitchFamily="2" charset="2"/>
              <a:buChar char="Ø"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Рефракционная терапия индуцирует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отрицательные сферические аберраций,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 приводит к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УМЕНЬШЕНИЮ Глубины Фокуса.</a:t>
            </a:r>
          </a:p>
          <a:p>
            <a:pPr marL="285750" lvl="0" indent="-285750" algn="just">
              <a:buFont typeface="Wingdings" pitchFamily="2" charset="2"/>
              <a:buChar char="Ø"/>
            </a:pPr>
            <a:endParaRPr lang="uk-UA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lvl="0" indent="-285750" algn="just">
              <a:buFont typeface="Wingdings" pitchFamily="2" charset="2"/>
              <a:buChar char="Ø"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Отрицательные сферические аберрации способствуют развитию резервов аккомодации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и…</a:t>
            </a:r>
          </a:p>
          <a:p>
            <a:pPr marL="285750" lvl="0" indent="-285750" algn="just">
              <a:buFont typeface="Wingdings" pitchFamily="2" charset="2"/>
              <a:buChar char="Ø"/>
            </a:pP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lvl="0" indent="-285750" algn="just">
              <a:buFont typeface="Wingdings" pitchFamily="2" charset="2"/>
              <a:buChar char="Ø"/>
            </a:pP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являются одним из звеньев механизма стабилизации близорукости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uk-UA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C:\Users\Public\Documents\КОНФЕРЕНЦИИ_и_ПРЕЗЕНТАЦИИ\T-ICL_ASCRS_2010\2243091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88640"/>
            <a:ext cx="1261158" cy="874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44624"/>
            <a:ext cx="2808312" cy="1143000"/>
          </a:xfrm>
        </p:spPr>
        <p:txBody>
          <a:bodyPr anchor="t"/>
          <a:lstStyle/>
          <a:p>
            <a:r>
              <a:rPr lang="ru-RU" sz="4800" dirty="0" smtClean="0"/>
              <a:t>Выводы:</a:t>
            </a:r>
            <a:endParaRPr lang="uk-UA" sz="4800" dirty="0"/>
          </a:p>
        </p:txBody>
      </p:sp>
    </p:spTree>
    <p:extLst>
      <p:ext uri="{BB962C8B-B14F-4D97-AF65-F5344CB8AC3E}">
        <p14:creationId xmlns:p14="http://schemas.microsoft.com/office/powerpoint/2010/main" val="944549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(Послесловие)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 дискуссии…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9651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428596" y="571480"/>
          <a:ext cx="7993062" cy="6697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Документ" r:id="rId3" imgW="5939606" imgH="4980059" progId="Word.Document.12">
                  <p:embed/>
                </p:oleObj>
              </mc:Choice>
              <mc:Fallback>
                <p:oleObj name="Документ" r:id="rId3" imgW="5939606" imgH="4980059" progId="Word.Document.12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596" y="571480"/>
                        <a:ext cx="7993062" cy="6697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Рамка 4"/>
          <p:cNvSpPr/>
          <p:nvPr/>
        </p:nvSpPr>
        <p:spPr>
          <a:xfrm>
            <a:off x="285720" y="3857628"/>
            <a:ext cx="8429684" cy="1571636"/>
          </a:xfrm>
          <a:prstGeom prst="frame">
            <a:avLst>
              <a:gd name="adj1" fmla="val 2649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3789040"/>
            <a:ext cx="8678768" cy="1728192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2942580" cy="1629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76672"/>
            <a:ext cx="3076684" cy="16290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492896"/>
            <a:ext cx="5468937" cy="397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3004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2942580" cy="1629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76672"/>
            <a:ext cx="3076684" cy="16290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 descr="C:\Users\Оксана\Desktop\Семинар АИЛАЗ\Семинар СРТ\Аберрации\Lushnikova\OS-post-ab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48" y="2714620"/>
            <a:ext cx="4497155" cy="3372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Оксана\Desktop\Семинар АИЛАЗ\Семинар СРТ\Аберрации\Lushnikova\OS-pre-abb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2714620"/>
            <a:ext cx="4462087" cy="3346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976" y="2285992"/>
            <a:ext cx="6084887" cy="301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0456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539552" y="3717032"/>
            <a:ext cx="8372472" cy="77724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/>
            <a:r>
              <a:rPr lang="ru-RU" sz="60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Спасибо за Внимание!</a:t>
            </a:r>
            <a:br>
              <a:rPr lang="ru-RU" sz="60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ru-RU" sz="600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и</a:t>
            </a:r>
            <a:r>
              <a:rPr lang="ru-RU" sz="60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/>
            </a:r>
            <a:br>
              <a:rPr lang="ru-RU" sz="60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ru-RU" sz="60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Терпение!!!</a:t>
            </a:r>
            <a:endParaRPr lang="en-US" sz="600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Заголовок 5"/>
          <p:cNvSpPr txBox="1">
            <a:spLocks/>
          </p:cNvSpPr>
          <p:nvPr/>
        </p:nvSpPr>
        <p:spPr>
          <a:xfrm>
            <a:off x="251520" y="332656"/>
            <a:ext cx="8156448" cy="777240"/>
          </a:xfrm>
          <a:prstGeom prst="rect">
            <a:avLst/>
          </a:prstGeom>
        </p:spPr>
        <p:txBody>
          <a:bodyPr vert="horz" tIns="64008" anchor="t"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4000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nsolas"/>
              <a:cs typeface="Arial" pitchFamily="34" charset="0"/>
            </a:endParaRPr>
          </a:p>
        </p:txBody>
      </p:sp>
      <p:pic>
        <p:nvPicPr>
          <p:cNvPr id="13315" name="Picture 3" descr="D:\Pictures\CRTlogo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732" y="404664"/>
            <a:ext cx="4340024" cy="1150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Andriy\Desktop\www.ailas.com.u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0" y="4725144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Andriy\Desktop\AILAS-10years\Эксфолиации\The_Simpsons_animated_gif_01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6921" y="2996952"/>
            <a:ext cx="1872208" cy="3019425"/>
          </a:xfrm>
          <a:prstGeom prst="rect">
            <a:avLst/>
          </a:prstGeom>
          <a:noFill/>
          <a:effectLst>
            <a:outerShdw blurRad="114300" dir="13500000" sy="23000" kx="1200000" algn="br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0241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ontent Placeholder 2"/>
          <p:cNvSpPr>
            <a:spLocks noGrp="1"/>
          </p:cNvSpPr>
          <p:nvPr>
            <p:ph type="subTitle" idx="1"/>
          </p:nvPr>
        </p:nvSpPr>
        <p:spPr>
          <a:xfrm>
            <a:off x="2339752" y="188640"/>
            <a:ext cx="3456384" cy="622920"/>
          </a:xfrm>
        </p:spPr>
        <p:txBody>
          <a:bodyPr>
            <a:normAutofit/>
          </a:bodyPr>
          <a:lstStyle/>
          <a:p>
            <a:pPr>
              <a:spcAft>
                <a:spcPts val="1800"/>
              </a:spcAft>
            </a:pPr>
            <a:r>
              <a:rPr lang="en-GB" sz="2800" dirty="0" smtClean="0">
                <a:latin typeface="Arial" charset="0"/>
                <a:cs typeface="Arial" charset="0"/>
              </a:rPr>
              <a:t>www.ailas.com.ua</a:t>
            </a:r>
          </a:p>
        </p:txBody>
      </p:sp>
      <p:pic>
        <p:nvPicPr>
          <p:cNvPr id="3074" name="Picture 2" descr="C:\Users\Andriy\Desktop\AILAS-10years\Mirof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013" y="980728"/>
            <a:ext cx="9228525" cy="4507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Andriy\Desktop\AILAS-10years\Эксфолиации\The_Simpsons_animated_gif_01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9768" y="4725144"/>
            <a:ext cx="1398924" cy="1976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Andriy\Desktop\AILAS-10years\Эксфолиации\The_Simpsons_animated_gif_01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4365104"/>
            <a:ext cx="1244761" cy="2007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Andriy\Desktop\AILAS-10years\Эксфолиации\The_Simpsons_animated_gif_01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5906" y="836712"/>
            <a:ext cx="1384605" cy="2233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Andriy\Desktop\AILAS-10years\Эксфолиации\The_Simpsons_animated_gif_01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036209" flipH="1">
            <a:off x="2202950" y="5370359"/>
            <a:ext cx="1404542" cy="1984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Andriy\Desktop\AILAS-10years\Эксфолиации\The_Simpsons_animated_gif_01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036209" flipH="1">
            <a:off x="4265981" y="5361147"/>
            <a:ext cx="1346852" cy="1902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Andriy\Desktop\AILAS-10years\Эксфолиации\The_Simpsons_animated_gif_01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036209" flipH="1">
            <a:off x="6018853" y="5367448"/>
            <a:ext cx="1385360" cy="1957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7380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6|7.5|7.5|7|9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7.jpeg"/></Relationships>
</file>

<file path=ppt/theme/_rels/themeOverr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7.jpeg"/></Relationships>
</file>

<file path=ppt/theme/_rels/themeOverr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7.jpeg"/></Relationships>
</file>

<file path=ppt/theme/theme1.xml><?xml version="1.0" encoding="utf-8"?>
<a:theme xmlns:a="http://schemas.openxmlformats.org/drawingml/2006/main" name="Thermal">
  <a:themeElements>
    <a:clrScheme name="Thermal">
      <a:dk1>
        <a:srgbClr val="4D5B6B"/>
      </a:dk1>
      <a:lt1>
        <a:srgbClr val="FFFFFF"/>
      </a:lt1>
      <a:dk2>
        <a:srgbClr val="675D59"/>
      </a:dk2>
      <a:lt2>
        <a:srgbClr val="E8DED8"/>
      </a:lt2>
      <a:accent1>
        <a:srgbClr val="FF7605"/>
      </a:accent1>
      <a:accent2>
        <a:srgbClr val="7F7F7F"/>
      </a:accent2>
      <a:accent3>
        <a:srgbClr val="7F5185"/>
      </a:accent3>
      <a:accent4>
        <a:srgbClr val="89AAD3"/>
      </a:accent4>
      <a:accent5>
        <a:srgbClr val="8F5B4B"/>
      </a:accent5>
      <a:accent6>
        <a:srgbClr val="C84340"/>
      </a:accent6>
      <a:hlink>
        <a:srgbClr val="89AAD3"/>
      </a:hlink>
      <a:folHlink>
        <a:srgbClr val="795185"/>
      </a:folHlink>
    </a:clrScheme>
    <a:fontScheme name="Thermal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Метро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  <a:fontScheme name="Метро">
    <a:majorFont>
      <a:latin typeface="Consolas"/>
      <a:ea typeface=""/>
      <a:cs typeface=""/>
      <a:font script="Jpan" typeface="HG丸ｺﾞｼｯｸM-PRO"/>
      <a:font script="Hang" typeface="HY중고딕"/>
      <a:font script="Hans" typeface="华文楷体"/>
      <a:font script="Hant" typeface="新細明體"/>
      <a:font script="Arab" typeface="Tahoma"/>
      <a:font script="Hebr" typeface="Levenim MT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ajorFont>
    <a:minorFont>
      <a:latin typeface="Corbel"/>
      <a:ea typeface=""/>
      <a:cs typeface=""/>
      <a:font script="Jpan" typeface="HGｺﾞｼｯｸM"/>
      <a:font script="Hang" typeface="맑은 고딕"/>
      <a:font script="Hans" typeface="宋体"/>
      <a:font script="Hant" typeface="新細明體"/>
      <a:font script="Arab" typeface="Tahoma"/>
      <a:font script="Hebr" typeface="Miriam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inorFont>
  </a:fontScheme>
  <a:fmtScheme name="Техническая">
    <a:fillStyleLst>
      <a:solidFill>
        <a:schemeClr val="phClr"/>
      </a:solidFill>
      <a:gradFill rotWithShape="1">
        <a:gsLst>
          <a:gs pos="0">
            <a:schemeClr val="phClr">
              <a:tint val="1000"/>
            </a:schemeClr>
          </a:gs>
          <a:gs pos="68000">
            <a:schemeClr val="phClr">
              <a:tint val="77000"/>
            </a:schemeClr>
          </a:gs>
          <a:gs pos="81000">
            <a:schemeClr val="phClr">
              <a:tint val="79000"/>
            </a:schemeClr>
          </a:gs>
          <a:gs pos="86000">
            <a:schemeClr val="phClr">
              <a:tint val="73000"/>
            </a:schemeClr>
          </a:gs>
          <a:gs pos="100000">
            <a:schemeClr val="phClr">
              <a:tint val="35000"/>
            </a:schemeClr>
          </a:gs>
        </a:gsLst>
        <a:lin ang="5400000" scaled="1"/>
      </a:gradFill>
      <a:gradFill rotWithShape="1">
        <a:gsLst>
          <a:gs pos="0">
            <a:schemeClr val="phClr">
              <a:tint val="73000"/>
              <a:satMod val="150000"/>
            </a:schemeClr>
          </a:gs>
          <a:gs pos="25000">
            <a:schemeClr val="phClr">
              <a:tint val="96000"/>
              <a:shade val="80000"/>
              <a:satMod val="105000"/>
            </a:schemeClr>
          </a:gs>
          <a:gs pos="38000">
            <a:schemeClr val="phClr">
              <a:tint val="96000"/>
              <a:shade val="59000"/>
              <a:satMod val="120000"/>
            </a:schemeClr>
          </a:gs>
          <a:gs pos="55000">
            <a:schemeClr val="phClr">
              <a:shade val="57000"/>
              <a:satMod val="120000"/>
            </a:schemeClr>
          </a:gs>
          <a:gs pos="80000">
            <a:schemeClr val="phClr">
              <a:shade val="56000"/>
              <a:satMod val="145000"/>
            </a:schemeClr>
          </a:gs>
          <a:gs pos="88000">
            <a:schemeClr val="phClr">
              <a:shade val="63000"/>
              <a:satMod val="160000"/>
            </a:schemeClr>
          </a:gs>
          <a:gs pos="100000">
            <a:schemeClr val="phClr">
              <a:tint val="99555"/>
              <a:satMod val="155000"/>
            </a:schemeClr>
          </a:gs>
        </a:gsLst>
        <a:lin ang="5400000" scaled="1"/>
      </a:gradFill>
    </a:fillStyleLst>
    <a:lnStyleLst>
      <a:ln w="9525" cap="flat" cmpd="sng" algn="ctr">
        <a:solidFill>
          <a:schemeClr val="phClr">
            <a:shade val="60000"/>
            <a:satMod val="300000"/>
          </a:schemeClr>
        </a:solidFill>
        <a:prstDash val="solid"/>
      </a:ln>
      <a:ln w="19050" cap="flat" cmpd="sng" algn="ctr">
        <a:solidFill>
          <a:schemeClr val="phClr"/>
        </a:solidFill>
        <a:prstDash val="solid"/>
      </a:ln>
      <a:ln w="19050" cap="flat" cmpd="sng" algn="ctr">
        <a:solidFill>
          <a:schemeClr val="phClr"/>
        </a:solidFill>
        <a:prstDash val="solid"/>
      </a:ln>
    </a:lnStyleLst>
    <a:effectStyleLst>
      <a:effectStyle>
        <a:effectLst>
          <a:glow rad="63500">
            <a:schemeClr val="phClr">
              <a:tint val="30000"/>
              <a:shade val="95000"/>
              <a:satMod val="300000"/>
              <a:alpha val="50000"/>
            </a:schemeClr>
          </a:glow>
        </a:effectLst>
      </a:effectStyle>
      <a:effectStyle>
        <a:effectLst>
          <a:glow rad="70000">
            <a:schemeClr val="phClr">
              <a:tint val="30000"/>
              <a:shade val="95000"/>
              <a:satMod val="300000"/>
              <a:alpha val="50000"/>
            </a:schemeClr>
          </a:glow>
        </a:effectLst>
      </a:effectStyle>
      <a:effectStyle>
        <a:effectLst>
          <a:glow rad="76200">
            <a:schemeClr val="phClr">
              <a:tint val="30000"/>
              <a:shade val="95000"/>
              <a:satMod val="300000"/>
              <a:alpha val="50000"/>
            </a:schemeClr>
          </a:glow>
        </a:effectLst>
        <a:scene3d>
          <a:camera prst="orthographicFront" fov="0">
            <a:rot lat="0" lon="0" rev="0"/>
          </a:camera>
          <a:lightRig rig="harsh" dir="t">
            <a:rot lat="6000000" lon="6000000" rev="0"/>
          </a:lightRig>
        </a:scene3d>
        <a:sp3d contourW="10000" prstMaterial="metal">
          <a:bevelT w="20000" h="9000" prst="softRound"/>
          <a:contourClr>
            <a:schemeClr val="phClr">
              <a:shade val="30000"/>
              <a:satMod val="200000"/>
            </a:schemeClr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bg1">
              <a:shade val="100000"/>
              <a:satMod val="150000"/>
            </a:schemeClr>
          </a:gs>
          <a:gs pos="65000">
            <a:schemeClr val="bg1">
              <a:shade val="90000"/>
              <a:satMod val="375000"/>
            </a:schemeClr>
          </a:gs>
          <a:gs pos="100000">
            <a:schemeClr val="phClr">
              <a:tint val="88000"/>
              <a:satMod val="400000"/>
            </a:schemeClr>
          </a:gs>
        </a:gsLst>
        <a:lin ang="5400000" scaled="0"/>
      </a:gradFill>
      <a:blipFill>
        <a:blip xmlns:r="http://schemas.openxmlformats.org/officeDocument/2006/relationships" r:embed="rId1">
          <a:duotone>
            <a:schemeClr val="phClr">
              <a:shade val="40000"/>
              <a:satMod val="180000"/>
            </a:schemeClr>
            <a:schemeClr val="phClr">
              <a:tint val="90000"/>
              <a:satMod val="200000"/>
            </a:schemeClr>
          </a:duotone>
        </a:blip>
        <a:tile tx="0" ty="0" sx="80000" sy="80000" flip="none" algn="tl"/>
      </a:blipFill>
    </a:bgFillStyleLst>
  </a:fmtScheme>
</a:themeOverride>
</file>

<file path=ppt/theme/themeOverride2.xml><?xml version="1.0" encoding="utf-8"?>
<a:themeOverride xmlns:a="http://schemas.openxmlformats.org/drawingml/2006/main">
  <a:clrScheme name="Метро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  <a:fontScheme name="Метро">
    <a:majorFont>
      <a:latin typeface="Consolas"/>
      <a:ea typeface=""/>
      <a:cs typeface=""/>
      <a:font script="Jpan" typeface="HG丸ｺﾞｼｯｸM-PRO"/>
      <a:font script="Hang" typeface="HY중고딕"/>
      <a:font script="Hans" typeface="华文楷体"/>
      <a:font script="Hant" typeface="新細明體"/>
      <a:font script="Arab" typeface="Tahoma"/>
      <a:font script="Hebr" typeface="Levenim MT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ajorFont>
    <a:minorFont>
      <a:latin typeface="Corbel"/>
      <a:ea typeface=""/>
      <a:cs typeface=""/>
      <a:font script="Jpan" typeface="HGｺﾞｼｯｸM"/>
      <a:font script="Hang" typeface="맑은 고딕"/>
      <a:font script="Hans" typeface="宋体"/>
      <a:font script="Hant" typeface="新細明體"/>
      <a:font script="Arab" typeface="Tahoma"/>
      <a:font script="Hebr" typeface="Miriam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inorFont>
  </a:fontScheme>
  <a:fmtScheme name="Техническая">
    <a:fillStyleLst>
      <a:solidFill>
        <a:schemeClr val="phClr"/>
      </a:solidFill>
      <a:gradFill rotWithShape="1">
        <a:gsLst>
          <a:gs pos="0">
            <a:schemeClr val="phClr">
              <a:tint val="1000"/>
            </a:schemeClr>
          </a:gs>
          <a:gs pos="68000">
            <a:schemeClr val="phClr">
              <a:tint val="77000"/>
            </a:schemeClr>
          </a:gs>
          <a:gs pos="81000">
            <a:schemeClr val="phClr">
              <a:tint val="79000"/>
            </a:schemeClr>
          </a:gs>
          <a:gs pos="86000">
            <a:schemeClr val="phClr">
              <a:tint val="73000"/>
            </a:schemeClr>
          </a:gs>
          <a:gs pos="100000">
            <a:schemeClr val="phClr">
              <a:tint val="35000"/>
            </a:schemeClr>
          </a:gs>
        </a:gsLst>
        <a:lin ang="5400000" scaled="1"/>
      </a:gradFill>
      <a:gradFill rotWithShape="1">
        <a:gsLst>
          <a:gs pos="0">
            <a:schemeClr val="phClr">
              <a:tint val="73000"/>
              <a:satMod val="150000"/>
            </a:schemeClr>
          </a:gs>
          <a:gs pos="25000">
            <a:schemeClr val="phClr">
              <a:tint val="96000"/>
              <a:shade val="80000"/>
              <a:satMod val="105000"/>
            </a:schemeClr>
          </a:gs>
          <a:gs pos="38000">
            <a:schemeClr val="phClr">
              <a:tint val="96000"/>
              <a:shade val="59000"/>
              <a:satMod val="120000"/>
            </a:schemeClr>
          </a:gs>
          <a:gs pos="55000">
            <a:schemeClr val="phClr">
              <a:shade val="57000"/>
              <a:satMod val="120000"/>
            </a:schemeClr>
          </a:gs>
          <a:gs pos="80000">
            <a:schemeClr val="phClr">
              <a:shade val="56000"/>
              <a:satMod val="145000"/>
            </a:schemeClr>
          </a:gs>
          <a:gs pos="88000">
            <a:schemeClr val="phClr">
              <a:shade val="63000"/>
              <a:satMod val="160000"/>
            </a:schemeClr>
          </a:gs>
          <a:gs pos="100000">
            <a:schemeClr val="phClr">
              <a:tint val="99555"/>
              <a:satMod val="155000"/>
            </a:schemeClr>
          </a:gs>
        </a:gsLst>
        <a:lin ang="5400000" scaled="1"/>
      </a:gradFill>
    </a:fillStyleLst>
    <a:lnStyleLst>
      <a:ln w="9525" cap="flat" cmpd="sng" algn="ctr">
        <a:solidFill>
          <a:schemeClr val="phClr">
            <a:shade val="60000"/>
            <a:satMod val="300000"/>
          </a:schemeClr>
        </a:solidFill>
        <a:prstDash val="solid"/>
      </a:ln>
      <a:ln w="19050" cap="flat" cmpd="sng" algn="ctr">
        <a:solidFill>
          <a:schemeClr val="phClr"/>
        </a:solidFill>
        <a:prstDash val="solid"/>
      </a:ln>
      <a:ln w="19050" cap="flat" cmpd="sng" algn="ctr">
        <a:solidFill>
          <a:schemeClr val="phClr"/>
        </a:solidFill>
        <a:prstDash val="solid"/>
      </a:ln>
    </a:lnStyleLst>
    <a:effectStyleLst>
      <a:effectStyle>
        <a:effectLst>
          <a:glow rad="63500">
            <a:schemeClr val="phClr">
              <a:tint val="30000"/>
              <a:shade val="95000"/>
              <a:satMod val="300000"/>
              <a:alpha val="50000"/>
            </a:schemeClr>
          </a:glow>
        </a:effectLst>
      </a:effectStyle>
      <a:effectStyle>
        <a:effectLst>
          <a:glow rad="70000">
            <a:schemeClr val="phClr">
              <a:tint val="30000"/>
              <a:shade val="95000"/>
              <a:satMod val="300000"/>
              <a:alpha val="50000"/>
            </a:schemeClr>
          </a:glow>
        </a:effectLst>
      </a:effectStyle>
      <a:effectStyle>
        <a:effectLst>
          <a:glow rad="76200">
            <a:schemeClr val="phClr">
              <a:tint val="30000"/>
              <a:shade val="95000"/>
              <a:satMod val="300000"/>
              <a:alpha val="50000"/>
            </a:schemeClr>
          </a:glow>
        </a:effectLst>
        <a:scene3d>
          <a:camera prst="orthographicFront" fov="0">
            <a:rot lat="0" lon="0" rev="0"/>
          </a:camera>
          <a:lightRig rig="harsh" dir="t">
            <a:rot lat="6000000" lon="6000000" rev="0"/>
          </a:lightRig>
        </a:scene3d>
        <a:sp3d contourW="10000" prstMaterial="metal">
          <a:bevelT w="20000" h="9000" prst="softRound"/>
          <a:contourClr>
            <a:schemeClr val="phClr">
              <a:shade val="30000"/>
              <a:satMod val="200000"/>
            </a:schemeClr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bg1">
              <a:shade val="100000"/>
              <a:satMod val="150000"/>
            </a:schemeClr>
          </a:gs>
          <a:gs pos="65000">
            <a:schemeClr val="bg1">
              <a:shade val="90000"/>
              <a:satMod val="375000"/>
            </a:schemeClr>
          </a:gs>
          <a:gs pos="100000">
            <a:schemeClr val="phClr">
              <a:tint val="88000"/>
              <a:satMod val="400000"/>
            </a:schemeClr>
          </a:gs>
        </a:gsLst>
        <a:lin ang="5400000" scaled="0"/>
      </a:gradFill>
      <a:blipFill>
        <a:blip xmlns:r="http://schemas.openxmlformats.org/officeDocument/2006/relationships" r:embed="rId1">
          <a:duotone>
            <a:schemeClr val="phClr">
              <a:shade val="40000"/>
              <a:satMod val="180000"/>
            </a:schemeClr>
            <a:schemeClr val="phClr">
              <a:tint val="90000"/>
              <a:satMod val="200000"/>
            </a:schemeClr>
          </a:duotone>
        </a:blip>
        <a:tile tx="0" ty="0" sx="80000" sy="80000" flip="none" algn="tl"/>
      </a:blipFill>
    </a:bgFillStyleLst>
  </a:fmtScheme>
</a:themeOverride>
</file>

<file path=ppt/theme/themeOverride3.xml><?xml version="1.0" encoding="utf-8"?>
<a:themeOverride xmlns:a="http://schemas.openxmlformats.org/drawingml/2006/main">
  <a:clrScheme name="Метро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  <a:fontScheme name="Метро">
    <a:majorFont>
      <a:latin typeface="Consolas"/>
      <a:ea typeface=""/>
      <a:cs typeface=""/>
      <a:font script="Jpan" typeface="HG丸ｺﾞｼｯｸM-PRO"/>
      <a:font script="Hang" typeface="HY중고딕"/>
      <a:font script="Hans" typeface="华文楷体"/>
      <a:font script="Hant" typeface="新細明體"/>
      <a:font script="Arab" typeface="Tahoma"/>
      <a:font script="Hebr" typeface="Levenim MT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ajorFont>
    <a:minorFont>
      <a:latin typeface="Corbel"/>
      <a:ea typeface=""/>
      <a:cs typeface=""/>
      <a:font script="Jpan" typeface="HGｺﾞｼｯｸM"/>
      <a:font script="Hang" typeface="맑은 고딕"/>
      <a:font script="Hans" typeface="宋体"/>
      <a:font script="Hant" typeface="新細明體"/>
      <a:font script="Arab" typeface="Tahoma"/>
      <a:font script="Hebr" typeface="Miriam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inorFont>
  </a:fontScheme>
  <a:fmtScheme name="Техническая">
    <a:fillStyleLst>
      <a:solidFill>
        <a:schemeClr val="phClr"/>
      </a:solidFill>
      <a:gradFill rotWithShape="1">
        <a:gsLst>
          <a:gs pos="0">
            <a:schemeClr val="phClr">
              <a:tint val="1000"/>
            </a:schemeClr>
          </a:gs>
          <a:gs pos="68000">
            <a:schemeClr val="phClr">
              <a:tint val="77000"/>
            </a:schemeClr>
          </a:gs>
          <a:gs pos="81000">
            <a:schemeClr val="phClr">
              <a:tint val="79000"/>
            </a:schemeClr>
          </a:gs>
          <a:gs pos="86000">
            <a:schemeClr val="phClr">
              <a:tint val="73000"/>
            </a:schemeClr>
          </a:gs>
          <a:gs pos="100000">
            <a:schemeClr val="phClr">
              <a:tint val="35000"/>
            </a:schemeClr>
          </a:gs>
        </a:gsLst>
        <a:lin ang="5400000" scaled="1"/>
      </a:gradFill>
      <a:gradFill rotWithShape="1">
        <a:gsLst>
          <a:gs pos="0">
            <a:schemeClr val="phClr">
              <a:tint val="73000"/>
              <a:satMod val="150000"/>
            </a:schemeClr>
          </a:gs>
          <a:gs pos="25000">
            <a:schemeClr val="phClr">
              <a:tint val="96000"/>
              <a:shade val="80000"/>
              <a:satMod val="105000"/>
            </a:schemeClr>
          </a:gs>
          <a:gs pos="38000">
            <a:schemeClr val="phClr">
              <a:tint val="96000"/>
              <a:shade val="59000"/>
              <a:satMod val="120000"/>
            </a:schemeClr>
          </a:gs>
          <a:gs pos="55000">
            <a:schemeClr val="phClr">
              <a:shade val="57000"/>
              <a:satMod val="120000"/>
            </a:schemeClr>
          </a:gs>
          <a:gs pos="80000">
            <a:schemeClr val="phClr">
              <a:shade val="56000"/>
              <a:satMod val="145000"/>
            </a:schemeClr>
          </a:gs>
          <a:gs pos="88000">
            <a:schemeClr val="phClr">
              <a:shade val="63000"/>
              <a:satMod val="160000"/>
            </a:schemeClr>
          </a:gs>
          <a:gs pos="100000">
            <a:schemeClr val="phClr">
              <a:tint val="99555"/>
              <a:satMod val="155000"/>
            </a:schemeClr>
          </a:gs>
        </a:gsLst>
        <a:lin ang="5400000" scaled="1"/>
      </a:gradFill>
    </a:fillStyleLst>
    <a:lnStyleLst>
      <a:ln w="9525" cap="flat" cmpd="sng" algn="ctr">
        <a:solidFill>
          <a:schemeClr val="phClr">
            <a:shade val="60000"/>
            <a:satMod val="300000"/>
          </a:schemeClr>
        </a:solidFill>
        <a:prstDash val="solid"/>
      </a:ln>
      <a:ln w="19050" cap="flat" cmpd="sng" algn="ctr">
        <a:solidFill>
          <a:schemeClr val="phClr"/>
        </a:solidFill>
        <a:prstDash val="solid"/>
      </a:ln>
      <a:ln w="19050" cap="flat" cmpd="sng" algn="ctr">
        <a:solidFill>
          <a:schemeClr val="phClr"/>
        </a:solidFill>
        <a:prstDash val="solid"/>
      </a:ln>
    </a:lnStyleLst>
    <a:effectStyleLst>
      <a:effectStyle>
        <a:effectLst>
          <a:glow rad="63500">
            <a:schemeClr val="phClr">
              <a:tint val="30000"/>
              <a:shade val="95000"/>
              <a:satMod val="300000"/>
              <a:alpha val="50000"/>
            </a:schemeClr>
          </a:glow>
        </a:effectLst>
      </a:effectStyle>
      <a:effectStyle>
        <a:effectLst>
          <a:glow rad="70000">
            <a:schemeClr val="phClr">
              <a:tint val="30000"/>
              <a:shade val="95000"/>
              <a:satMod val="300000"/>
              <a:alpha val="50000"/>
            </a:schemeClr>
          </a:glow>
        </a:effectLst>
      </a:effectStyle>
      <a:effectStyle>
        <a:effectLst>
          <a:glow rad="76200">
            <a:schemeClr val="phClr">
              <a:tint val="30000"/>
              <a:shade val="95000"/>
              <a:satMod val="300000"/>
              <a:alpha val="50000"/>
            </a:schemeClr>
          </a:glow>
        </a:effectLst>
        <a:scene3d>
          <a:camera prst="orthographicFront" fov="0">
            <a:rot lat="0" lon="0" rev="0"/>
          </a:camera>
          <a:lightRig rig="harsh" dir="t">
            <a:rot lat="6000000" lon="6000000" rev="0"/>
          </a:lightRig>
        </a:scene3d>
        <a:sp3d contourW="10000" prstMaterial="metal">
          <a:bevelT w="20000" h="9000" prst="softRound"/>
          <a:contourClr>
            <a:schemeClr val="phClr">
              <a:shade val="30000"/>
              <a:satMod val="200000"/>
            </a:schemeClr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bg1">
              <a:shade val="100000"/>
              <a:satMod val="150000"/>
            </a:schemeClr>
          </a:gs>
          <a:gs pos="65000">
            <a:schemeClr val="bg1">
              <a:shade val="90000"/>
              <a:satMod val="375000"/>
            </a:schemeClr>
          </a:gs>
          <a:gs pos="100000">
            <a:schemeClr val="phClr">
              <a:tint val="88000"/>
              <a:satMod val="400000"/>
            </a:schemeClr>
          </a:gs>
        </a:gsLst>
        <a:lin ang="5400000" scaled="0"/>
      </a:gradFill>
      <a:blipFill>
        <a:blip xmlns:r="http://schemas.openxmlformats.org/officeDocument/2006/relationships" r:embed="rId1">
          <a:duotone>
            <a:schemeClr val="phClr">
              <a:shade val="40000"/>
              <a:satMod val="180000"/>
            </a:schemeClr>
            <a:schemeClr val="phClr">
              <a:tint val="90000"/>
              <a:satMod val="200000"/>
            </a:schemeClr>
          </a:duotone>
        </a:blip>
        <a:tile tx="0" ty="0" sx="80000" sy="80000" flip="none" algn="tl"/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1672</TotalTime>
  <Words>742</Words>
  <Application>Microsoft Office PowerPoint</Application>
  <PresentationFormat>Экран (4:3)</PresentationFormat>
  <Paragraphs>200</Paragraphs>
  <Slides>36</Slides>
  <Notes>3</Notes>
  <HiddenSlides>0</HiddenSlides>
  <MMClips>1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38" baseType="lpstr">
      <vt:lpstr>Thermal</vt:lpstr>
      <vt:lpstr>Документ</vt:lpstr>
      <vt:lpstr>Механизм стабилизации близорукости при пользовании ортокератологическими линзами Paragon CRT</vt:lpstr>
      <vt:lpstr> Controversies in Myopia Control … </vt:lpstr>
      <vt:lpstr>Презентация PowerPoint</vt:lpstr>
      <vt:lpstr>Рефракционная терапия стабилизирует близорукость у детей ? ? ?</vt:lpstr>
      <vt:lpstr>Презентация PowerPoint</vt:lpstr>
      <vt:lpstr>CRAYON Study</vt:lpstr>
      <vt:lpstr>How Corneal Reshaping May Work</vt:lpstr>
      <vt:lpstr>How Corneal Reshaping May Work</vt:lpstr>
      <vt:lpstr>Презентация PowerPoint</vt:lpstr>
      <vt:lpstr>Презентация PowerPoint</vt:lpstr>
      <vt:lpstr>Презентация PowerPoint</vt:lpstr>
      <vt:lpstr>Методы:</vt:lpstr>
      <vt:lpstr>Прогрессирование Миопии на 1.0D и более</vt:lpstr>
      <vt:lpstr>Изменения ПЗО в ходе проведения рефракционной терапии</vt:lpstr>
      <vt:lpstr>Результаты:  Разница в Резерве Аккомодации</vt:lpstr>
      <vt:lpstr>Прогрессирование Миопии на 1.0D и более</vt:lpstr>
      <vt:lpstr>Stable Myopia vs. Progression  in CRT Group</vt:lpstr>
      <vt:lpstr>Выводы:</vt:lpstr>
      <vt:lpstr>Презентация PowerPoint</vt:lpstr>
      <vt:lpstr>.Изменение конфигурации поверхности роговицы неизбежно приводит к появлению аберраций высшего порядка.  Известно, что любое индуцированное уплощение центральной части роговицы приводит к индуцированию сферических аберраций</vt:lpstr>
      <vt:lpstr>Презентация PowerPoint</vt:lpstr>
      <vt:lpstr>Презентация PowerPoint</vt:lpstr>
      <vt:lpstr>Динамика аберраций высшего порядка в ходе рефракционной терапии:</vt:lpstr>
      <vt:lpstr>Презентация PowerPoint</vt:lpstr>
      <vt:lpstr>При анализе характера сферических аберраций мы обратили внимание, что у всех пациентов преобладали сферические аберрации с отрицательным знаком.</vt:lpstr>
      <vt:lpstr>Презентация PowerPoint</vt:lpstr>
      <vt:lpstr>Презентация PowerPoint</vt:lpstr>
      <vt:lpstr>Презентация PowerPoint</vt:lpstr>
      <vt:lpstr>Отрицательные сферические аберрации  УМЕНЬШАЮТ Глубину Фокуса.  В таком глазу для осуществления «фокусировки» надо использовать всю силу аккомодации.</vt:lpstr>
      <vt:lpstr>Выводы:</vt:lpstr>
      <vt:lpstr>К дискуссии… </vt:lpstr>
      <vt:lpstr>Презентация PowerPoint</vt:lpstr>
      <vt:lpstr>Презентация PowerPoint</vt:lpstr>
      <vt:lpstr>Презентация PowerPoint</vt:lpstr>
      <vt:lpstr>Спасибо за Внимание! и Терпение!!!</vt:lpstr>
      <vt:lpstr>Презентация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Коррекция катарактальных пациентов после керато-рефракционных вмешательств.</dc:title>
  <dc:creator>Kovalev</dc:creator>
  <cp:lastModifiedBy>Maxim</cp:lastModifiedBy>
  <cp:revision>125</cp:revision>
  <dcterms:created xsi:type="dcterms:W3CDTF">2012-10-22T12:12:09Z</dcterms:created>
  <dcterms:modified xsi:type="dcterms:W3CDTF">2015-09-30T17:41:27Z</dcterms:modified>
</cp:coreProperties>
</file>