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wmv" ContentType="audi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71" r:id="rId10"/>
    <p:sldId id="272" r:id="rId11"/>
    <p:sldId id="266" r:id="rId12"/>
    <p:sldId id="273" r:id="rId13"/>
    <p:sldId id="264" r:id="rId14"/>
    <p:sldId id="269" r:id="rId15"/>
    <p:sldId id="276" r:id="rId16"/>
    <p:sldId id="268" r:id="rId17"/>
    <p:sldId id="274" r:id="rId18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70" y="-4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2C06E-6FCD-4D55-9445-B8D2C2441E44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6A446-7B7D-454E-8827-4445CE9399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091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6" y="950616"/>
            <a:ext cx="7235981" cy="3849987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7" y="151277"/>
            <a:ext cx="6189583" cy="712178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6" name="Picture 4" descr="D:\Pictures\ailaz_1_white (1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97028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4380"/>
            <a:ext cx="8031088" cy="857250"/>
          </a:xfrm>
        </p:spPr>
        <p:txBody>
          <a:bodyPr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7320"/>
            <a:ext cx="7467600" cy="33147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3" y="3363060"/>
            <a:ext cx="7239001" cy="5715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1545636"/>
            <a:ext cx="7239000" cy="857250"/>
          </a:xfrm>
        </p:spPr>
        <p:txBody>
          <a:bodyPr>
            <a:noAutofit/>
          </a:bodyPr>
          <a:lstStyle>
            <a:lvl1pPr algn="ctr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440150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437624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48326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145586"/>
            <a:ext cx="3733800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71" y="1167594"/>
            <a:ext cx="3735267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2" y="296465"/>
            <a:ext cx="3008313" cy="871538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2" y="1168006"/>
            <a:ext cx="3008313" cy="3289697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285750"/>
            <a:ext cx="4800600" cy="4457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468567"/>
            <a:ext cx="5486400" cy="303335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285753"/>
            <a:ext cx="5867400" cy="30610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771900"/>
            <a:ext cx="4038600" cy="10287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4305302"/>
            <a:ext cx="381000" cy="273844"/>
          </a:xfrm>
          <a:prstGeom prst="rect">
            <a:avLst/>
          </a:prstGeom>
        </p:spPr>
        <p:txBody>
          <a:bodyPr/>
          <a:lstStyle/>
          <a:p>
            <a:fld id="{0E036F98-6C5C-465F-A2FD-ED3F8F94096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71450"/>
            <a:ext cx="8668072" cy="10858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428750"/>
            <a:ext cx="38100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4287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30289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310344"/>
            <a:ext cx="72390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491630"/>
            <a:ext cx="7467600" cy="331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5" name="Picture 4" descr="D:\Pictures\ailaz_1_white (1)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87474"/>
            <a:ext cx="1025020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b="0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61.png"/><Relationship Id="rId2" Type="http://schemas.openxmlformats.org/officeDocument/2006/relationships/image" Target="../media/image46.pn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jpe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3.emf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3503" y="3273828"/>
            <a:ext cx="6957747" cy="712178"/>
          </a:xfrm>
        </p:spPr>
        <p:txBody>
          <a:bodyPr>
            <a:noAutofit/>
          </a:bodyPr>
          <a:lstStyle/>
          <a:p>
            <a:pPr algn="ctr"/>
            <a:r>
              <a:rPr lang="uk-UA" sz="6000" dirty="0" err="1">
                <a:solidFill>
                  <a:schemeClr val="bg1">
                    <a:lumMod val="50000"/>
                  </a:schemeClr>
                </a:solidFill>
              </a:rPr>
              <a:t>Перезагрузка</a:t>
            </a:r>
            <a:endParaRPr lang="uk-UA" sz="6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196" name="Picture 4" descr="D:\Pictures\ailaz_1_white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9582"/>
            <a:ext cx="6569636" cy="17281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48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94"/>
            <a:ext cx="8031088" cy="497210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b="1" i="1" dirty="0" smtClean="0"/>
              <a:t>Новый формат – неизменные ценности</a:t>
            </a:r>
            <a:r>
              <a:rPr lang="en-US" sz="3200" b="1" i="1" dirty="0" smtClean="0"/>
              <a:t>.</a:t>
            </a:r>
            <a:endParaRPr lang="uk-UA" sz="2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771550"/>
            <a:ext cx="8291264" cy="423047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Площадь диагностического отделения – 860кв.метров</a:t>
            </a:r>
            <a:br>
              <a:rPr lang="ru-RU" dirty="0"/>
            </a:br>
            <a:r>
              <a:rPr lang="en-US" dirty="0" smtClean="0"/>
              <a:t>                            </a:t>
            </a:r>
            <a:r>
              <a:rPr lang="ru-RU" dirty="0" smtClean="0"/>
              <a:t>Рядом </a:t>
            </a:r>
            <a:r>
              <a:rPr lang="ru-RU" dirty="0"/>
              <a:t>метро </a:t>
            </a:r>
            <a:r>
              <a:rPr lang="ru-RU" dirty="0" smtClean="0"/>
              <a:t>Петровка.</a:t>
            </a:r>
            <a:endParaRPr lang="en-US" dirty="0" smtClean="0"/>
          </a:p>
          <a:p>
            <a:r>
              <a:rPr lang="ru-RU" dirty="0" smtClean="0"/>
              <a:t>Собственная </a:t>
            </a:r>
            <a:r>
              <a:rPr lang="ru-RU" dirty="0"/>
              <a:t>клиническая лаборатория</a:t>
            </a:r>
            <a:br>
              <a:rPr lang="ru-RU" dirty="0"/>
            </a:br>
            <a:r>
              <a:rPr lang="ru-RU" dirty="0"/>
              <a:t>Операционный блок (800кв.метров.) – ламинарные потоки, </a:t>
            </a:r>
            <a:endParaRPr lang="en-US" dirty="0" smtClean="0"/>
          </a:p>
          <a:p>
            <a:r>
              <a:rPr lang="ru-RU" dirty="0" smtClean="0"/>
              <a:t>Полный </a:t>
            </a:r>
            <a:r>
              <a:rPr lang="ru-RU" dirty="0"/>
              <a:t>цикл стерилизационной службы – ультразвуковая очистка инструментов, программный автоклав, плазменная стерилизация </a:t>
            </a:r>
            <a:endParaRPr lang="en-US" dirty="0" smtClean="0"/>
          </a:p>
          <a:p>
            <a:r>
              <a:rPr lang="ru-RU" dirty="0" smtClean="0"/>
              <a:t>Собственная </a:t>
            </a:r>
            <a:r>
              <a:rPr lang="ru-RU" dirty="0"/>
              <a:t>структура  диагностики – МРТ, </a:t>
            </a:r>
            <a:r>
              <a:rPr lang="ru-RU" dirty="0" smtClean="0"/>
              <a:t>КТ</a:t>
            </a:r>
            <a:endParaRPr lang="en-US" dirty="0" smtClean="0"/>
          </a:p>
          <a:p>
            <a:r>
              <a:rPr lang="ru-RU" dirty="0" smtClean="0"/>
              <a:t>Стационарное </a:t>
            </a:r>
            <a:r>
              <a:rPr lang="ru-RU" dirty="0"/>
              <a:t>отделение, </a:t>
            </a:r>
            <a:br>
              <a:rPr lang="ru-RU" dirty="0"/>
            </a:br>
            <a:r>
              <a:rPr lang="ru-RU" dirty="0"/>
              <a:t>служба послеоперационного наблюдения</a:t>
            </a:r>
          </a:p>
        </p:txBody>
      </p:sp>
    </p:spTree>
    <p:extLst>
      <p:ext uri="{BB962C8B-B14F-4D97-AF65-F5344CB8AC3E}">
        <p14:creationId xmlns:p14="http://schemas.microsoft.com/office/powerpoint/2010/main" val="103902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3478"/>
            <a:ext cx="8031088" cy="857250"/>
          </a:xfrm>
        </p:spPr>
        <p:txBody>
          <a:bodyPr/>
          <a:lstStyle/>
          <a:p>
            <a:r>
              <a:rPr lang="ru-RU" sz="4800" dirty="0" smtClean="0"/>
              <a:t>Так начиналось строительство</a:t>
            </a:r>
            <a:endParaRPr lang="uk-UA" sz="4800" dirty="0"/>
          </a:p>
        </p:txBody>
      </p:sp>
      <p:pic>
        <p:nvPicPr>
          <p:cNvPr id="1029" name="Picture 5" descr="C:\Users\Оксана\Desktop\стройка\Новая папка\th-3090606793-1560x10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17613"/>
            <a:ext cx="6251747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Оксана\Desktop\стройка\Новая папка\th-3090512132-1560x1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802" y="915566"/>
            <a:ext cx="5868651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Оксана\Desktop\стройка\Новая папка\th-2905134839-1560x104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771550"/>
            <a:ext cx="5868652" cy="3762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ксана\Desktop\стройка\Новая папка\th-3090504625-693x10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3345"/>
            <a:ext cx="3024336" cy="4781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4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Оксана\Desktop\электрика\Новая папка\th-3090928526-1560x10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9643"/>
            <a:ext cx="5881948" cy="2940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Pictures\Camera\IMG_20170626_1844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9602"/>
            <a:ext cx="2554634" cy="4492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5486"/>
            <a:ext cx="8568224" cy="857250"/>
          </a:xfrm>
        </p:spPr>
        <p:txBody>
          <a:bodyPr/>
          <a:lstStyle/>
          <a:p>
            <a:r>
              <a:rPr lang="ru-RU" sz="4400" dirty="0" smtClean="0"/>
              <a:t>Бесконечная сеть</a:t>
            </a:r>
            <a:r>
              <a:rPr lang="en-US" sz="4400" dirty="0" smtClean="0"/>
              <a:t> </a:t>
            </a:r>
            <a:r>
              <a:rPr lang="ru-RU" sz="4400" dirty="0" smtClean="0"/>
              <a:t>коммуникаций</a:t>
            </a:r>
            <a:endParaRPr lang="uk-UA" sz="4400" dirty="0"/>
          </a:p>
        </p:txBody>
      </p:sp>
      <p:pic>
        <p:nvPicPr>
          <p:cNvPr id="2051" name="Picture 3" descr="C:\Users\Оксана\Desktop\электрика\Новая папка\th-3069830021-693x10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51570"/>
            <a:ext cx="2735612" cy="3970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Оксана\Desktop\электрика\Новая папка\th-3090912708-1560x10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402" y="1131590"/>
            <a:ext cx="5328371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Оксана\Desktop\электрика\Новая папка\th-3069825289-693x10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51570"/>
            <a:ext cx="3519450" cy="3961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50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34380"/>
            <a:ext cx="8031088" cy="199137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Логистика операционного блока по мировым стандартам</a:t>
            </a:r>
            <a:endParaRPr lang="uk-UA" dirty="0"/>
          </a:p>
        </p:txBody>
      </p:sp>
      <p:pic>
        <p:nvPicPr>
          <p:cNvPr id="3074" name="Picture 2" descr="C:\Users\Оксана\Desktop\опер\Новая папка\th-2904782827-1560x10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504"/>
            <a:ext cx="5508611" cy="4158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ксана\Desktop\опер\Новая папка\th-2904784923-1560x10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347614"/>
            <a:ext cx="5461956" cy="3541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65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Оксана\Desktop\перемещение\Новая папка\th-3091180260-1560x10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29508"/>
            <a:ext cx="6289276" cy="3900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273" y="303499"/>
            <a:ext cx="8031088" cy="557237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«Бесконечный» переезд сроком в 1 неделю!</a:t>
            </a:r>
            <a:endParaRPr lang="uk-UA" sz="3200" dirty="0"/>
          </a:p>
        </p:txBody>
      </p:sp>
      <p:pic>
        <p:nvPicPr>
          <p:cNvPr id="5122" name="Picture 2" descr="C:\Users\Оксана\Desktop\перемещение\th-3069654563-1560x104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00866"/>
            <a:ext cx="5832648" cy="3629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Оксана\Desktop\перемещение\Новая папка\th-3069650769-693x10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814594"/>
            <a:ext cx="2494276" cy="39466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Оксана\Desktop\перемещение\Новая папка\th-3069643528-693x10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8123"/>
            <a:ext cx="3269273" cy="4781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Оксана\Desktop\перемещение\Новая папка\th-3069839807-693x10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575" y="419437"/>
            <a:ext cx="3300662" cy="46197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60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95486"/>
            <a:ext cx="7272808" cy="695232"/>
          </a:xfrm>
        </p:spPr>
        <p:txBody>
          <a:bodyPr/>
          <a:lstStyle/>
          <a:p>
            <a:r>
              <a:rPr lang="ru-RU" dirty="0" smtClean="0"/>
              <a:t>Мы готовы к открытию!</a:t>
            </a:r>
            <a:endParaRPr lang="uk-UA" dirty="0"/>
          </a:p>
        </p:txBody>
      </p:sp>
      <p:pic>
        <p:nvPicPr>
          <p:cNvPr id="6146" name="Picture 2" descr="C:\Users\Оксана\Desktop\перемещение\Новая папка\th-3263353536-1372x10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43558"/>
            <a:ext cx="6552728" cy="4134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Оксана\Desktop\перемещение\Новая папка\IMG_20170712_135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25912"/>
            <a:ext cx="6044915" cy="4174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Оксана\Desktop\перемещение\Новая папка\IMG_20170712_1351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823" y="1131590"/>
            <a:ext cx="5709482" cy="3862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88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1480"/>
            <a:ext cx="8031088" cy="857250"/>
          </a:xfrm>
        </p:spPr>
        <p:txBody>
          <a:bodyPr/>
          <a:lstStyle/>
          <a:p>
            <a:r>
              <a:rPr lang="ru-RU" dirty="0" smtClean="0"/>
              <a:t>Нас много и все нужны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58584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 16 врачей</a:t>
            </a:r>
          </a:p>
          <a:p>
            <a:r>
              <a:rPr lang="ru-RU" dirty="0" smtClean="0"/>
              <a:t>38 медицинских сестёр</a:t>
            </a:r>
          </a:p>
          <a:p>
            <a:r>
              <a:rPr lang="ru-RU" dirty="0" smtClean="0"/>
              <a:t>12  сотрудников -  административное  подразделение</a:t>
            </a:r>
          </a:p>
          <a:p>
            <a:r>
              <a:rPr lang="ru-RU" dirty="0" smtClean="0"/>
              <a:t>6 сотрудников  - маркетинговый отдел</a:t>
            </a:r>
          </a:p>
          <a:p>
            <a:r>
              <a:rPr lang="ru-RU" dirty="0" smtClean="0"/>
              <a:t>3 сотрудника – инженерная служба</a:t>
            </a:r>
          </a:p>
          <a:p>
            <a:r>
              <a:rPr lang="ru-RU" dirty="0" smtClean="0"/>
              <a:t>6 сотрудников – охрана</a:t>
            </a:r>
          </a:p>
          <a:p>
            <a:r>
              <a:rPr lang="ru-RU" dirty="0" smtClean="0"/>
              <a:t>12 сотрудников – </a:t>
            </a:r>
            <a:r>
              <a:rPr lang="ru-RU" dirty="0" err="1" smtClean="0"/>
              <a:t>клининговая</a:t>
            </a:r>
            <a:r>
              <a:rPr lang="ru-RU" dirty="0" smtClean="0"/>
              <a:t> служба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8517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ксана\Desktop\Новая папка\DSC_43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650"/>
            <a:ext cx="918051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97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6 кабинетов Врачебного Приема</a:t>
            </a:r>
          </a:p>
          <a:p>
            <a:r>
              <a:rPr lang="ru-RU" dirty="0" smtClean="0"/>
              <a:t>Диагностическое Отделение – 3 кабинета</a:t>
            </a:r>
          </a:p>
          <a:p>
            <a:r>
              <a:rPr lang="ru-RU" dirty="0"/>
              <a:t>Лазерный операционный </a:t>
            </a:r>
            <a:r>
              <a:rPr lang="ru-RU" dirty="0" smtClean="0"/>
              <a:t>блок</a:t>
            </a:r>
          </a:p>
          <a:p>
            <a:r>
              <a:rPr lang="ru-RU" dirty="0" smtClean="0"/>
              <a:t>Отделение лазерной </a:t>
            </a:r>
            <a:r>
              <a:rPr lang="ru-RU" dirty="0" err="1" smtClean="0"/>
              <a:t>ретинальной</a:t>
            </a:r>
            <a:r>
              <a:rPr lang="ru-RU" dirty="0" smtClean="0"/>
              <a:t> хирургии</a:t>
            </a:r>
          </a:p>
          <a:p>
            <a:r>
              <a:rPr lang="ru-RU" dirty="0" smtClean="0"/>
              <a:t>Хирургическое отделение</a:t>
            </a:r>
          </a:p>
          <a:p>
            <a:r>
              <a:rPr lang="ru-RU" dirty="0" smtClean="0"/>
              <a:t>Три  отдельные зоны ожидания</a:t>
            </a:r>
            <a:r>
              <a:rPr lang="en-US" dirty="0" smtClean="0"/>
              <a:t> </a:t>
            </a:r>
            <a:r>
              <a:rPr lang="ru-RU" dirty="0" smtClean="0"/>
              <a:t>(диагностика, катаракта, лазерная)</a:t>
            </a:r>
          </a:p>
          <a:p>
            <a:r>
              <a:rPr lang="ru-RU" dirty="0" smtClean="0"/>
              <a:t>Стационар</a:t>
            </a:r>
          </a:p>
          <a:p>
            <a:r>
              <a:rPr lang="ru-RU" dirty="0" smtClean="0"/>
              <a:t>Клиническая лаборатория (самостоятельная)</a:t>
            </a: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клиники</a:t>
            </a:r>
            <a:endParaRPr lang="uk-UA" dirty="0"/>
          </a:p>
        </p:txBody>
      </p:sp>
      <p:pic>
        <p:nvPicPr>
          <p:cNvPr id="4102" name="Picture 6" descr="C:\Users\Оксана\Desktop\Новая папка\DSC_32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74" y="1189230"/>
            <a:ext cx="5468322" cy="3801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Оксана\Desktop\Новая папка\DSC_32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935" y="267494"/>
            <a:ext cx="6048672" cy="4037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ксана\Desktop\Новая папка\DSC_31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666" y="1779295"/>
            <a:ext cx="4580269" cy="3169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Оксана\Desktop\Новая папка\DSC_319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8275"/>
            <a:ext cx="4824536" cy="3242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Оксана\Desktop\Новая папка\DSC_33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1510"/>
            <a:ext cx="5256584" cy="3749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27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8119" y="771550"/>
            <a:ext cx="8798377" cy="453650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Топографы: </a:t>
            </a:r>
            <a:r>
              <a:rPr lang="en-US" dirty="0" err="1" smtClean="0"/>
              <a:t>Orbscan</a:t>
            </a:r>
            <a:r>
              <a:rPr lang="en-US" dirty="0" smtClean="0"/>
              <a:t>, </a:t>
            </a:r>
            <a:r>
              <a:rPr lang="en-US" dirty="0" err="1" smtClean="0"/>
              <a:t>Topolyzer</a:t>
            </a:r>
            <a:r>
              <a:rPr lang="en-US" dirty="0" smtClean="0"/>
              <a:t>, </a:t>
            </a:r>
            <a:r>
              <a:rPr lang="en-US" dirty="0" err="1" smtClean="0"/>
              <a:t>Pentacam</a:t>
            </a:r>
            <a:r>
              <a:rPr lang="en-US" dirty="0" smtClean="0"/>
              <a:t> AXL </a:t>
            </a:r>
            <a:r>
              <a:rPr lang="en-US" sz="2300" dirty="0" smtClean="0"/>
              <a:t>(c </a:t>
            </a:r>
            <a:r>
              <a:rPr lang="ru-RU" sz="2300" dirty="0" smtClean="0"/>
              <a:t>функцией расчета ИОЛ</a:t>
            </a:r>
            <a:r>
              <a:rPr lang="ru-RU" sz="2300" dirty="0"/>
              <a:t>), </a:t>
            </a:r>
            <a:endParaRPr lang="ru-RU" sz="2300" dirty="0" smtClean="0"/>
          </a:p>
          <a:p>
            <a:r>
              <a:rPr lang="ru-RU" dirty="0" err="1" smtClean="0"/>
              <a:t>Аберрометр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en-US" dirty="0"/>
              <a:t>Hartmann-Shack</a:t>
            </a:r>
            <a:r>
              <a:rPr lang="en-US" dirty="0" smtClean="0"/>
              <a:t>),</a:t>
            </a:r>
            <a:endParaRPr lang="ru-RU" dirty="0" smtClean="0"/>
          </a:p>
          <a:p>
            <a:r>
              <a:rPr lang="ru-RU" dirty="0" smtClean="0"/>
              <a:t>ОСТ</a:t>
            </a:r>
            <a:r>
              <a:rPr lang="ru-RU" dirty="0"/>
              <a:t>, </a:t>
            </a:r>
            <a:endParaRPr lang="en-US" dirty="0" smtClean="0"/>
          </a:p>
          <a:p>
            <a:r>
              <a:rPr lang="ru-RU" dirty="0" smtClean="0"/>
              <a:t>Компьютерный Периметр </a:t>
            </a:r>
            <a:r>
              <a:rPr lang="en-US" dirty="0" smtClean="0"/>
              <a:t>Octopus, </a:t>
            </a:r>
          </a:p>
          <a:p>
            <a:r>
              <a:rPr lang="en-US" dirty="0" smtClean="0"/>
              <a:t>UBM</a:t>
            </a:r>
            <a:endParaRPr lang="ru-RU" dirty="0" smtClean="0"/>
          </a:p>
          <a:p>
            <a:r>
              <a:rPr lang="en-US" dirty="0"/>
              <a:t>B-scan </a:t>
            </a:r>
            <a:r>
              <a:rPr lang="en-US" i="1" dirty="0" smtClean="0"/>
              <a:t>(</a:t>
            </a:r>
            <a:r>
              <a:rPr lang="ru-RU" i="1" dirty="0" smtClean="0"/>
              <a:t>с опцией </a:t>
            </a:r>
            <a:r>
              <a:rPr lang="en-US" i="1" dirty="0" smtClean="0"/>
              <a:t>“Real Time Video”</a:t>
            </a:r>
            <a:r>
              <a:rPr lang="ru-RU" i="1" dirty="0" smtClean="0"/>
              <a:t>)</a:t>
            </a:r>
            <a:endParaRPr lang="ru-RU" i="1" dirty="0"/>
          </a:p>
          <a:p>
            <a:r>
              <a:rPr lang="ru-RU" dirty="0"/>
              <a:t>Эндотелиальный микроскоп</a:t>
            </a:r>
          </a:p>
          <a:p>
            <a:r>
              <a:rPr lang="ru-RU" dirty="0"/>
              <a:t>Иммерсионный А-</a:t>
            </a:r>
            <a:r>
              <a:rPr lang="en-US" dirty="0"/>
              <a:t>scan</a:t>
            </a:r>
            <a:endParaRPr lang="ru-RU" dirty="0"/>
          </a:p>
          <a:p>
            <a:r>
              <a:rPr lang="ru-RU" dirty="0"/>
              <a:t>Видео и Ф</a:t>
            </a:r>
            <a:r>
              <a:rPr lang="ru-RU" dirty="0" smtClean="0"/>
              <a:t>ото регистрация  </a:t>
            </a:r>
            <a:r>
              <a:rPr lang="ru-RU" dirty="0"/>
              <a:t>переднего и заднего отрезка</a:t>
            </a:r>
          </a:p>
          <a:p>
            <a:r>
              <a:rPr lang="ru-RU" dirty="0"/>
              <a:t>ФАГ </a:t>
            </a:r>
            <a:endParaRPr lang="ru-RU" dirty="0" smtClean="0"/>
          </a:p>
          <a:p>
            <a:r>
              <a:rPr lang="ru-RU" dirty="0" smtClean="0"/>
              <a:t>Рефрактометр с функцией определения контрастной чувствительности и уровня </a:t>
            </a:r>
            <a:r>
              <a:rPr lang="ru-RU" dirty="0" err="1" smtClean="0"/>
              <a:t>светорасеяния</a:t>
            </a:r>
            <a:r>
              <a:rPr lang="ru-RU" dirty="0" smtClean="0"/>
              <a:t> </a:t>
            </a:r>
            <a:endParaRPr lang="uk-UA" dirty="0"/>
          </a:p>
          <a:p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546" y="138762"/>
            <a:ext cx="5740614" cy="632788"/>
          </a:xfrm>
        </p:spPr>
        <p:txBody>
          <a:bodyPr/>
          <a:lstStyle/>
          <a:p>
            <a:r>
              <a:rPr lang="ru-RU" sz="4400" dirty="0" smtClean="0"/>
              <a:t>Оборудование</a:t>
            </a:r>
            <a:endParaRPr lang="uk-UA" sz="4400" dirty="0"/>
          </a:p>
        </p:txBody>
      </p:sp>
      <p:pic>
        <p:nvPicPr>
          <p:cNvPr id="2050" name="Picture 2" descr="C:\Users\Оксана\Desktop\Новая папка\DSC_33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3478"/>
            <a:ext cx="5411874" cy="383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ксана\Desktop\Новая папка\DSC_3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539" y="1347614"/>
            <a:ext cx="5239601" cy="3618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Оксана\Desktop\Новая папка\DSC_34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2277"/>
            <a:ext cx="4043121" cy="2934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Оксана\Desktop\Новая папка\DSC_35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0364"/>
            <a:ext cx="3397777" cy="4785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Оксана\Desktop\Новая папка\DSC_34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13" y="443013"/>
            <a:ext cx="4004787" cy="29613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E:\Фото\203215543922\DSC_332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700" y="1676149"/>
            <a:ext cx="4549397" cy="3239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34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75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75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125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7504"/>
            <a:ext cx="8229600" cy="423711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Операционная:</a:t>
            </a:r>
          </a:p>
          <a:p>
            <a:r>
              <a:rPr lang="ru-RU" dirty="0" smtClean="0"/>
              <a:t>Три операционных зала</a:t>
            </a:r>
          </a:p>
          <a:p>
            <a:r>
              <a:rPr lang="ru-RU" dirty="0" smtClean="0"/>
              <a:t>Ламинарные потоки</a:t>
            </a:r>
          </a:p>
          <a:p>
            <a:r>
              <a:rPr lang="ru-RU" dirty="0" smtClean="0"/>
              <a:t>Не пересекающееся движение пациентов</a:t>
            </a:r>
          </a:p>
          <a:p>
            <a:r>
              <a:rPr lang="ru-RU" dirty="0" smtClean="0"/>
              <a:t>Полный замкнутый цикл ЦСО</a:t>
            </a:r>
          </a:p>
          <a:p>
            <a:r>
              <a:rPr lang="ru-RU" dirty="0" smtClean="0"/>
              <a:t>Реанимационное отделение</a:t>
            </a:r>
          </a:p>
          <a:p>
            <a:endParaRPr lang="uk-UA" dirty="0"/>
          </a:p>
        </p:txBody>
      </p:sp>
      <p:pic>
        <p:nvPicPr>
          <p:cNvPr id="5122" name="Picture 2" descr="C:\Users\Оксана\Desktop\Новая папка\DSC_34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5486"/>
            <a:ext cx="4978924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Оксана\Desktop\Новая папка\DSC_31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13557"/>
            <a:ext cx="4733616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3" name="Picture 3" descr="C:\Users\Оксана\Desktop\Новая папка\DSC_31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28579"/>
            <a:ext cx="4548680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Оксана\Desktop\Новая папка\DSC_31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99694"/>
            <a:ext cx="4329097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Оксана\Desktop\Новая папка\DSC_309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75" y="339502"/>
            <a:ext cx="4603033" cy="4429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Pictures\YDXJ0962-02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1510"/>
            <a:ext cx="5256584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76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7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1470"/>
            <a:ext cx="8031088" cy="6995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Чем мы занимаемся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9542"/>
            <a:ext cx="8291264" cy="446449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Хирургия катаракты</a:t>
            </a:r>
          </a:p>
          <a:p>
            <a:r>
              <a:rPr lang="ru-RU" dirty="0" smtClean="0"/>
              <a:t>Лазерная коррекция зрения</a:t>
            </a:r>
          </a:p>
          <a:p>
            <a:r>
              <a:rPr lang="ru-RU" dirty="0" smtClean="0"/>
              <a:t>Диагностика и лечение глаукомы (полный цикл и диспансерное наблюдение)</a:t>
            </a:r>
          </a:p>
          <a:p>
            <a:r>
              <a:rPr lang="ru-RU" dirty="0" smtClean="0"/>
              <a:t>Диагностика и лечение </a:t>
            </a:r>
            <a:r>
              <a:rPr lang="ru-RU" dirty="0" err="1" smtClean="0"/>
              <a:t>макулодистрофии</a:t>
            </a:r>
            <a:r>
              <a:rPr lang="ru-RU" dirty="0" smtClean="0"/>
              <a:t> (полный цикл и диспансерное наблюдение)</a:t>
            </a:r>
          </a:p>
          <a:p>
            <a:r>
              <a:rPr lang="ru-RU" dirty="0" smtClean="0"/>
              <a:t>Лечение и хирургия заболеваний сетчатки (диабетическая </a:t>
            </a:r>
            <a:r>
              <a:rPr lang="ru-RU" dirty="0" err="1" smtClean="0"/>
              <a:t>ретинопатия</a:t>
            </a:r>
            <a:r>
              <a:rPr lang="ru-RU" dirty="0" smtClean="0"/>
              <a:t>, отслойка сетчатки, </a:t>
            </a:r>
            <a:r>
              <a:rPr lang="ru-RU" dirty="0" err="1" smtClean="0"/>
              <a:t>макулодистрофия</a:t>
            </a:r>
            <a:r>
              <a:rPr lang="ru-RU" dirty="0" smtClean="0"/>
              <a:t>)</a:t>
            </a:r>
          </a:p>
          <a:p>
            <a:r>
              <a:rPr lang="ru-RU" dirty="0" smtClean="0"/>
              <a:t>Лечение </a:t>
            </a:r>
            <a:r>
              <a:rPr lang="ru-RU" dirty="0" err="1" smtClean="0"/>
              <a:t>увеитов</a:t>
            </a:r>
            <a:r>
              <a:rPr lang="ru-RU" dirty="0" smtClean="0"/>
              <a:t> (полный цикл и диспансерное наблюдение)</a:t>
            </a:r>
          </a:p>
          <a:p>
            <a:r>
              <a:rPr lang="ru-RU" dirty="0" smtClean="0"/>
              <a:t>Ортокератология</a:t>
            </a:r>
          </a:p>
          <a:p>
            <a:r>
              <a:rPr lang="ru-RU" dirty="0" smtClean="0"/>
              <a:t>Лечение кератоконуса и кератитов</a:t>
            </a:r>
          </a:p>
          <a:p>
            <a:r>
              <a:rPr lang="ru-RU" dirty="0" smtClean="0"/>
              <a:t>Склеральная контактная коррекция</a:t>
            </a:r>
          </a:p>
          <a:p>
            <a:r>
              <a:rPr lang="ru-RU" dirty="0" smtClean="0"/>
              <a:t>Лечение и хирургия косоглазия.</a:t>
            </a:r>
          </a:p>
          <a:p>
            <a:r>
              <a:rPr lang="ru-RU" dirty="0" smtClean="0"/>
              <a:t>Пластическая хирургия </a:t>
            </a:r>
            <a:r>
              <a:rPr lang="ru-RU" dirty="0" err="1" smtClean="0"/>
              <a:t>окулоорбитальной</a:t>
            </a:r>
            <a:r>
              <a:rPr lang="ru-RU" dirty="0" smtClean="0"/>
              <a:t> области.</a:t>
            </a:r>
          </a:p>
          <a:p>
            <a:r>
              <a:rPr lang="ru-RU" dirty="0" smtClean="0"/>
              <a:t>Хирургия слёзных путей.</a:t>
            </a:r>
          </a:p>
        </p:txBody>
      </p:sp>
    </p:spTree>
    <p:extLst>
      <p:ext uri="{BB962C8B-B14F-4D97-AF65-F5344CB8AC3E}">
        <p14:creationId xmlns:p14="http://schemas.microsoft.com/office/powerpoint/2010/main" val="71977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Мы поддерживаем три образовательных сайта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Мир офтальмологии </a:t>
            </a:r>
          </a:p>
          <a:p>
            <a:r>
              <a:rPr lang="ru-RU" dirty="0" smtClean="0"/>
              <a:t>Сайт Парагон (</a:t>
            </a:r>
            <a:r>
              <a:rPr lang="ru-RU" dirty="0" err="1" smtClean="0"/>
              <a:t>ортокератологическая</a:t>
            </a:r>
            <a:r>
              <a:rPr lang="ru-RU" dirty="0" smtClean="0"/>
              <a:t> коррекция)</a:t>
            </a:r>
          </a:p>
          <a:p>
            <a:r>
              <a:rPr lang="ru-RU" dirty="0" smtClean="0"/>
              <a:t>Популярная энциклопедия – все о глазах</a:t>
            </a:r>
            <a:endParaRPr lang="uk-UA" dirty="0"/>
          </a:p>
        </p:txBody>
      </p:sp>
      <p:pic>
        <p:nvPicPr>
          <p:cNvPr id="1026" name="Picture 2" descr="C:\Users\Оксана\Desktop\Новая папка\Безымянный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43557"/>
            <a:ext cx="4098950" cy="2664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ксана\Desktop\Новая папка\Безымянный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38084"/>
            <a:ext cx="3983226" cy="3455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Оксана\Desktop\Новая папка\Безымянный -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0848"/>
            <a:ext cx="5953672" cy="25099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2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Оксана\Desktop\Конференции\Новая папка\abbvie-logo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41" y="699542"/>
            <a:ext cx="2416109" cy="311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Оксана\Desktop\Конференции\Новая папка\логотип финал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14" y="4316392"/>
            <a:ext cx="2213796" cy="747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998" y="4195167"/>
            <a:ext cx="2345371" cy="77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08570"/>
            <a:ext cx="8229600" cy="857250"/>
          </a:xfrm>
        </p:spPr>
        <p:txBody>
          <a:bodyPr/>
          <a:lstStyle/>
          <a:p>
            <a:r>
              <a:rPr lang="ru-RU" sz="3600" dirty="0"/>
              <a:t>Наши партнёры и спонсоры:</a:t>
            </a:r>
            <a:endParaRPr lang="uk-UA" sz="3600" dirty="0">
              <a:solidFill>
                <a:schemeClr val="tx2">
                  <a:lumMod val="75000"/>
                </a:schemeClr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32568"/>
            <a:ext cx="1680157" cy="1099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846" y="3578481"/>
            <a:ext cx="2484514" cy="658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4" name="Picture 8" descr="C:\Users\Andriy\Desktop\AILAS_25.11.2017\1_Intro_Oksana\bl-log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839" y="1229025"/>
            <a:ext cx="2142085" cy="956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Andriy\Desktop\AILAS_25.11.2017\1_Intro_Oksana\log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752" y="509545"/>
            <a:ext cx="2537470" cy="693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Andriy\Desktop\AILAS_25.11.2017\1_Intro_Oksana\Valeant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366" y="609510"/>
            <a:ext cx="3024815" cy="461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Users\Andriy\Desktop\AILAS_25.11.2017\1_Intro_Oksana\2000px-Logo_Alcon.sv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29" y="1404931"/>
            <a:ext cx="2326868" cy="604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C:\Users\Andriy\Desktop\AILAS_25.11.2017\1_Intro_Oksana\adamed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6357" y="616510"/>
            <a:ext cx="3111075" cy="1780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C:\Users\Andriy\Desktop\AILAS_25.11.2017\1_Intro_Oksana\Unimed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08" y="1154765"/>
            <a:ext cx="2234770" cy="670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3" name="Picture 17" descr="C:\Users\Andriy\Desktop\AILAS_25.11.2017\1_Intro_Oksana\logo_ua (1)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6" y="1981505"/>
            <a:ext cx="2085663" cy="1197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C:\Users\Andriy\Desktop\AILAS_25.11.2017\1_Intro_Oksana\Sentiss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14" y="3222836"/>
            <a:ext cx="2200437" cy="1021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5" name="Picture 19" descr="C:\Users\Andriy\Desktop\AILAS_25.11.2017\1_Intro_Oksana\Офт_Вост_Евр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683" y="4317864"/>
            <a:ext cx="3068390" cy="738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C:\Users\Andriy\Desktop\AILAS_25.11.2017\1_Intro_Oksana\bay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717" y="1583337"/>
            <a:ext cx="3410397" cy="2131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7" name="Picture 21" descr="C:\Users\Andriy\Desktop\AILAS_25.11.2017\1_Intro_Oksana\sponsor-optec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29" y="2018305"/>
            <a:ext cx="2160240" cy="11611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ndriy\Desktop\AILAS_25.11.2017\1_Intro_Oksana\D1BE384-30C8-41C2-AA4C-1913A3F49202-log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200344"/>
            <a:ext cx="2677177" cy="643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46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198773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Все презентации будут  выставлены на сайте Мир офтальмологии</a:t>
            </a:r>
            <a:br>
              <a:rPr lang="ru-RU" sz="1800" dirty="0" smtClean="0"/>
            </a:br>
            <a:r>
              <a:rPr lang="en-US" sz="1800" dirty="0"/>
              <a:t>http://miroft.org.ua</a:t>
            </a:r>
            <a:endParaRPr lang="uk-UA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63739"/>
            <a:ext cx="8229600" cy="2130884"/>
          </a:xfrm>
        </p:spPr>
        <p:txBody>
          <a:bodyPr/>
          <a:lstStyle/>
          <a:p>
            <a:r>
              <a:rPr lang="ru-RU" dirty="0" smtClean="0"/>
              <a:t>Ваш </a:t>
            </a:r>
            <a:r>
              <a:rPr lang="ru-RU" dirty="0" err="1" smtClean="0"/>
              <a:t>флаер</a:t>
            </a:r>
            <a:r>
              <a:rPr lang="ru-RU" dirty="0" smtClean="0"/>
              <a:t> – входной билет на вечер</a:t>
            </a:r>
            <a:endParaRPr lang="uk-UA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5526"/>
            <a:ext cx="7632848" cy="32918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7248321"/>
              </p:ext>
            </p:extLst>
          </p:nvPr>
        </p:nvGraphicFramePr>
        <p:xfrm>
          <a:off x="2051720" y="1779662"/>
          <a:ext cx="6769956" cy="29910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Acrobat Document" r:id="rId4" imgW="5667119" imgH="2695410" progId="AcroExch.Document.DC">
                  <p:embed/>
                </p:oleObj>
              </mc:Choice>
              <mc:Fallback>
                <p:oleObj name="Acrobat Document" r:id="rId4" imgW="5667119" imgH="269541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51720" y="1779662"/>
                        <a:ext cx="6769956" cy="29910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037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AILAS_2017.mp4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381" y="-2252"/>
            <a:ext cx="9148381" cy="5145964"/>
          </a:xfrm>
        </p:spPr>
      </p:pic>
    </p:spTree>
    <p:extLst>
      <p:ext uri="{BB962C8B-B14F-4D97-AF65-F5344CB8AC3E}">
        <p14:creationId xmlns:p14="http://schemas.microsoft.com/office/powerpoint/2010/main" val="74140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ILAS_2017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Refraction_2017</Template>
  <TotalTime>435</TotalTime>
  <Words>294</Words>
  <Application>Microsoft Office PowerPoint</Application>
  <PresentationFormat>Экран (16:9)</PresentationFormat>
  <Paragraphs>67</Paragraphs>
  <Slides>17</Slides>
  <Notes>0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AILAS_2017</vt:lpstr>
      <vt:lpstr>Acrobat Document</vt:lpstr>
      <vt:lpstr>Презентация PowerPoint</vt:lpstr>
      <vt:lpstr> Новый формат – неизменные ценности.</vt:lpstr>
      <vt:lpstr>Так начиналось строительство</vt:lpstr>
      <vt:lpstr>Бесконечная сеть коммуникаций</vt:lpstr>
      <vt:lpstr>Логистика операционного блока по мировым стандартам</vt:lpstr>
      <vt:lpstr>«Бесконечный» переезд сроком в 1 неделю!</vt:lpstr>
      <vt:lpstr>Мы готовы к открытию!</vt:lpstr>
      <vt:lpstr>Нас много и все нужны</vt:lpstr>
      <vt:lpstr>Презентация PowerPoint</vt:lpstr>
      <vt:lpstr>Структура клиники</vt:lpstr>
      <vt:lpstr>Оборудование</vt:lpstr>
      <vt:lpstr>Презентация PowerPoint</vt:lpstr>
      <vt:lpstr>Чем мы занимаемся</vt:lpstr>
      <vt:lpstr>Мы поддерживаем три образовательных сайта</vt:lpstr>
      <vt:lpstr>Наши партнёры и спонсоры:</vt:lpstr>
      <vt:lpstr>Все презентации будут  выставлены на сайте Мир офтальмологии http://miroft.org.ua</vt:lpstr>
      <vt:lpstr>Презентация PowerPoint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Maxim</cp:lastModifiedBy>
  <cp:revision>45</cp:revision>
  <dcterms:created xsi:type="dcterms:W3CDTF">2017-07-20T08:09:08Z</dcterms:created>
  <dcterms:modified xsi:type="dcterms:W3CDTF">2017-12-10T13:17:41Z</dcterms:modified>
</cp:coreProperties>
</file>