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wmv" ContentType="audi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14"/>
  </p:notesMasterIdLst>
  <p:sldIdLst>
    <p:sldId id="256" r:id="rId2"/>
    <p:sldId id="257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300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3CBCA-7A36-47B0-B5C0-93CBF9E907E7}" type="datetimeFigureOut">
              <a:rPr lang="ru-RU" smtClean="0"/>
              <a:t>10.12.2017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BC37AB-B402-498F-9417-58F7A325F8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569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8" y="950617"/>
            <a:ext cx="7235981" cy="3849987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9" y="151278"/>
            <a:ext cx="6189583" cy="712178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6" name="Picture 4" descr="D:\Pictures\ailaz_1_white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5"/>
            <a:ext cx="1097028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4380"/>
            <a:ext cx="8031088" cy="857250"/>
          </a:xfrm>
        </p:spPr>
        <p:txBody>
          <a:bodyPr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7320"/>
            <a:ext cx="7467600" cy="33147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5" y="3363060"/>
            <a:ext cx="7239001" cy="5715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1545636"/>
            <a:ext cx="7239000" cy="857250"/>
          </a:xfrm>
        </p:spPr>
        <p:txBody>
          <a:bodyPr>
            <a:noAutofit/>
          </a:bodyPr>
          <a:lstStyle>
            <a:lvl1pPr algn="ctr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440150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437624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48326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145586"/>
            <a:ext cx="3733800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73" y="1167594"/>
            <a:ext cx="3735267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2" y="296466"/>
            <a:ext cx="3008313" cy="871538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2" y="1168007"/>
            <a:ext cx="3008313" cy="3289697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285750"/>
            <a:ext cx="4800600" cy="4457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468568"/>
            <a:ext cx="5486400" cy="303335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285754"/>
            <a:ext cx="5867400" cy="30610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771900"/>
            <a:ext cx="4038600" cy="10287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4305303"/>
            <a:ext cx="381000" cy="273844"/>
          </a:xfrm>
          <a:prstGeom prst="rect">
            <a:avLst/>
          </a:prstGeom>
        </p:spPr>
        <p:txBody>
          <a:bodyPr/>
          <a:lstStyle/>
          <a:p>
            <a:fld id="{7B10C0C4-404E-409A-8089-67FB4C69C6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71450"/>
            <a:ext cx="8668072" cy="10858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428750"/>
            <a:ext cx="38100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4287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30289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310344"/>
            <a:ext cx="72390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491630"/>
            <a:ext cx="7467600" cy="331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5" name="Picture 4" descr="D:\Pictures\ailaz_1_white (1)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87475"/>
            <a:ext cx="1025020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228187" y="4856855"/>
            <a:ext cx="2755405" cy="228684"/>
          </a:xfrm>
          <a:prstGeom prst="rect">
            <a:avLst/>
          </a:prstGeom>
        </p:spPr>
        <p:txBody>
          <a:bodyPr bIns="0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A9B7FD3-FE95-4E4C-B55E-F1F68A0B84FB}" type="datetime9">
              <a:rPr lang="ru-RU" sz="1600" smtClean="0"/>
              <a:pPr algn="ctr"/>
              <a:t>10.12.2017 20:25:11</a:t>
            </a:fld>
            <a:endParaRPr lang="ru-RU" sz="16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5400" b="0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microsoft.com/office/2007/relationships/media" Target="../media/media2.wmv"/><Relationship Id="rId1" Type="http://schemas.openxmlformats.org/officeDocument/2006/relationships/audio" Target="NULL" TargetMode="Externa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wmv"/><Relationship Id="rId1" Type="http://schemas.microsoft.com/office/2007/relationships/media" Target="../media/media3.wmv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wmv"/><Relationship Id="rId1" Type="http://schemas.microsoft.com/office/2007/relationships/media" Target="../media/media4.wmv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65516"/>
            <a:ext cx="8352927" cy="2593242"/>
          </a:xfrm>
        </p:spPr>
        <p:txBody>
          <a:bodyPr anchor="ctr"/>
          <a:lstStyle/>
          <a:p>
            <a:pPr algn="ctr"/>
            <a:r>
              <a:rPr lang="ru-RU" sz="6000" dirty="0" err="1" smtClean="0"/>
              <a:t>Синусотрабекулэктомия</a:t>
            </a:r>
            <a:r>
              <a:rPr lang="ru-RU" sz="6000" dirty="0" smtClean="0"/>
              <a:t>. Что Дальше?</a:t>
            </a:r>
            <a:endParaRPr lang="ru-RU" sz="60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31640" y="3795886"/>
            <a:ext cx="6189583" cy="71217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41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1968"/>
            <a:ext cx="7959080" cy="857250"/>
          </a:xfrm>
        </p:spPr>
        <p:txBody>
          <a:bodyPr/>
          <a:lstStyle/>
          <a:p>
            <a:pPr algn="ctr"/>
            <a:r>
              <a:rPr lang="ru-RU" sz="4400" dirty="0" smtClean="0"/>
              <a:t>Лечение «Первой Линии»?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059582"/>
            <a:ext cx="3960440" cy="3291840"/>
          </a:xfrm>
        </p:spPr>
        <p:txBody>
          <a:bodyPr/>
          <a:lstStyle/>
          <a:p>
            <a:r>
              <a:rPr lang="ru-RU" dirty="0" smtClean="0"/>
              <a:t>Фармакологическое?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Лазер?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932040" y="1059582"/>
            <a:ext cx="3730752" cy="37444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НЕ Выполнение Режима Лечения!</a:t>
            </a:r>
          </a:p>
          <a:p>
            <a:endParaRPr lang="ru-RU" dirty="0" smtClean="0"/>
          </a:p>
          <a:p>
            <a:r>
              <a:rPr lang="ru-RU" dirty="0" smtClean="0"/>
              <a:t>Снижение ВГД на 30 – 35%</a:t>
            </a:r>
          </a:p>
          <a:p>
            <a:r>
              <a:rPr lang="ru-RU" dirty="0" smtClean="0"/>
              <a:t>«Отложить» начало медикаментозного лечения на… 1, 2, 3 года?!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024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7632848" cy="857250"/>
          </a:xfrm>
        </p:spPr>
        <p:txBody>
          <a:bodyPr/>
          <a:lstStyle/>
          <a:p>
            <a:r>
              <a:rPr lang="en-US" sz="3200" dirty="0" smtClean="0"/>
              <a:t>MIGS – </a:t>
            </a:r>
            <a:r>
              <a:rPr lang="ru-RU" sz="3200" dirty="0" smtClean="0"/>
              <a:t>Микро Инвазивные Операции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при Глаукоме.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131590"/>
            <a:ext cx="3730752" cy="3600400"/>
          </a:xfrm>
        </p:spPr>
        <p:txBody>
          <a:bodyPr>
            <a:normAutofit/>
          </a:bodyPr>
          <a:lstStyle/>
          <a:p>
            <a:r>
              <a:rPr lang="ru-RU" dirty="0" err="1" smtClean="0"/>
              <a:t>Трабекулотомии</a:t>
            </a:r>
            <a:r>
              <a:rPr lang="ru-RU" dirty="0" smtClean="0"/>
              <a:t> (</a:t>
            </a:r>
            <a:r>
              <a:rPr lang="ru-RU" dirty="0" err="1" smtClean="0"/>
              <a:t>Трабектом</a:t>
            </a:r>
            <a:r>
              <a:rPr lang="ru-RU" dirty="0" smtClean="0"/>
              <a:t>, Мануальная)</a:t>
            </a:r>
          </a:p>
          <a:p>
            <a:r>
              <a:rPr lang="ru-RU" dirty="0" err="1" smtClean="0"/>
              <a:t>Импланты</a:t>
            </a:r>
            <a:r>
              <a:rPr lang="en-US" dirty="0" smtClean="0"/>
              <a:t>:</a:t>
            </a:r>
            <a:endParaRPr lang="en-US" dirty="0"/>
          </a:p>
          <a:p>
            <a:r>
              <a:rPr lang="en-US" dirty="0" smtClean="0"/>
              <a:t>Stent, </a:t>
            </a:r>
          </a:p>
          <a:p>
            <a:r>
              <a:rPr lang="en-US" dirty="0" smtClean="0"/>
              <a:t>Xen</a:t>
            </a:r>
            <a:endParaRPr lang="en-US" dirty="0"/>
          </a:p>
          <a:p>
            <a:r>
              <a:rPr lang="en-US" dirty="0" smtClean="0"/>
              <a:t>…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ndriy\Desktop\AILAS_25.11.2017\4_After_Trab_AIK\glaukos-isten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195" y="2859782"/>
            <a:ext cx="3565777" cy="1812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driy\Desktop\AILAS_25.11.2017\4_After_Trab_AIK\RemovalOfDiseasedTiss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87574"/>
            <a:ext cx="3587750" cy="1720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02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87" y="51470"/>
            <a:ext cx="7239000" cy="857250"/>
          </a:xfrm>
        </p:spPr>
        <p:txBody>
          <a:bodyPr/>
          <a:lstStyle/>
          <a:p>
            <a:r>
              <a:rPr lang="en-US" sz="3600" dirty="0" smtClean="0"/>
              <a:t>XEN</a:t>
            </a:r>
            <a:r>
              <a:rPr lang="ru-RU" sz="3600" dirty="0" smtClean="0"/>
              <a:t> </a:t>
            </a:r>
            <a:r>
              <a:rPr lang="en-US" sz="3600" dirty="0" smtClean="0"/>
              <a:t>(Allergan)  – </a:t>
            </a:r>
            <a:r>
              <a:rPr lang="ru-RU" sz="3600" dirty="0" err="1" smtClean="0"/>
              <a:t>Гелевый</a:t>
            </a:r>
            <a:r>
              <a:rPr lang="ru-RU" sz="3600" dirty="0" smtClean="0"/>
              <a:t> </a:t>
            </a:r>
            <a:r>
              <a:rPr lang="ru-RU" sz="3600" dirty="0" err="1" smtClean="0"/>
              <a:t>Имплант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dirty="0" smtClean="0"/>
              <a:t>Имплантация 5 – 7 минут.</a:t>
            </a:r>
          </a:p>
          <a:p>
            <a:r>
              <a:rPr lang="ru-RU" dirty="0" smtClean="0"/>
              <a:t>Без травмы </a:t>
            </a:r>
            <a:r>
              <a:rPr lang="ru-RU" dirty="0" err="1" smtClean="0"/>
              <a:t>коньюнктивы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XEN Gel Implantation.mp4">
            <a:hlinkClick r:id="" action="ppaction://media"/>
          </p:cNvPr>
          <p:cNvPicPr>
            <a:picLocks noGrp="1" noChangeAspect="1"/>
          </p:cNvPicPr>
          <p:nvPr>
            <p:ph sz="quarter" idx="14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99992" y="1203598"/>
            <a:ext cx="4246556" cy="2376264"/>
          </a:xfrm>
        </p:spPr>
      </p:pic>
    </p:spTree>
    <p:extLst>
      <p:ext uri="{BB962C8B-B14F-4D97-AF65-F5344CB8AC3E}">
        <p14:creationId xmlns:p14="http://schemas.microsoft.com/office/powerpoint/2010/main" val="2671795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6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Ограничения </a:t>
            </a:r>
            <a:r>
              <a:rPr lang="en-US" dirty="0" smtClean="0"/>
              <a:t>MIGS: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687320"/>
            <a:ext cx="7467600" cy="1532502"/>
          </a:xfrm>
        </p:spPr>
        <p:txBody>
          <a:bodyPr/>
          <a:lstStyle/>
          <a:p>
            <a:r>
              <a:rPr lang="ru-RU" dirty="0" smtClean="0"/>
              <a:t>Снижение давления на 30 – 35% от исходного!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416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5486"/>
            <a:ext cx="8031088" cy="857250"/>
          </a:xfrm>
        </p:spPr>
        <p:txBody>
          <a:bodyPr/>
          <a:lstStyle/>
          <a:p>
            <a:r>
              <a:rPr lang="ru-RU" sz="4400" dirty="0" err="1" smtClean="0"/>
              <a:t>СинусоТрабекулЭктомия</a:t>
            </a:r>
            <a:r>
              <a:rPr lang="ru-RU" sz="4400" dirty="0" smtClean="0"/>
              <a:t> (СТЭ):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03598"/>
            <a:ext cx="7467600" cy="3314700"/>
          </a:xfrm>
        </p:spPr>
        <p:txBody>
          <a:bodyPr/>
          <a:lstStyle/>
          <a:p>
            <a:r>
              <a:rPr lang="ru-RU" dirty="0" smtClean="0"/>
              <a:t>Золотой Стандарт Хирургического Лечения Глаукомы!</a:t>
            </a:r>
          </a:p>
          <a:p>
            <a:r>
              <a:rPr lang="ru-RU" dirty="0" smtClean="0"/>
              <a:t>Постепенное Снижение ВГД после СТЭ – Ключ к успеху и профилактика осложнений.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57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627534"/>
            <a:ext cx="3730752" cy="4104456"/>
          </a:xfrm>
        </p:spPr>
        <p:txBody>
          <a:bodyPr/>
          <a:lstStyle/>
          <a:p>
            <a:r>
              <a:rPr lang="ru-RU" dirty="0" smtClean="0"/>
              <a:t>В Операционной Швы Завязываем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В П/О периоде Швы Распускаем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932040" y="627534"/>
            <a:ext cx="3730752" cy="4101930"/>
          </a:xfrm>
        </p:spPr>
        <p:txBody>
          <a:bodyPr/>
          <a:lstStyle/>
          <a:p>
            <a:r>
              <a:rPr lang="en-US" dirty="0" err="1" smtClean="0"/>
              <a:t>LaserSuturoLisis</a:t>
            </a:r>
            <a:r>
              <a:rPr lang="en-US" dirty="0" smtClean="0"/>
              <a:t> – </a:t>
            </a:r>
            <a:r>
              <a:rPr lang="ru-RU" dirty="0" smtClean="0"/>
              <a:t>Разрез Швов Лазером</a:t>
            </a:r>
          </a:p>
          <a:p>
            <a:r>
              <a:rPr lang="ru-RU" dirty="0" smtClean="0"/>
              <a:t>Распускающиеся Швы.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66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LaserSuturoLisis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2157042"/>
            <a:ext cx="2264922" cy="25749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Blumenthal Suturelysis.mp4">
            <a:hlinkClick r:id="" action="ppaction://media"/>
          </p:cNvPr>
          <p:cNvPicPr>
            <a:picLocks noGrp="1" noChangeAspect="1"/>
          </p:cNvPicPr>
          <p:nvPr>
            <p:ph sz="quarter" idx="14"/>
            <a:audioFile r:link="rId1"/>
            <p:extLst>
              <p:ext uri="{DAA4B4D4-6D71-4841-9C94-3DE7FCFB9230}">
                <p14:media xmlns:p14="http://schemas.microsoft.com/office/powerpoint/2010/main" r:embed="rId2">
                  <p14:trim st="14920" end="11121.733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39952" y="1034887"/>
            <a:ext cx="4769085" cy="2682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Andriy\Desktop\AILAS_25.11.2017\4_After_Trab_AIK\OMSL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7574"/>
            <a:ext cx="1239177" cy="1239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ndriy\Desktop\AILAS_25.11.2017\4_After_Trab_AIK\volkblumenthalsuturelysis_250x25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39752" y="1059582"/>
            <a:ext cx="1298918" cy="1293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driy\Desktop\AILAS_25.11.2017\4_After_Trab_AIK\ORNS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75641"/>
            <a:ext cx="1354837" cy="1354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ndriy\Desktop\AILAS_25.11.2017\4_After_Trab_AIK\OMSLA_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7993"/>
            <a:ext cx="1209490" cy="1490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00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0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51470"/>
            <a:ext cx="7848872" cy="857250"/>
          </a:xfrm>
        </p:spPr>
        <p:txBody>
          <a:bodyPr/>
          <a:lstStyle/>
          <a:p>
            <a:r>
              <a:rPr lang="en-US" sz="4000" dirty="0"/>
              <a:t>FUKASAKU </a:t>
            </a:r>
            <a:r>
              <a:rPr lang="ru-RU" sz="4000" dirty="0" smtClean="0"/>
              <a:t>Распускающиеся </a:t>
            </a:r>
            <a:r>
              <a:rPr lang="ru-RU" sz="4000" dirty="0"/>
              <a:t>Швы</a:t>
            </a:r>
            <a:r>
              <a:rPr lang="ru-RU" sz="4000" dirty="0" smtClean="0"/>
              <a:t>.</a:t>
            </a:r>
            <a:endParaRPr lang="ru-RU" sz="4000" dirty="0"/>
          </a:p>
        </p:txBody>
      </p:sp>
      <p:pic>
        <p:nvPicPr>
          <p:cNvPr id="7" name="Relisable_Sutur.mp4">
            <a:hlinkClick r:id="" action="ppaction://media"/>
          </p:cNvPr>
          <p:cNvPicPr>
            <a:picLocks noGrp="1" noChangeAspect="1"/>
          </p:cNvPicPr>
          <p:nvPr>
            <p:ph sz="quarter" idx="14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95736" y="1059582"/>
            <a:ext cx="4536504" cy="3403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28963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54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23478"/>
            <a:ext cx="7239000" cy="605222"/>
          </a:xfrm>
        </p:spPr>
        <p:txBody>
          <a:bodyPr/>
          <a:lstStyle/>
          <a:p>
            <a:r>
              <a:rPr lang="ru-RU" sz="3200" dirty="0"/>
              <a:t>Распускающиеся </a:t>
            </a:r>
            <a:r>
              <a:rPr lang="ru-RU" sz="3200" dirty="0" smtClean="0"/>
              <a:t>Швы </a:t>
            </a:r>
            <a:r>
              <a:rPr lang="en-US" sz="3200" dirty="0"/>
              <a:t>Prof. Clemens Vass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pic>
        <p:nvPicPr>
          <p:cNvPr id="3074" name="Picture 2" descr="C:\Users\Andriy\Desktop\AILAS_25.11.2017\4_After_Trab_AIK\IMG_20170518_112252_HDR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9582"/>
            <a:ext cx="3986654" cy="22424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ndriy\Desktop\AILAS_25.11.2017\4_After_Trab_AIK\IMG_20171114_154735144_HDR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14"/>
          <a:stretch/>
        </p:blipFill>
        <p:spPr bwMode="auto">
          <a:xfrm rot="10800000">
            <a:off x="827584" y="915566"/>
            <a:ext cx="2882190" cy="3097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6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11510"/>
            <a:ext cx="7239000" cy="857250"/>
          </a:xfrm>
        </p:spPr>
        <p:txBody>
          <a:bodyPr/>
          <a:lstStyle/>
          <a:p>
            <a:r>
              <a:rPr lang="en-US" sz="4000" dirty="0" smtClean="0"/>
              <a:t>Needling –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Рассечение Швов Иглой</a:t>
            </a:r>
            <a:endParaRPr lang="ru-RU" sz="4000" dirty="0"/>
          </a:p>
        </p:txBody>
      </p:sp>
      <p:pic>
        <p:nvPicPr>
          <p:cNvPr id="4" name="Needling.mp4">
            <a:hlinkClick r:id="" action="ppaction://media"/>
          </p:cNvPr>
          <p:cNvPicPr>
            <a:picLocks noGrp="1" noChangeAspect="1"/>
          </p:cNvPicPr>
          <p:nvPr>
            <p:ph sz="quarter" idx="13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3528" y="1347614"/>
            <a:ext cx="4968552" cy="2795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5868144" y="1437624"/>
            <a:ext cx="2794648" cy="3291840"/>
          </a:xfrm>
        </p:spPr>
        <p:txBody>
          <a:bodyPr/>
          <a:lstStyle/>
          <a:p>
            <a:r>
              <a:rPr lang="ru-RU" dirty="0" smtClean="0"/>
              <a:t>+ Повторные инъекции ММС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376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5301"/>
            <a:ext cx="8031088" cy="857250"/>
          </a:xfrm>
        </p:spPr>
        <p:txBody>
          <a:bodyPr/>
          <a:lstStyle/>
          <a:p>
            <a:r>
              <a:rPr lang="ru-RU" dirty="0" smtClean="0"/>
              <a:t>Заключение: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31590"/>
            <a:ext cx="8496944" cy="3314700"/>
          </a:xfrm>
        </p:spPr>
        <p:txBody>
          <a:bodyPr/>
          <a:lstStyle/>
          <a:p>
            <a:r>
              <a:rPr lang="ru-RU" dirty="0" smtClean="0"/>
              <a:t>Пациенты после СТЭ нуждаются в тщательном наблюдении в раннем п/оп. Периоде.</a:t>
            </a:r>
          </a:p>
          <a:p>
            <a:r>
              <a:rPr lang="ru-RU" dirty="0" smtClean="0"/>
              <a:t>Длительные Инстилляции Кортикостероидов!</a:t>
            </a:r>
          </a:p>
          <a:p>
            <a:r>
              <a:rPr lang="ru-RU" dirty="0" smtClean="0"/>
              <a:t>Поэтапное Снятие Швов + Массаж – Путь к Безопасному, Контролируемому Снижению </a:t>
            </a:r>
            <a:r>
              <a:rPr lang="en-US" dirty="0" smtClean="0"/>
              <a:t>DUL/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840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ILAS_2017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AILAS_2017</Template>
  <TotalTime>317</TotalTime>
  <Words>178</Words>
  <Application>Microsoft Office PowerPoint</Application>
  <PresentationFormat>Экран (16:9)</PresentationFormat>
  <Paragraphs>38</Paragraphs>
  <Slides>12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AILAS_2017</vt:lpstr>
      <vt:lpstr>Синусотрабекулэктомия. Что Дальше?</vt:lpstr>
      <vt:lpstr>Лечение «Первой Линии»?</vt:lpstr>
      <vt:lpstr>MIGS – Микро Инвазивные Операции  при Глаукоме.</vt:lpstr>
      <vt:lpstr>XEN (Allergan)  – Гелевый Имплант</vt:lpstr>
      <vt:lpstr>Ограничения MIGS:</vt:lpstr>
      <vt:lpstr>СинусоТрабекулЭктомия (СТЭ):</vt:lpstr>
      <vt:lpstr>Презентация PowerPoint</vt:lpstr>
      <vt:lpstr>LaserSuturoLisis</vt:lpstr>
      <vt:lpstr>FUKASAKU Распускающиеся Швы.</vt:lpstr>
      <vt:lpstr>Распускающиеся Швы Prof. Clemens Vass </vt:lpstr>
      <vt:lpstr>Needling –  Рассечение Швов Иглой</vt:lpstr>
      <vt:lpstr>Заключение: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Привет!</dc:title>
  <dc:creator>Andriy Kovalov</dc:creator>
  <cp:lastModifiedBy>Maxim</cp:lastModifiedBy>
  <cp:revision>21</cp:revision>
  <dcterms:created xsi:type="dcterms:W3CDTF">2017-11-12T14:07:10Z</dcterms:created>
  <dcterms:modified xsi:type="dcterms:W3CDTF">2017-12-10T14:25:26Z</dcterms:modified>
</cp:coreProperties>
</file>