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mp4" ContentType="video/unknown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6"/>
  </p:notesMasterIdLst>
  <p:sldIdLst>
    <p:sldId id="256" r:id="rId2"/>
    <p:sldId id="257" r:id="rId3"/>
    <p:sldId id="259" r:id="rId4"/>
    <p:sldId id="260" r:id="rId5"/>
    <p:sldId id="261" r:id="rId6"/>
    <p:sldId id="265" r:id="rId7"/>
    <p:sldId id="264" r:id="rId8"/>
    <p:sldId id="267" r:id="rId9"/>
    <p:sldId id="268" r:id="rId10"/>
    <p:sldId id="271" r:id="rId11"/>
    <p:sldId id="272" r:id="rId12"/>
    <p:sldId id="273" r:id="rId13"/>
    <p:sldId id="274" r:id="rId14"/>
    <p:sldId id="270" r:id="rId15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300" y="-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20B06B-47AE-4B72-8625-D895A3E90739}" type="datetimeFigureOut">
              <a:rPr lang="ru-RU" smtClean="0"/>
              <a:t>13.12.2017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57BE6F-8E5F-475F-8BD9-AAD33ECABB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62884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Notizenplatzhalt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17412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8A3F7E0-7759-4999-8B85-170328861953}" type="slidenum">
              <a:rPr lang="de-DE">
                <a:solidFill>
                  <a:srgbClr val="000000"/>
                </a:solidFill>
                <a:ea typeface="ＭＳ Ｐゴシック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de-DE">
              <a:solidFill>
                <a:srgbClr val="000000"/>
              </a:solidFill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Rectangle 3"/>
          <p:cNvSpPr>
            <a:spLocks noGrp="1"/>
          </p:cNvSpPr>
          <p:nvPr>
            <p:ph type="body" idx="1"/>
          </p:nvPr>
        </p:nvSpPr>
        <p:spPr bwMode="auto">
          <a:xfrm>
            <a:off x="914508" y="4343144"/>
            <a:ext cx="5028986" cy="4115019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de-DE" dirty="0" smtClean="0">
              <a:latin typeface="Courier New" pitchFamily="49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just"/>
            <a:endParaRPr lang="fr-FR" sz="1600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0BD0BA-2292-4F8C-85E3-D445E794BDB1}" type="slidenum">
              <a:rPr lang="fr-FR" smtClean="0"/>
              <a:pPr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49646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6160" y="950618"/>
            <a:ext cx="7235981" cy="3849987"/>
          </a:xfrm>
        </p:spPr>
        <p:txBody>
          <a:bodyPr/>
          <a:lstStyle>
            <a:lvl1pPr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6161" y="151279"/>
            <a:ext cx="6189583" cy="712178"/>
          </a:xfrm>
        </p:spPr>
        <p:txBody>
          <a:bodyPr>
            <a:normAutofit/>
          </a:bodyPr>
          <a:lstStyle>
            <a:lvl1pPr marL="0" indent="0" algn="r">
              <a:buNone/>
              <a:defRPr sz="24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pic>
        <p:nvPicPr>
          <p:cNvPr id="6" name="Picture 4" descr="D:\Pictures\ailaz_1_white (1)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87476"/>
            <a:ext cx="1097028" cy="2781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57" y="19671"/>
            <a:ext cx="1596215" cy="607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634380"/>
            <a:ext cx="8031088" cy="857250"/>
          </a:xfrm>
        </p:spPr>
        <p:txBody>
          <a:bodyPr>
            <a:noAutofit/>
          </a:bodyPr>
          <a:lstStyle>
            <a:lvl1pPr algn="ctr">
              <a:defRPr sz="5400" baseline="0">
                <a:ln w="12700">
                  <a:solidFill>
                    <a:schemeClr val="tx2"/>
                  </a:solidFill>
                </a:ln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687320"/>
            <a:ext cx="7467600" cy="33147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1800">
                <a:solidFill>
                  <a:schemeClr val="tx1"/>
                </a:solidFill>
              </a:defRPr>
            </a:lvl2pPr>
            <a:lvl3pPr>
              <a:defRPr sz="1800">
                <a:solidFill>
                  <a:schemeClr val="tx1"/>
                </a:solidFill>
              </a:defRPr>
            </a:lvl3pPr>
            <a:lvl4pPr>
              <a:defRPr sz="1800">
                <a:solidFill>
                  <a:schemeClr val="tx1"/>
                </a:solidFill>
              </a:defRPr>
            </a:lvl4pPr>
            <a:lvl5pPr>
              <a:defRPr sz="1800">
                <a:solidFill>
                  <a:schemeClr val="tx1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205" y="3363060"/>
            <a:ext cx="7239001" cy="571500"/>
          </a:xfrm>
        </p:spPr>
        <p:txBody>
          <a:bodyPr bIns="0"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1187624" y="1545636"/>
            <a:ext cx="7239000" cy="857250"/>
          </a:xfrm>
        </p:spPr>
        <p:txBody>
          <a:bodyPr>
            <a:noAutofit/>
          </a:bodyPr>
          <a:lstStyle>
            <a:lvl1pPr algn="ctr">
              <a:defRPr sz="7200" baseline="0">
                <a:ln w="12700">
                  <a:solidFill>
                    <a:schemeClr val="tx2"/>
                  </a:solidFill>
                </a:ln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600" y="87474"/>
            <a:ext cx="72390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539552" y="1440150"/>
            <a:ext cx="3730752" cy="329184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932040" y="1437624"/>
            <a:ext cx="3730752" cy="329184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7416" y="148326"/>
            <a:ext cx="72390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965" y="1145586"/>
            <a:ext cx="3733800" cy="400050"/>
          </a:xfrm>
        </p:spPr>
        <p:txBody>
          <a:bodyPr anchor="t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25175" y="1167594"/>
            <a:ext cx="3735267" cy="400050"/>
          </a:xfrm>
        </p:spPr>
        <p:txBody>
          <a:bodyPr anchor="t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835917" y="1869672"/>
            <a:ext cx="3730752" cy="2880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722117" y="1869672"/>
            <a:ext cx="3730752" cy="2880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2" y="296467"/>
            <a:ext cx="3008313" cy="871538"/>
          </a:xfrm>
        </p:spPr>
        <p:txBody>
          <a:bodyPr anchor="b"/>
          <a:lstStyle>
            <a:lvl1pPr algn="l">
              <a:defRPr sz="2000" b="1">
                <a:ln>
                  <a:noFill/>
                </a:ln>
                <a:solidFill>
                  <a:srgbClr val="FF7605"/>
                </a:solidFill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2" y="1168008"/>
            <a:ext cx="3008313" cy="3289697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3"/>
          </p:nvPr>
        </p:nvSpPr>
        <p:spPr>
          <a:xfrm>
            <a:off x="914400" y="285750"/>
            <a:ext cx="4800600" cy="44577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3468569"/>
            <a:ext cx="5486400" cy="303335"/>
          </a:xfrm>
        </p:spPr>
        <p:txBody>
          <a:bodyPr bIns="0" anchor="b"/>
          <a:lstStyle>
            <a:lvl1pPr algn="l">
              <a:defRPr sz="2000" b="1">
                <a:ln w="12700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23975" y="285755"/>
            <a:ext cx="5867400" cy="306109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3771900"/>
            <a:ext cx="4038600" cy="1028700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86800" y="4305303"/>
            <a:ext cx="381000" cy="273844"/>
          </a:xfrm>
          <a:prstGeom prst="rect">
            <a:avLst/>
          </a:prstGeom>
        </p:spPr>
        <p:txBody>
          <a:bodyPr/>
          <a:lstStyle/>
          <a:p>
            <a:fld id="{6B01FF73-3034-4647-8D7F-E06E129F0F9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71450"/>
            <a:ext cx="8668072" cy="108585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661988" y="1428750"/>
            <a:ext cx="3810000" cy="30861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24388" y="1428750"/>
            <a:ext cx="3810000" cy="14859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24388" y="3028950"/>
            <a:ext cx="3810000" cy="14859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7888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microsoft.com/office/2007/relationships/hdphoto" Target="../media/hdphoto1.wdp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2">
            <a:duotone>
              <a:schemeClr val="bg1">
                <a:shade val="80000"/>
              </a:schemeClr>
              <a:schemeClr val="bg1">
                <a:tint val="98000"/>
                <a:satMod val="13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sharpenSoften amount="-50000"/>
                    </a14:imgEffect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71600" y="310344"/>
            <a:ext cx="7239000" cy="85725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99592" y="1491630"/>
            <a:ext cx="7467600" cy="3314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pic>
        <p:nvPicPr>
          <p:cNvPr id="5" name="Picture 4" descr="D:\Pictures\ailaz_1_white (1).pn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376" y="87476"/>
            <a:ext cx="1025020" cy="2781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Placeholder 2"/>
          <p:cNvSpPr txBox="1">
            <a:spLocks/>
          </p:cNvSpPr>
          <p:nvPr/>
        </p:nvSpPr>
        <p:spPr>
          <a:xfrm>
            <a:off x="6228189" y="4856855"/>
            <a:ext cx="2755405" cy="228684"/>
          </a:xfrm>
          <a:prstGeom prst="rect">
            <a:avLst/>
          </a:prstGeom>
        </p:spPr>
        <p:txBody>
          <a:bodyPr bIns="0" anchor="ctr"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Calibri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Calibri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0A9B7FD3-FE95-4E4C-B55E-F1F68A0B84FB}" type="datetime9">
              <a:rPr lang="ru-RU" sz="1600" smtClean="0"/>
              <a:pPr algn="ctr"/>
              <a:t>13.12.2017 9:26:57</a:t>
            </a:fld>
            <a:endParaRPr lang="ru-RU" sz="1600" dirty="0" smtClean="0"/>
          </a:p>
        </p:txBody>
      </p:sp>
      <p:pic>
        <p:nvPicPr>
          <p:cNvPr id="3074" name="Picture 2"/>
          <p:cNvPicPr>
            <a:picLocks noChangeAspect="1" noChangeArrowheads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57" y="19671"/>
            <a:ext cx="1596215" cy="607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5400" b="0" kern="1200">
          <a:ln w="12700">
            <a:solidFill>
              <a:schemeClr val="tx2"/>
            </a:solidFill>
          </a:ln>
          <a:solidFill>
            <a:schemeClr val="bg1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»"/>
        <a:defRPr sz="2800" kern="1200">
          <a:solidFill>
            <a:schemeClr val="tx2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˃"/>
        <a:defRPr sz="18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Calibri" pitchFamily="34" charset="0"/>
        <a:buChar char="+"/>
        <a:defRPr sz="18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&gt;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Calibri" pitchFamily="34" charset="0"/>
        <a:buChar char="+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1"/>
        </a:buClr>
        <a:buFont typeface="Calibri" pitchFamily="34" charset="0"/>
        <a:buChar char="−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.xml"/><Relationship Id="rId6" Type="http://schemas.openxmlformats.org/officeDocument/2006/relationships/image" Target="../media/image13.jpeg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13" Type="http://schemas.openxmlformats.org/officeDocument/2006/relationships/image" Target="../media/image23.png"/><Relationship Id="rId18" Type="http://schemas.openxmlformats.org/officeDocument/2006/relationships/image" Target="../media/image28.png"/><Relationship Id="rId26" Type="http://schemas.openxmlformats.org/officeDocument/2006/relationships/image" Target="../media/image36.jpeg"/><Relationship Id="rId3" Type="http://schemas.openxmlformats.org/officeDocument/2006/relationships/notesSlide" Target="../notesSlides/notesSlide2.xml"/><Relationship Id="rId21" Type="http://schemas.openxmlformats.org/officeDocument/2006/relationships/image" Target="../media/image31.jpeg"/><Relationship Id="rId34" Type="http://schemas.openxmlformats.org/officeDocument/2006/relationships/image" Target="../media/image44.jpeg"/><Relationship Id="rId7" Type="http://schemas.openxmlformats.org/officeDocument/2006/relationships/image" Target="../media/image17.jpeg"/><Relationship Id="rId12" Type="http://schemas.openxmlformats.org/officeDocument/2006/relationships/image" Target="../media/image22.jpeg"/><Relationship Id="rId17" Type="http://schemas.openxmlformats.org/officeDocument/2006/relationships/image" Target="../media/image27.png"/><Relationship Id="rId25" Type="http://schemas.openxmlformats.org/officeDocument/2006/relationships/image" Target="../media/image35.jpeg"/><Relationship Id="rId33" Type="http://schemas.openxmlformats.org/officeDocument/2006/relationships/image" Target="../media/image43.jpeg"/><Relationship Id="rId38" Type="http://schemas.openxmlformats.org/officeDocument/2006/relationships/image" Target="../media/image48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26.png"/><Relationship Id="rId20" Type="http://schemas.openxmlformats.org/officeDocument/2006/relationships/image" Target="../media/image30.jpeg"/><Relationship Id="rId29" Type="http://schemas.openxmlformats.org/officeDocument/2006/relationships/image" Target="../media/image39.jpeg"/><Relationship Id="rId1" Type="http://schemas.openxmlformats.org/officeDocument/2006/relationships/tags" Target="../tags/tag2.xml"/><Relationship Id="rId6" Type="http://schemas.openxmlformats.org/officeDocument/2006/relationships/image" Target="../media/image16.jpeg"/><Relationship Id="rId11" Type="http://schemas.openxmlformats.org/officeDocument/2006/relationships/image" Target="../media/image21.jpeg"/><Relationship Id="rId24" Type="http://schemas.openxmlformats.org/officeDocument/2006/relationships/image" Target="../media/image34.jpeg"/><Relationship Id="rId32" Type="http://schemas.openxmlformats.org/officeDocument/2006/relationships/image" Target="../media/image42.jpeg"/><Relationship Id="rId37" Type="http://schemas.openxmlformats.org/officeDocument/2006/relationships/image" Target="../media/image47.jpeg"/><Relationship Id="rId5" Type="http://schemas.openxmlformats.org/officeDocument/2006/relationships/image" Target="../media/image15.jpeg"/><Relationship Id="rId15" Type="http://schemas.openxmlformats.org/officeDocument/2006/relationships/image" Target="../media/image25.png"/><Relationship Id="rId23" Type="http://schemas.openxmlformats.org/officeDocument/2006/relationships/image" Target="../media/image33.jpeg"/><Relationship Id="rId28" Type="http://schemas.openxmlformats.org/officeDocument/2006/relationships/image" Target="../media/image38.jpeg"/><Relationship Id="rId36" Type="http://schemas.openxmlformats.org/officeDocument/2006/relationships/image" Target="../media/image46.jpeg"/><Relationship Id="rId10" Type="http://schemas.openxmlformats.org/officeDocument/2006/relationships/image" Target="../media/image20.jpeg"/><Relationship Id="rId19" Type="http://schemas.openxmlformats.org/officeDocument/2006/relationships/image" Target="../media/image29.jpeg"/><Relationship Id="rId31" Type="http://schemas.openxmlformats.org/officeDocument/2006/relationships/image" Target="../media/image41.jpeg"/><Relationship Id="rId4" Type="http://schemas.openxmlformats.org/officeDocument/2006/relationships/image" Target="../media/image14.jpeg"/><Relationship Id="rId9" Type="http://schemas.openxmlformats.org/officeDocument/2006/relationships/image" Target="../media/image19.jpeg"/><Relationship Id="rId14" Type="http://schemas.openxmlformats.org/officeDocument/2006/relationships/image" Target="../media/image24.jpeg"/><Relationship Id="rId22" Type="http://schemas.openxmlformats.org/officeDocument/2006/relationships/image" Target="../media/image32.jpeg"/><Relationship Id="rId27" Type="http://schemas.openxmlformats.org/officeDocument/2006/relationships/image" Target="../media/image37.jpeg"/><Relationship Id="rId30" Type="http://schemas.openxmlformats.org/officeDocument/2006/relationships/image" Target="../media/image40.jpeg"/><Relationship Id="rId35" Type="http://schemas.openxmlformats.org/officeDocument/2006/relationships/image" Target="../media/image4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3.xml"/><Relationship Id="rId4" Type="http://schemas.openxmlformats.org/officeDocument/2006/relationships/image" Target="../media/image50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3" Type="http://schemas.openxmlformats.org/officeDocument/2006/relationships/image" Target="../media/image55.png"/><Relationship Id="rId7" Type="http://schemas.openxmlformats.org/officeDocument/2006/relationships/image" Target="../media/image5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4" Type="http://schemas.openxmlformats.org/officeDocument/2006/relationships/image" Target="../media/image56.png"/><Relationship Id="rId9" Type="http://schemas.openxmlformats.org/officeDocument/2006/relationships/image" Target="../media/image6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915567"/>
            <a:ext cx="8496944" cy="3024336"/>
          </a:xfrm>
        </p:spPr>
        <p:txBody>
          <a:bodyPr/>
          <a:lstStyle/>
          <a:p>
            <a:r>
              <a:rPr lang="ru-RU" sz="4800" dirty="0" smtClean="0"/>
              <a:t>Коррекция Пресбиопии – Святой Грааль </a:t>
            </a:r>
            <a:br>
              <a:rPr lang="ru-RU" sz="4800" dirty="0" smtClean="0"/>
            </a:br>
            <a:r>
              <a:rPr lang="ru-RU" sz="4800" dirty="0" smtClean="0"/>
              <a:t>Современной Рефракционной Офтальмологии</a:t>
            </a:r>
            <a:r>
              <a:rPr lang="en-US" sz="4800" dirty="0" smtClean="0"/>
              <a:t> !!!</a:t>
            </a:r>
            <a:r>
              <a:rPr lang="ru-RU" sz="4800" dirty="0" smtClean="0"/>
              <a:t> </a:t>
            </a:r>
            <a:endParaRPr lang="ru-RU" sz="4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31640" y="4083918"/>
            <a:ext cx="6189583" cy="712178"/>
          </a:xfrm>
        </p:spPr>
        <p:txBody>
          <a:bodyPr/>
          <a:lstStyle/>
          <a:p>
            <a:pPr algn="ctr"/>
            <a:r>
              <a:rPr lang="ru-RU" dirty="0" smtClean="0"/>
              <a:t>Что мы можем сегодня…</a:t>
            </a:r>
            <a:r>
              <a:rPr lang="en-US" dirty="0" smtClean="0"/>
              <a:t>???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61941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467544" y="555526"/>
            <a:ext cx="1666528" cy="479822"/>
          </a:xfrm>
        </p:spPr>
        <p:txBody>
          <a:bodyPr/>
          <a:lstStyle/>
          <a:p>
            <a:pPr algn="ctr"/>
            <a:r>
              <a:rPr lang="en-US" dirty="0" smtClean="0"/>
              <a:t>Helmholtz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3"/>
          </p:nvPr>
        </p:nvSpPr>
        <p:spPr>
          <a:xfrm>
            <a:off x="6516216" y="555526"/>
            <a:ext cx="1810545" cy="479822"/>
          </a:xfrm>
        </p:spPr>
        <p:txBody>
          <a:bodyPr/>
          <a:lstStyle/>
          <a:p>
            <a:pPr algn="ctr"/>
            <a:r>
              <a:rPr lang="en-US" dirty="0" err="1"/>
              <a:t>Schachar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13"/>
          </p:nvPr>
        </p:nvSpPr>
        <p:spPr>
          <a:xfrm>
            <a:off x="179512" y="987574"/>
            <a:ext cx="2736303" cy="2880360"/>
          </a:xfrm>
        </p:spPr>
        <p:txBody>
          <a:bodyPr>
            <a:normAutofit fontScale="70000" lnSpcReduction="20000"/>
          </a:bodyPr>
          <a:lstStyle/>
          <a:p>
            <a:r>
              <a:rPr lang="ru-RU" u="sng" dirty="0" smtClean="0"/>
              <a:t>Циркулярные</a:t>
            </a:r>
            <a:r>
              <a:rPr lang="ru-RU" dirty="0" smtClean="0"/>
              <a:t> мышцы цилиарного тела сокращаются</a:t>
            </a:r>
          </a:p>
          <a:p>
            <a:r>
              <a:rPr lang="ru-RU" dirty="0" err="1" smtClean="0"/>
              <a:t>Цинновые</a:t>
            </a:r>
            <a:r>
              <a:rPr lang="ru-RU" dirty="0" smtClean="0"/>
              <a:t> связки </a:t>
            </a:r>
            <a:r>
              <a:rPr lang="ru-RU" u="sng" dirty="0" smtClean="0"/>
              <a:t>расслабляются</a:t>
            </a:r>
          </a:p>
          <a:p>
            <a:r>
              <a:rPr lang="ru-RU" dirty="0" smtClean="0"/>
              <a:t>Хрусталик округляется </a:t>
            </a:r>
            <a:r>
              <a:rPr lang="ru-RU" u="sng" dirty="0" smtClean="0"/>
              <a:t>пассивно</a:t>
            </a:r>
            <a:r>
              <a:rPr lang="ru-RU" dirty="0" smtClean="0"/>
              <a:t> за счет своей эластичности</a:t>
            </a:r>
            <a:endParaRPr lang="ru-RU" dirty="0"/>
          </a:p>
        </p:txBody>
      </p:sp>
      <p:sp>
        <p:nvSpPr>
          <p:cNvPr id="8" name="Объект 7"/>
          <p:cNvSpPr>
            <a:spLocks noGrp="1"/>
          </p:cNvSpPr>
          <p:nvPr>
            <p:ph sz="quarter" idx="14"/>
          </p:nvPr>
        </p:nvSpPr>
        <p:spPr>
          <a:xfrm>
            <a:off x="5796137" y="987574"/>
            <a:ext cx="3168352" cy="3762458"/>
          </a:xfrm>
        </p:spPr>
        <p:txBody>
          <a:bodyPr>
            <a:normAutofit fontScale="70000" lnSpcReduction="20000"/>
          </a:bodyPr>
          <a:lstStyle/>
          <a:p>
            <a:r>
              <a:rPr lang="ru-RU" u="sng" dirty="0" smtClean="0"/>
              <a:t>Радиальная (продольная )Порция </a:t>
            </a:r>
            <a:r>
              <a:rPr lang="ru-RU" dirty="0" smtClean="0"/>
              <a:t>мышцы цилиарного тела сокращается</a:t>
            </a:r>
          </a:p>
          <a:p>
            <a:r>
              <a:rPr lang="ru-RU" dirty="0" smtClean="0"/>
              <a:t>Экваториальные </a:t>
            </a:r>
            <a:r>
              <a:rPr lang="ru-RU" dirty="0" err="1" smtClean="0"/>
              <a:t>Цинновые</a:t>
            </a:r>
            <a:r>
              <a:rPr lang="ru-RU" dirty="0" smtClean="0"/>
              <a:t> </a:t>
            </a:r>
            <a:r>
              <a:rPr lang="ru-RU" dirty="0"/>
              <a:t>связки </a:t>
            </a:r>
            <a:r>
              <a:rPr lang="ru-RU" u="sng" dirty="0" smtClean="0"/>
              <a:t>натягиваются</a:t>
            </a:r>
            <a:endParaRPr lang="ru-RU" u="sng" dirty="0"/>
          </a:p>
          <a:p>
            <a:r>
              <a:rPr lang="ru-RU" dirty="0" smtClean="0"/>
              <a:t>Кривизна хрусталика увеличивается активно, за счет перераспределения «жидкой» периферии вокруг «плотного» ядра</a:t>
            </a:r>
            <a:endParaRPr lang="ru-RU" dirty="0"/>
          </a:p>
        </p:txBody>
      </p:sp>
      <p:pic>
        <p:nvPicPr>
          <p:cNvPr id="1026" name="Picture 2" descr="C:\Users\Andriy\Desktop\Accommodation_Theorie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0"/>
            <a:ext cx="2448272" cy="50399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Accomodation-1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41421" y="3579862"/>
            <a:ext cx="2124744" cy="1110951"/>
          </a:xfrm>
          <a:prstGeom prst="rect">
            <a:avLst/>
          </a:prstGeom>
          <a:effectLst>
            <a:outerShdw blurRad="165100" dist="1397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37223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02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video>
              <p:cMediaNode vol="0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Пресбиопия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539552" y="843558"/>
            <a:ext cx="3730752" cy="3888432"/>
          </a:xfrm>
        </p:spPr>
        <p:txBody>
          <a:bodyPr>
            <a:normAutofit/>
          </a:bodyPr>
          <a:lstStyle/>
          <a:p>
            <a:r>
              <a:rPr lang="ru-RU" dirty="0" smtClean="0"/>
              <a:t>Механизм полностью не ясен!</a:t>
            </a:r>
          </a:p>
          <a:p>
            <a:r>
              <a:rPr lang="ru-RU" dirty="0" smtClean="0"/>
              <a:t>Увеличение </a:t>
            </a:r>
            <a:r>
              <a:rPr lang="en-US" dirty="0" smtClean="0"/>
              <a:t>Ø</a:t>
            </a:r>
            <a:r>
              <a:rPr lang="ru-RU" dirty="0" smtClean="0"/>
              <a:t> Хрусталика</a:t>
            </a:r>
          </a:p>
          <a:p>
            <a:r>
              <a:rPr lang="ru-RU" dirty="0" err="1" smtClean="0"/>
              <a:t>Факосклероз</a:t>
            </a:r>
            <a:endParaRPr lang="ru-RU" dirty="0" smtClean="0"/>
          </a:p>
          <a:p>
            <a:r>
              <a:rPr lang="ru-RU" dirty="0" err="1" smtClean="0"/>
              <a:t>Цинновые</a:t>
            </a:r>
            <a:r>
              <a:rPr lang="ru-RU" dirty="0" smtClean="0"/>
              <a:t> Связки</a:t>
            </a:r>
          </a:p>
          <a:p>
            <a:r>
              <a:rPr lang="ru-RU" dirty="0" smtClean="0"/>
              <a:t>Слабость Цилиарной Мышцы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>
          <a:xfrm>
            <a:off x="1403648" y="2355726"/>
            <a:ext cx="4038600" cy="237626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 smtClean="0">
                <a:solidFill>
                  <a:srgbClr val="FF0000"/>
                </a:solidFill>
              </a:rPr>
              <a:t>________________?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FF0000"/>
                </a:solidFill>
              </a:rPr>
              <a:t>________________?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FF0000"/>
                </a:solidFill>
              </a:rPr>
              <a:t>________________?</a:t>
            </a:r>
          </a:p>
          <a:p>
            <a:endParaRPr lang="ru-RU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ru-RU" dirty="0" smtClean="0">
                <a:solidFill>
                  <a:srgbClr val="FF0000"/>
                </a:solidFill>
              </a:rPr>
              <a:t>________________?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Users\Andriy\Desktop\PresbyLASIK\57c48d1e3dc7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788024" y="915566"/>
            <a:ext cx="3913232" cy="38164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2745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25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7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25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75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339502"/>
            <a:ext cx="8031088" cy="857250"/>
          </a:xfrm>
        </p:spPr>
        <p:txBody>
          <a:bodyPr/>
          <a:lstStyle/>
          <a:p>
            <a:r>
              <a:rPr lang="ru-RU" dirty="0" smtClean="0"/>
              <a:t>Пресбиопия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437625"/>
            <a:ext cx="8507288" cy="3394472"/>
          </a:xfrm>
        </p:spPr>
        <p:txBody>
          <a:bodyPr/>
          <a:lstStyle/>
          <a:p>
            <a:r>
              <a:rPr lang="ru-RU" dirty="0" smtClean="0"/>
              <a:t>В 2005г. – «</a:t>
            </a:r>
            <a:r>
              <a:rPr lang="ru-RU" dirty="0" err="1" smtClean="0"/>
              <a:t>пресбиопы</a:t>
            </a:r>
            <a:r>
              <a:rPr lang="ru-RU" dirty="0" smtClean="0"/>
              <a:t>» - более 1 Миллиарда</a:t>
            </a:r>
          </a:p>
          <a:p>
            <a:r>
              <a:rPr lang="ru-RU" dirty="0" smtClean="0"/>
              <a:t>(каждый 7й житель земли)</a:t>
            </a:r>
          </a:p>
          <a:p>
            <a:r>
              <a:rPr lang="ru-RU" dirty="0" smtClean="0"/>
              <a:t>Из расчета смены очков 1 раз в 2 – 5 лет:</a:t>
            </a:r>
          </a:p>
          <a:p>
            <a:r>
              <a:rPr lang="ru-RU" dirty="0" smtClean="0"/>
              <a:t>Для коррекции пресбиопии ЕЖЕГОДНО нужно от 134 до 335 миллионов очков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22314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195486"/>
            <a:ext cx="7239000" cy="425202"/>
          </a:xfrm>
        </p:spPr>
        <p:txBody>
          <a:bodyPr/>
          <a:lstStyle/>
          <a:p>
            <a:r>
              <a:rPr lang="ru-RU" sz="3200" dirty="0" smtClean="0"/>
              <a:t>«Коррекция» Пресбиопии</a:t>
            </a:r>
            <a:endParaRPr lang="ru-RU" sz="32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1520" y="438401"/>
            <a:ext cx="1872208" cy="479822"/>
          </a:xfrm>
        </p:spPr>
        <p:txBody>
          <a:bodyPr/>
          <a:lstStyle/>
          <a:p>
            <a:pPr algn="ctr"/>
            <a:r>
              <a:rPr lang="ru-RU" dirty="0" smtClean="0"/>
              <a:t>Оптические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660232" y="843558"/>
            <a:ext cx="2025552" cy="479822"/>
          </a:xfrm>
        </p:spPr>
        <p:txBody>
          <a:bodyPr>
            <a:normAutofit fontScale="85000" lnSpcReduction="20000"/>
          </a:bodyPr>
          <a:lstStyle/>
          <a:p>
            <a:pPr algn="ctr"/>
            <a:r>
              <a:rPr lang="ru-RU" dirty="0" smtClean="0"/>
              <a:t>Увеличение Глубины Фокуса</a:t>
            </a:r>
            <a:r>
              <a:rPr lang="en-US" dirty="0" smtClean="0"/>
              <a:t> </a:t>
            </a:r>
            <a:r>
              <a:rPr lang="ru-RU" dirty="0" smtClean="0"/>
              <a:t>Роговицы 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3"/>
          </p:nvPr>
        </p:nvSpPr>
        <p:spPr>
          <a:xfrm>
            <a:off x="52688" y="771550"/>
            <a:ext cx="2808312" cy="2808311"/>
          </a:xfrm>
        </p:spPr>
        <p:txBody>
          <a:bodyPr>
            <a:normAutofit fontScale="47500" lnSpcReduction="20000"/>
          </a:bodyPr>
          <a:lstStyle/>
          <a:p>
            <a:r>
              <a:rPr lang="ru-RU" dirty="0" smtClean="0"/>
              <a:t>Очки для Чтения</a:t>
            </a:r>
          </a:p>
          <a:p>
            <a:r>
              <a:rPr lang="ru-RU" sz="2300" dirty="0" smtClean="0"/>
              <a:t>Би- Три-фокальные </a:t>
            </a:r>
            <a:r>
              <a:rPr lang="ru-RU" dirty="0" smtClean="0"/>
              <a:t>Очки</a:t>
            </a:r>
          </a:p>
          <a:p>
            <a:r>
              <a:rPr lang="ru-RU" dirty="0" smtClean="0"/>
              <a:t>Прогрессивные Очки</a:t>
            </a:r>
          </a:p>
          <a:p>
            <a:r>
              <a:rPr lang="en-US" dirty="0" smtClean="0"/>
              <a:t>“Mono Vision” </a:t>
            </a:r>
            <a:r>
              <a:rPr lang="ru-RU" dirty="0" smtClean="0"/>
              <a:t>при помощи Контактных Линз</a:t>
            </a:r>
          </a:p>
          <a:p>
            <a:r>
              <a:rPr lang="ru-RU" sz="2600" dirty="0" smtClean="0"/>
              <a:t>Мультифокальные </a:t>
            </a:r>
            <a:r>
              <a:rPr lang="ru-RU" dirty="0" smtClean="0"/>
              <a:t>Контактные Линзы</a:t>
            </a:r>
            <a:endParaRPr lang="en-US" dirty="0" smtClean="0"/>
          </a:p>
          <a:p>
            <a:r>
              <a:rPr lang="ru-RU" dirty="0" smtClean="0"/>
              <a:t>Мультифокальные (Би- и Три-) </a:t>
            </a:r>
            <a:r>
              <a:rPr lang="en-US" dirty="0" smtClean="0"/>
              <a:t>IOL.</a:t>
            </a:r>
          </a:p>
          <a:p>
            <a:r>
              <a:rPr lang="en-US" dirty="0" smtClean="0"/>
              <a:t>Rain Drop Corneal Inlay</a:t>
            </a:r>
            <a:endParaRPr lang="ru-RU" dirty="0" smtClean="0"/>
          </a:p>
          <a:p>
            <a:r>
              <a:rPr lang="ru-RU" dirty="0" smtClean="0"/>
              <a:t>Мультифокальная Лазерная </a:t>
            </a:r>
            <a:r>
              <a:rPr lang="ru-RU" dirty="0" err="1" smtClean="0"/>
              <a:t>Клоррекция</a:t>
            </a:r>
            <a:r>
              <a:rPr lang="ru-RU" dirty="0" smtClean="0"/>
              <a:t> </a:t>
            </a:r>
            <a:r>
              <a:rPr lang="en-US" dirty="0" smtClean="0"/>
              <a:t>(</a:t>
            </a:r>
            <a:r>
              <a:rPr lang="en-US" dirty="0" err="1" smtClean="0"/>
              <a:t>IntraCor</a:t>
            </a:r>
            <a:r>
              <a:rPr lang="en-US" dirty="0" smtClean="0"/>
              <a:t>, </a:t>
            </a:r>
            <a:r>
              <a:rPr lang="en-US" dirty="0" err="1" smtClean="0"/>
              <a:t>SuprsaCor</a:t>
            </a:r>
            <a:r>
              <a:rPr lang="en-US" dirty="0" smtClean="0"/>
              <a:t>, </a:t>
            </a:r>
            <a:r>
              <a:rPr lang="en-US" dirty="0" err="1" smtClean="0"/>
              <a:t>PresbyMAX</a:t>
            </a:r>
            <a:r>
              <a:rPr lang="en-US" dirty="0" smtClean="0"/>
              <a:t>, </a:t>
            </a:r>
            <a:r>
              <a:rPr lang="en-US" dirty="0" err="1" smtClean="0"/>
              <a:t>Presbyond</a:t>
            </a:r>
            <a:r>
              <a:rPr lang="en-US" dirty="0" smtClean="0"/>
              <a:t>…) 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14"/>
          </p:nvPr>
        </p:nvSpPr>
        <p:spPr>
          <a:xfrm>
            <a:off x="6948264" y="1203598"/>
            <a:ext cx="2088232" cy="207472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1800" dirty="0" smtClean="0"/>
              <a:t>EDOF </a:t>
            </a:r>
            <a:r>
              <a:rPr lang="en-US" sz="1800" dirty="0" err="1" smtClean="0"/>
              <a:t>iOL</a:t>
            </a:r>
            <a:endParaRPr lang="en-US" sz="1800" dirty="0" smtClean="0"/>
          </a:p>
          <a:p>
            <a:pPr>
              <a:lnSpc>
                <a:spcPct val="150000"/>
              </a:lnSpc>
            </a:pPr>
            <a:r>
              <a:rPr lang="en-US" sz="1800" dirty="0" err="1" smtClean="0"/>
              <a:t>ISOVision</a:t>
            </a:r>
            <a:endParaRPr lang="en-US" sz="1800" dirty="0" smtClean="0"/>
          </a:p>
          <a:p>
            <a:pPr>
              <a:lnSpc>
                <a:spcPct val="150000"/>
              </a:lnSpc>
            </a:pPr>
            <a:r>
              <a:rPr lang="en-US" sz="1800" u="sng" dirty="0" smtClean="0">
                <a:solidFill>
                  <a:srgbClr val="FF0000"/>
                </a:solidFill>
              </a:rPr>
              <a:t>Frederic </a:t>
            </a:r>
            <a:r>
              <a:rPr lang="en-US" sz="1800" u="sng" dirty="0" err="1" smtClean="0">
                <a:solidFill>
                  <a:srgbClr val="FF0000"/>
                </a:solidFill>
              </a:rPr>
              <a:t>HeHn</a:t>
            </a:r>
            <a:r>
              <a:rPr lang="en-US" sz="1800" u="sng" dirty="0" smtClean="0">
                <a:solidFill>
                  <a:srgbClr val="FF0000"/>
                </a:solidFill>
              </a:rPr>
              <a:t> </a:t>
            </a:r>
          </a:p>
          <a:p>
            <a:pPr>
              <a:lnSpc>
                <a:spcPct val="150000"/>
              </a:lnSpc>
            </a:pPr>
            <a:endParaRPr lang="en-US" sz="1800" dirty="0" smtClean="0"/>
          </a:p>
        </p:txBody>
      </p:sp>
      <p:sp>
        <p:nvSpPr>
          <p:cNvPr id="7" name="Текст 2"/>
          <p:cNvSpPr txBox="1">
            <a:spLocks/>
          </p:cNvSpPr>
          <p:nvPr/>
        </p:nvSpPr>
        <p:spPr>
          <a:xfrm>
            <a:off x="3419872" y="675655"/>
            <a:ext cx="2448272" cy="47982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Calibri" pitchFamily="34" charset="0"/>
              <a:buNone/>
              <a:defRPr sz="1800" b="1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Calibri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dirty="0" err="1"/>
              <a:t>Диафрагмирование</a:t>
            </a:r>
            <a:endParaRPr lang="ru-RU" dirty="0"/>
          </a:p>
        </p:txBody>
      </p:sp>
      <p:sp>
        <p:nvSpPr>
          <p:cNvPr id="8" name="Объект 3"/>
          <p:cNvSpPr txBox="1">
            <a:spLocks/>
          </p:cNvSpPr>
          <p:nvPr/>
        </p:nvSpPr>
        <p:spPr>
          <a:xfrm>
            <a:off x="2987825" y="915566"/>
            <a:ext cx="3456384" cy="2088232"/>
          </a:xfrm>
          <a:prstGeom prst="rect">
            <a:avLst/>
          </a:prstGeom>
        </p:spPr>
        <p:txBody>
          <a:bodyPr vert="horz" lIns="91440" tIns="45720" rIns="91440" bIns="45720" rtlCol="0">
            <a:normAutofit fontScale="55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800" kern="120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˃"/>
              <a:defRPr sz="18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Calibri" pitchFamily="34" charset="0"/>
              <a:buChar char="+"/>
              <a:defRPr sz="18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Char char="&gt;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Calibri" pitchFamily="34" charset="0"/>
              <a:buChar char="+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Char char="−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 smtClean="0"/>
          </a:p>
          <a:p>
            <a:r>
              <a:rPr lang="ru-RU" dirty="0" smtClean="0"/>
              <a:t> Пилокарпин </a:t>
            </a:r>
            <a:r>
              <a:rPr lang="ru-RU" dirty="0"/>
              <a:t>+</a:t>
            </a:r>
            <a:r>
              <a:rPr lang="ru-RU" dirty="0" smtClean="0"/>
              <a:t> Не Стероидные препараты – </a:t>
            </a:r>
            <a:r>
              <a:rPr lang="en-US" u="sng" dirty="0" err="1" smtClean="0">
                <a:solidFill>
                  <a:srgbClr val="FF0000"/>
                </a:solidFill>
              </a:rPr>
              <a:t>Claes</a:t>
            </a:r>
            <a:r>
              <a:rPr lang="en-US" u="sng" dirty="0" smtClean="0">
                <a:solidFill>
                  <a:srgbClr val="FF0000"/>
                </a:solidFill>
              </a:rPr>
              <a:t> </a:t>
            </a:r>
            <a:r>
              <a:rPr lang="en-US" u="sng" dirty="0" err="1" smtClean="0">
                <a:solidFill>
                  <a:srgbClr val="FF0000"/>
                </a:solidFill>
              </a:rPr>
              <a:t>Feinbaum</a:t>
            </a:r>
            <a:r>
              <a:rPr lang="en-US" u="sng" dirty="0" smtClean="0">
                <a:solidFill>
                  <a:srgbClr val="FF0000"/>
                </a:solidFill>
              </a:rPr>
              <a:t>, </a:t>
            </a:r>
            <a:r>
              <a:rPr lang="en-US" dirty="0" err="1" smtClean="0"/>
              <a:t>Sudi</a:t>
            </a:r>
            <a:r>
              <a:rPr lang="en-US" dirty="0" smtClean="0"/>
              <a:t> Patel et al.</a:t>
            </a:r>
            <a:endParaRPr lang="ru-RU" dirty="0" smtClean="0"/>
          </a:p>
          <a:p>
            <a:r>
              <a:rPr lang="ru-RU" dirty="0" err="1" smtClean="0"/>
              <a:t>Карбахол</a:t>
            </a:r>
            <a:r>
              <a:rPr lang="ru-RU" dirty="0" smtClean="0"/>
              <a:t> + </a:t>
            </a:r>
            <a:r>
              <a:rPr lang="ru-RU" dirty="0" err="1" smtClean="0"/>
              <a:t>Бримонидин</a:t>
            </a:r>
            <a:r>
              <a:rPr lang="ru-RU" dirty="0" smtClean="0"/>
              <a:t> – </a:t>
            </a:r>
            <a:r>
              <a:rPr lang="en-US" dirty="0" smtClean="0"/>
              <a:t>Kaufman et al. </a:t>
            </a:r>
            <a:endParaRPr lang="ru-RU" dirty="0" smtClean="0"/>
          </a:p>
          <a:p>
            <a:r>
              <a:rPr lang="ru-RU" dirty="0" smtClean="0"/>
              <a:t>И </a:t>
            </a:r>
            <a:r>
              <a:rPr lang="ru-RU" dirty="0" err="1" smtClean="0"/>
              <a:t>др</a:t>
            </a:r>
            <a:r>
              <a:rPr lang="ru-RU" dirty="0" smtClean="0"/>
              <a:t>… </a:t>
            </a:r>
            <a:r>
              <a:rPr lang="en-US" dirty="0" smtClean="0"/>
              <a:t>(Allergan…)</a:t>
            </a:r>
            <a:endParaRPr lang="ru-RU" dirty="0" smtClean="0"/>
          </a:p>
          <a:p>
            <a:endParaRPr lang="ru-RU" dirty="0" smtClean="0"/>
          </a:p>
          <a:p>
            <a:r>
              <a:rPr lang="en-US" dirty="0" err="1" smtClean="0"/>
              <a:t>Kamra</a:t>
            </a:r>
            <a:r>
              <a:rPr lang="en-US" dirty="0" smtClean="0"/>
              <a:t> Corneal Inlay</a:t>
            </a:r>
            <a:endParaRPr lang="ru-RU" dirty="0" smtClean="0"/>
          </a:p>
        </p:txBody>
      </p:sp>
      <p:sp>
        <p:nvSpPr>
          <p:cNvPr id="9" name="Текст 4"/>
          <p:cNvSpPr txBox="1">
            <a:spLocks/>
          </p:cNvSpPr>
          <p:nvPr/>
        </p:nvSpPr>
        <p:spPr>
          <a:xfrm>
            <a:off x="3419872" y="3123580"/>
            <a:ext cx="4482208" cy="47982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Calibri" pitchFamily="34" charset="0"/>
              <a:buNone/>
              <a:defRPr sz="1800" b="1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Calibri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dirty="0" smtClean="0"/>
              <a:t>Восстановление Аккомодации </a:t>
            </a:r>
            <a:endParaRPr lang="ru-RU" dirty="0"/>
          </a:p>
        </p:txBody>
      </p:sp>
      <p:sp>
        <p:nvSpPr>
          <p:cNvPr id="10" name="Объект 5"/>
          <p:cNvSpPr txBox="1">
            <a:spLocks/>
          </p:cNvSpPr>
          <p:nvPr/>
        </p:nvSpPr>
        <p:spPr>
          <a:xfrm>
            <a:off x="503548" y="3363838"/>
            <a:ext cx="8280920" cy="158417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800" kern="120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˃"/>
              <a:defRPr sz="18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Calibri" pitchFamily="34" charset="0"/>
              <a:buChar char="+"/>
              <a:defRPr sz="18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Char char="&gt;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Calibri" pitchFamily="34" charset="0"/>
              <a:buChar char="+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Clr>
                <a:schemeClr val="tx1"/>
              </a:buClr>
              <a:buFont typeface="Calibri" pitchFamily="34" charset="0"/>
              <a:buChar char="−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600" u="sng" dirty="0">
                <a:solidFill>
                  <a:srgbClr val="7030A0"/>
                </a:solidFill>
              </a:rPr>
              <a:t>«Размягчение» стареющего Хрусталика:</a:t>
            </a:r>
          </a:p>
          <a:p>
            <a:r>
              <a:rPr lang="en-US" sz="1600" dirty="0"/>
              <a:t>Encore Vision Co. </a:t>
            </a:r>
            <a:r>
              <a:rPr lang="ru-RU" sz="1600" dirty="0"/>
              <a:t>Запатентовала </a:t>
            </a:r>
            <a:r>
              <a:rPr lang="en-US" sz="1600" dirty="0"/>
              <a:t>EV06/LACE – Choline Ester of Lipoid Acid – </a:t>
            </a:r>
            <a:r>
              <a:rPr lang="ru-RU" sz="1600" dirty="0"/>
              <a:t>«</a:t>
            </a:r>
            <a:r>
              <a:rPr lang="ru-RU" sz="1600" dirty="0" err="1"/>
              <a:t>размягчитель</a:t>
            </a:r>
            <a:r>
              <a:rPr lang="ru-RU" sz="1600" dirty="0"/>
              <a:t>» хрусталика (разрушает </a:t>
            </a:r>
            <a:r>
              <a:rPr lang="ru-RU" sz="1600" dirty="0" err="1"/>
              <a:t>дисульфидные</a:t>
            </a:r>
            <a:r>
              <a:rPr lang="ru-RU" sz="1600" dirty="0"/>
              <a:t> мостики в волокнах хрусталика)</a:t>
            </a:r>
            <a:endParaRPr lang="en-US" sz="1600" dirty="0"/>
          </a:p>
          <a:p>
            <a:r>
              <a:rPr lang="ru-RU" sz="1600" dirty="0"/>
              <a:t>На уровне «пред клинических» испытаний…</a:t>
            </a:r>
            <a:endParaRPr lang="en-US" sz="1600" dirty="0"/>
          </a:p>
          <a:p>
            <a:endParaRPr lang="ru-RU" sz="1800" dirty="0" smtClean="0"/>
          </a:p>
          <a:p>
            <a:r>
              <a:rPr lang="en-US" sz="1800" dirty="0"/>
              <a:t>Anterior ciliary </a:t>
            </a:r>
            <a:r>
              <a:rPr lang="en-US" sz="1800" dirty="0" err="1"/>
              <a:t>sclerotomy</a:t>
            </a:r>
            <a:r>
              <a:rPr lang="en-US" sz="1800" dirty="0"/>
              <a:t> (</a:t>
            </a:r>
            <a:r>
              <a:rPr lang="ru-RU" sz="1800" dirty="0"/>
              <a:t>передняя цилиарная склеротомия) </a:t>
            </a:r>
            <a:endParaRPr lang="en-US" sz="1800" dirty="0" smtClean="0"/>
          </a:p>
          <a:p>
            <a:r>
              <a:rPr lang="ru-RU" sz="1800" dirty="0" smtClean="0"/>
              <a:t>Мало Эффективна…</a:t>
            </a:r>
            <a:endParaRPr lang="ru-RU" sz="1800" dirty="0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655675"/>
            <a:ext cx="1378967" cy="60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33614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" descr="C:\Users\ophtalmo\Dropbox\Advanced Isovision\advanced-isovision.com\Evolution-zone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83568" y="699542"/>
            <a:ext cx="7790937" cy="3199037"/>
          </a:xfrm>
          <a:prstGeom prst="rect">
            <a:avLst/>
          </a:prstGeom>
          <a:ln w="15875">
            <a:solidFill>
              <a:srgbClr val="7030A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21432" y="123478"/>
            <a:ext cx="7239000" cy="432048"/>
          </a:xfrm>
        </p:spPr>
        <p:txBody>
          <a:bodyPr>
            <a:noAutofit/>
          </a:bodyPr>
          <a:lstStyle/>
          <a:p>
            <a:r>
              <a:rPr lang="en-US" sz="2800" dirty="0" smtClean="0"/>
              <a:t>Mono Vision &amp; Micro-Mono Vision</a:t>
            </a:r>
            <a:endParaRPr lang="ru-RU" sz="2800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3"/>
          </p:nvPr>
        </p:nvSpPr>
        <p:spPr>
          <a:xfrm>
            <a:off x="300816" y="3939902"/>
            <a:ext cx="8363272" cy="954106"/>
          </a:xfrm>
        </p:spPr>
        <p:txBody>
          <a:bodyPr>
            <a:normAutofit fontScale="85000" lnSpcReduction="20000"/>
          </a:bodyPr>
          <a:lstStyle/>
          <a:p>
            <a:r>
              <a:rPr lang="ru-RU" sz="1600" dirty="0" smtClean="0"/>
              <a:t>Адаптация (70-80% пациентов)</a:t>
            </a:r>
          </a:p>
          <a:p>
            <a:r>
              <a:rPr lang="ru-RU" sz="1600" dirty="0" smtClean="0"/>
              <a:t>Отсутствие Бинокулярного Зрения</a:t>
            </a:r>
          </a:p>
          <a:p>
            <a:r>
              <a:rPr lang="ru-RU" sz="1600" dirty="0" smtClean="0"/>
              <a:t>«Гало» Эффекты</a:t>
            </a:r>
          </a:p>
          <a:p>
            <a:r>
              <a:rPr lang="ru-RU" sz="1600" dirty="0" smtClean="0"/>
              <a:t>Сумеречное Зрение (?)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4268956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el 3"/>
          <p:cNvSpPr>
            <a:spLocks noGrp="1"/>
          </p:cNvSpPr>
          <p:nvPr>
            <p:ph type="title"/>
          </p:nvPr>
        </p:nvSpPr>
        <p:spPr>
          <a:xfrm>
            <a:off x="1574731" y="-38108"/>
            <a:ext cx="6562725" cy="571872"/>
          </a:xfrm>
        </p:spPr>
        <p:txBody>
          <a:bodyPr/>
          <a:lstStyle/>
          <a:p>
            <a:pPr algn="ctr"/>
            <a:r>
              <a:rPr lang="ru-RU" sz="2800" dirty="0" smtClean="0">
                <a:latin typeface="Arial" charset="0"/>
                <a:cs typeface="Arial" charset="0"/>
              </a:rPr>
              <a:t>Центр – для близи</a:t>
            </a:r>
            <a:endParaRPr lang="de-DE" sz="2800" dirty="0" smtClean="0">
              <a:latin typeface="Arial" charset="0"/>
              <a:cs typeface="Arial" charset="0"/>
            </a:endParaRPr>
          </a:p>
        </p:txBody>
      </p:sp>
      <p:grpSp>
        <p:nvGrpSpPr>
          <p:cNvPr id="8196" name="Group 19"/>
          <p:cNvGrpSpPr>
            <a:grpSpLocks/>
          </p:cNvGrpSpPr>
          <p:nvPr/>
        </p:nvGrpSpPr>
        <p:grpSpPr bwMode="auto">
          <a:xfrm>
            <a:off x="611560" y="4271912"/>
            <a:ext cx="4127500" cy="1900238"/>
            <a:chOff x="1167626" y="1076886"/>
            <a:chExt cx="4126182" cy="2534144"/>
          </a:xfrm>
        </p:grpSpPr>
        <p:grpSp>
          <p:nvGrpSpPr>
            <p:cNvPr id="8208" name="Group 4114"/>
            <p:cNvGrpSpPr>
              <a:grpSpLocks/>
            </p:cNvGrpSpPr>
            <p:nvPr/>
          </p:nvGrpSpPr>
          <p:grpSpPr bwMode="auto">
            <a:xfrm>
              <a:off x="1434697" y="1076886"/>
              <a:ext cx="3859111" cy="1046656"/>
              <a:chOff x="4567050" y="1246415"/>
              <a:chExt cx="3859111" cy="1046656"/>
            </a:xfrm>
          </p:grpSpPr>
          <p:sp>
            <p:nvSpPr>
              <p:cNvPr id="90" name="Rectangle 89"/>
              <p:cNvSpPr/>
              <p:nvPr/>
            </p:nvSpPr>
            <p:spPr>
              <a:xfrm>
                <a:off x="5471180" y="1764041"/>
                <a:ext cx="464988" cy="234996"/>
              </a:xfrm>
              <a:prstGeom prst="rect">
                <a:avLst/>
              </a:prstGeom>
              <a:solidFill>
                <a:schemeClr val="accent3">
                  <a:lumMod val="75000"/>
                </a:schemeClr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91" name="Rectangle 90"/>
              <p:cNvSpPr/>
              <p:nvPr/>
            </p:nvSpPr>
            <p:spPr>
              <a:xfrm>
                <a:off x="6721731" y="1754514"/>
                <a:ext cx="469750" cy="234996"/>
              </a:xfrm>
              <a:prstGeom prst="rect">
                <a:avLst/>
              </a:prstGeom>
              <a:solidFill>
                <a:schemeClr val="accent3">
                  <a:lumMod val="75000"/>
                </a:schemeClr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92" name="Rectangle 91"/>
              <p:cNvSpPr/>
              <p:nvPr/>
            </p:nvSpPr>
            <p:spPr>
              <a:xfrm>
                <a:off x="5936169" y="1619551"/>
                <a:ext cx="777627" cy="234996"/>
              </a:xfrm>
              <a:prstGeom prst="rect">
                <a:avLst/>
              </a:prstGeom>
              <a:solidFill>
                <a:srgbClr val="FFFF00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grpSp>
            <p:nvGrpSpPr>
              <p:cNvPr id="8217" name="Gruppieren 15"/>
              <p:cNvGrpSpPr>
                <a:grpSpLocks/>
              </p:cNvGrpSpPr>
              <p:nvPr/>
            </p:nvGrpSpPr>
            <p:grpSpPr bwMode="auto">
              <a:xfrm>
                <a:off x="4567050" y="1737521"/>
                <a:ext cx="1796020" cy="554610"/>
                <a:chOff x="1729089" y="2191553"/>
                <a:chExt cx="2444771" cy="825967"/>
              </a:xfrm>
            </p:grpSpPr>
            <p:sp>
              <p:nvSpPr>
                <p:cNvPr id="105" name="Freihandform 10"/>
                <p:cNvSpPr/>
                <p:nvPr/>
              </p:nvSpPr>
              <p:spPr>
                <a:xfrm rot="21375147">
                  <a:off x="2685454" y="2190850"/>
                  <a:ext cx="1488406" cy="293221"/>
                </a:xfrm>
                <a:custGeom>
                  <a:avLst/>
                  <a:gdLst>
                    <a:gd name="connsiteX0" fmla="*/ 1487822 w 1487822"/>
                    <a:gd name="connsiteY0" fmla="*/ 0 h 334396"/>
                    <a:gd name="connsiteX1" fmla="*/ 1340723 w 1487822"/>
                    <a:gd name="connsiteY1" fmla="*/ 7951 h 334396"/>
                    <a:gd name="connsiteX2" fmla="*/ 1181697 w 1487822"/>
                    <a:gd name="connsiteY2" fmla="*/ 39756 h 334396"/>
                    <a:gd name="connsiteX3" fmla="*/ 1050500 w 1487822"/>
                    <a:gd name="connsiteY3" fmla="*/ 99391 h 334396"/>
                    <a:gd name="connsiteX4" fmla="*/ 907377 w 1487822"/>
                    <a:gd name="connsiteY4" fmla="*/ 163001 h 334396"/>
                    <a:gd name="connsiteX5" fmla="*/ 708594 w 1487822"/>
                    <a:gd name="connsiteY5" fmla="*/ 198782 h 334396"/>
                    <a:gd name="connsiteX6" fmla="*/ 521738 w 1487822"/>
                    <a:gd name="connsiteY6" fmla="*/ 226612 h 334396"/>
                    <a:gd name="connsiteX7" fmla="*/ 315004 w 1487822"/>
                    <a:gd name="connsiteY7" fmla="*/ 270344 h 334396"/>
                    <a:gd name="connsiteX8" fmla="*/ 132124 w 1487822"/>
                    <a:gd name="connsiteY8" fmla="*/ 302149 h 334396"/>
                    <a:gd name="connsiteX9" fmla="*/ 12855 w 1487822"/>
                    <a:gd name="connsiteY9" fmla="*/ 329979 h 334396"/>
                    <a:gd name="connsiteX10" fmla="*/ 8879 w 1487822"/>
                    <a:gd name="connsiteY10" fmla="*/ 333954 h 33439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1487822" h="334396">
                      <a:moveTo>
                        <a:pt x="1487822" y="0"/>
                      </a:moveTo>
                      <a:cubicBezTo>
                        <a:pt x="1439783" y="662"/>
                        <a:pt x="1391744" y="1325"/>
                        <a:pt x="1340723" y="7951"/>
                      </a:cubicBezTo>
                      <a:cubicBezTo>
                        <a:pt x="1289702" y="14577"/>
                        <a:pt x="1230067" y="24516"/>
                        <a:pt x="1181697" y="39756"/>
                      </a:cubicBezTo>
                      <a:cubicBezTo>
                        <a:pt x="1133326" y="54996"/>
                        <a:pt x="1050500" y="99391"/>
                        <a:pt x="1050500" y="99391"/>
                      </a:cubicBezTo>
                      <a:cubicBezTo>
                        <a:pt x="1004780" y="119932"/>
                        <a:pt x="964361" y="146436"/>
                        <a:pt x="907377" y="163001"/>
                      </a:cubicBezTo>
                      <a:cubicBezTo>
                        <a:pt x="850393" y="179566"/>
                        <a:pt x="772867" y="188180"/>
                        <a:pt x="708594" y="198782"/>
                      </a:cubicBezTo>
                      <a:cubicBezTo>
                        <a:pt x="644321" y="209384"/>
                        <a:pt x="587336" y="214685"/>
                        <a:pt x="521738" y="226612"/>
                      </a:cubicBezTo>
                      <a:cubicBezTo>
                        <a:pt x="456140" y="238539"/>
                        <a:pt x="379940" y="257755"/>
                        <a:pt x="315004" y="270344"/>
                      </a:cubicBezTo>
                      <a:cubicBezTo>
                        <a:pt x="250068" y="282934"/>
                        <a:pt x="182482" y="292210"/>
                        <a:pt x="132124" y="302149"/>
                      </a:cubicBezTo>
                      <a:cubicBezTo>
                        <a:pt x="81766" y="312088"/>
                        <a:pt x="33396" y="324678"/>
                        <a:pt x="12855" y="329979"/>
                      </a:cubicBezTo>
                      <a:cubicBezTo>
                        <a:pt x="-7686" y="335280"/>
                        <a:pt x="596" y="334617"/>
                        <a:pt x="8879" y="333954"/>
                      </a:cubicBezTo>
                    </a:path>
                  </a:pathLst>
                </a:custGeom>
                <a:noFill/>
                <a:ln w="2540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06" name="Freihandform 12"/>
                <p:cNvSpPr/>
                <p:nvPr/>
              </p:nvSpPr>
              <p:spPr>
                <a:xfrm>
                  <a:off x="1728468" y="2536094"/>
                  <a:ext cx="967787" cy="480030"/>
                </a:xfrm>
                <a:custGeom>
                  <a:avLst/>
                  <a:gdLst>
                    <a:gd name="connsiteX0" fmla="*/ 968721 w 968721"/>
                    <a:gd name="connsiteY0" fmla="*/ 0 h 561314"/>
                    <a:gd name="connsiteX1" fmla="*/ 814812 w 968721"/>
                    <a:gd name="connsiteY1" fmla="*/ 58847 h 561314"/>
                    <a:gd name="connsiteX2" fmla="*/ 547735 w 968721"/>
                    <a:gd name="connsiteY2" fmla="*/ 176542 h 561314"/>
                    <a:gd name="connsiteX3" fmla="*/ 339505 w 968721"/>
                    <a:gd name="connsiteY3" fmla="*/ 294237 h 561314"/>
                    <a:gd name="connsiteX4" fmla="*/ 140329 w 968721"/>
                    <a:gd name="connsiteY4" fmla="*/ 434566 h 561314"/>
                    <a:gd name="connsiteX5" fmla="*/ 0 w 968721"/>
                    <a:gd name="connsiteY5" fmla="*/ 561314 h 56131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968721" h="561314">
                      <a:moveTo>
                        <a:pt x="968721" y="0"/>
                      </a:moveTo>
                      <a:cubicBezTo>
                        <a:pt x="926848" y="14711"/>
                        <a:pt x="884976" y="29423"/>
                        <a:pt x="814812" y="58847"/>
                      </a:cubicBezTo>
                      <a:cubicBezTo>
                        <a:pt x="744648" y="88271"/>
                        <a:pt x="626953" y="137310"/>
                        <a:pt x="547735" y="176542"/>
                      </a:cubicBezTo>
                      <a:cubicBezTo>
                        <a:pt x="468517" y="215774"/>
                        <a:pt x="407406" y="251233"/>
                        <a:pt x="339505" y="294237"/>
                      </a:cubicBezTo>
                      <a:cubicBezTo>
                        <a:pt x="271604" y="337241"/>
                        <a:pt x="196913" y="390053"/>
                        <a:pt x="140329" y="434566"/>
                      </a:cubicBezTo>
                      <a:cubicBezTo>
                        <a:pt x="83745" y="479079"/>
                        <a:pt x="41872" y="520196"/>
                        <a:pt x="0" y="561314"/>
                      </a:cubicBezTo>
                    </a:path>
                  </a:pathLst>
                </a:custGeom>
                <a:noFill/>
                <a:ln w="2540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  <p:sp>
            <p:nvSpPr>
              <p:cNvPr id="94" name="Textfeld 9"/>
              <p:cNvSpPr txBox="1">
                <a:spLocks noChangeArrowheads="1"/>
              </p:cNvSpPr>
              <p:nvPr/>
            </p:nvSpPr>
            <p:spPr bwMode="auto">
              <a:xfrm>
                <a:off x="5940610" y="1246415"/>
                <a:ext cx="854448" cy="5335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5pPr>
                <a:lvl6pPr marL="25146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6pPr>
                <a:lvl7pPr marL="29718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7pPr>
                <a:lvl8pPr marL="34290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8pPr>
                <a:lvl9pPr marL="38862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9pPr>
              </a:lstStyle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ru-RU" sz="1000" b="1" dirty="0" smtClean="0">
                    <a:ln w="3175">
                      <a:noFill/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cs typeface="+mn-cs"/>
                  </a:rPr>
                  <a:t>Добавка </a:t>
                </a:r>
              </a:p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ru-RU" sz="1000" b="1" dirty="0" smtClean="0">
                    <a:ln w="3175">
                      <a:noFill/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cs typeface="+mn-cs"/>
                  </a:rPr>
                  <a:t>для Близи</a:t>
                </a:r>
                <a:endParaRPr lang="en-US" sz="1000" b="1" dirty="0">
                  <a:ln w="3175"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cs typeface="+mn-cs"/>
                </a:endParaRPr>
              </a:p>
            </p:txBody>
          </p:sp>
          <p:sp>
            <p:nvSpPr>
              <p:cNvPr id="99" name="Textfeld 29"/>
              <p:cNvSpPr txBox="1">
                <a:spLocks noChangeArrowheads="1"/>
              </p:cNvSpPr>
              <p:nvPr/>
            </p:nvSpPr>
            <p:spPr bwMode="auto">
              <a:xfrm>
                <a:off x="6908996" y="1510502"/>
                <a:ext cx="1517165" cy="3283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defPPr>
                  <a:defRPr lang="en-US"/>
                </a:defPPr>
                <a:lvl1pPr algn="ctr">
                  <a:defRPr sz="1000" b="1">
                    <a:solidFill>
                      <a:schemeClr val="accent3">
                        <a:lumMod val="75000"/>
                      </a:schemeClr>
                    </a:solidFill>
                    <a:latin typeface="Arial" charset="0"/>
                    <a:ea typeface="ＭＳ Ｐゴシック" charset="-128"/>
                  </a:defRPr>
                </a:lvl1pPr>
                <a:lvl2pPr marL="742950" indent="-285750" eaLnBrk="0" hangingPunct="0">
                  <a:defRPr>
                    <a:latin typeface="Arial" charset="0"/>
                    <a:ea typeface="ＭＳ Ｐゴシック" charset="-128"/>
                  </a:defRPr>
                </a:lvl2pPr>
                <a:lvl3pPr marL="1143000" indent="-228600" eaLnBrk="0" hangingPunct="0">
                  <a:defRPr>
                    <a:latin typeface="Arial" charset="0"/>
                    <a:ea typeface="ＭＳ Ｐゴシック" charset="-128"/>
                  </a:defRPr>
                </a:lvl3pPr>
                <a:lvl4pPr marL="1600200" indent="-228600" eaLnBrk="0" hangingPunct="0">
                  <a:defRPr>
                    <a:latin typeface="Arial" charset="0"/>
                    <a:ea typeface="ＭＳ Ｐゴシック" charset="-128"/>
                  </a:defRPr>
                </a:lvl4pPr>
                <a:lvl5pPr marL="2057400" indent="-228600" eaLnBrk="0" hangingPunct="0">
                  <a:defRPr>
                    <a:latin typeface="Arial" charset="0"/>
                    <a:ea typeface="ＭＳ Ｐゴシック" charset="-128"/>
                  </a:defRPr>
                </a:lvl5pPr>
                <a:lvl6pPr marL="25146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latin typeface="Arial" charset="0"/>
                    <a:ea typeface="ＭＳ Ｐゴシック" charset="-128"/>
                  </a:defRPr>
                </a:lvl6pPr>
                <a:lvl7pPr marL="29718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latin typeface="Arial" charset="0"/>
                    <a:ea typeface="ＭＳ Ｐゴシック" charset="-128"/>
                  </a:defRPr>
                </a:lvl7pPr>
                <a:lvl8pPr marL="34290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latin typeface="Arial" charset="0"/>
                    <a:ea typeface="ＭＳ Ｐゴシック" charset="-128"/>
                  </a:defRPr>
                </a:lvl8pPr>
                <a:lvl9pPr marL="38862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latin typeface="Arial" charset="0"/>
                    <a:ea typeface="ＭＳ Ｐゴシック" charset="-128"/>
                  </a:defRPr>
                </a:lvl9pPr>
              </a:lstStyle>
              <a:p>
                <a:pPr algn="l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ru-RU" dirty="0" smtClean="0">
                    <a:solidFill>
                      <a:schemeClr val="accent3">
                        <a:lumMod val="50000"/>
                      </a:schemeClr>
                    </a:solidFill>
                    <a:cs typeface="+mn-cs"/>
                  </a:rPr>
                  <a:t>Средняя и Даль</a:t>
                </a:r>
                <a:endParaRPr lang="en-US" dirty="0">
                  <a:solidFill>
                    <a:schemeClr val="accent3">
                      <a:lumMod val="50000"/>
                    </a:schemeClr>
                  </a:solidFill>
                  <a:cs typeface="+mn-cs"/>
                </a:endParaRPr>
              </a:p>
            </p:txBody>
          </p:sp>
          <p:sp>
            <p:nvSpPr>
              <p:cNvPr id="100" name="Textfeld 29"/>
              <p:cNvSpPr txBox="1">
                <a:spLocks noChangeArrowheads="1"/>
              </p:cNvSpPr>
              <p:nvPr/>
            </p:nvSpPr>
            <p:spPr bwMode="auto">
              <a:xfrm>
                <a:off x="4659345" y="1510502"/>
                <a:ext cx="1206996" cy="3283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defPPr>
                  <a:defRPr lang="en-US"/>
                </a:defPPr>
                <a:lvl1pPr algn="ctr">
                  <a:defRPr sz="1000" b="1">
                    <a:solidFill>
                      <a:schemeClr val="accent3">
                        <a:lumMod val="75000"/>
                      </a:schemeClr>
                    </a:solidFill>
                    <a:latin typeface="Arial" charset="0"/>
                    <a:ea typeface="ＭＳ Ｐゴシック" charset="-128"/>
                  </a:defRPr>
                </a:lvl1pPr>
                <a:lvl2pPr marL="742950" indent="-285750" eaLnBrk="0" hangingPunct="0">
                  <a:defRPr>
                    <a:latin typeface="Arial" charset="0"/>
                    <a:ea typeface="ＭＳ Ｐゴシック" charset="-128"/>
                  </a:defRPr>
                </a:lvl2pPr>
                <a:lvl3pPr marL="1143000" indent="-228600" eaLnBrk="0" hangingPunct="0">
                  <a:defRPr>
                    <a:latin typeface="Arial" charset="0"/>
                    <a:ea typeface="ＭＳ Ｐゴシック" charset="-128"/>
                  </a:defRPr>
                </a:lvl3pPr>
                <a:lvl4pPr marL="1600200" indent="-228600" eaLnBrk="0" hangingPunct="0">
                  <a:defRPr>
                    <a:latin typeface="Arial" charset="0"/>
                    <a:ea typeface="ＭＳ Ｐゴシック" charset="-128"/>
                  </a:defRPr>
                </a:lvl4pPr>
                <a:lvl5pPr marL="2057400" indent="-228600" eaLnBrk="0" hangingPunct="0">
                  <a:defRPr>
                    <a:latin typeface="Arial" charset="0"/>
                    <a:ea typeface="ＭＳ Ｐゴシック" charset="-128"/>
                  </a:defRPr>
                </a:lvl5pPr>
                <a:lvl6pPr marL="25146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latin typeface="Arial" charset="0"/>
                    <a:ea typeface="ＭＳ Ｐゴシック" charset="-128"/>
                  </a:defRPr>
                </a:lvl6pPr>
                <a:lvl7pPr marL="29718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latin typeface="Arial" charset="0"/>
                    <a:ea typeface="ＭＳ Ｐゴシック" charset="-128"/>
                  </a:defRPr>
                </a:lvl7pPr>
                <a:lvl8pPr marL="34290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latin typeface="Arial" charset="0"/>
                    <a:ea typeface="ＭＳ Ｐゴシック" charset="-128"/>
                  </a:defRPr>
                </a:lvl8pPr>
                <a:lvl9pPr marL="38862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latin typeface="Arial" charset="0"/>
                    <a:ea typeface="ＭＳ Ｐゴシック" charset="-128"/>
                  </a:defRPr>
                </a:lvl9pPr>
              </a:lstStyle>
              <a:p>
                <a:pPr algn="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ru-RU" dirty="0" smtClean="0">
                    <a:solidFill>
                      <a:schemeClr val="accent3">
                        <a:lumMod val="50000"/>
                      </a:schemeClr>
                    </a:solidFill>
                    <a:cs typeface="+mn-cs"/>
                  </a:rPr>
                  <a:t>Средняя и Даль</a:t>
                </a:r>
                <a:endParaRPr lang="en-US" dirty="0">
                  <a:solidFill>
                    <a:schemeClr val="accent3">
                      <a:lumMod val="50000"/>
                    </a:schemeClr>
                  </a:solidFill>
                  <a:cs typeface="+mn-cs"/>
                </a:endParaRPr>
              </a:p>
            </p:txBody>
          </p:sp>
          <p:grpSp>
            <p:nvGrpSpPr>
              <p:cNvPr id="8221" name="Gruppieren 15"/>
              <p:cNvGrpSpPr>
                <a:grpSpLocks/>
              </p:cNvGrpSpPr>
              <p:nvPr/>
            </p:nvGrpSpPr>
            <p:grpSpPr bwMode="auto">
              <a:xfrm flipH="1">
                <a:off x="6350282" y="1738461"/>
                <a:ext cx="1796020" cy="554610"/>
                <a:chOff x="1729089" y="2191553"/>
                <a:chExt cx="2444771" cy="825967"/>
              </a:xfrm>
            </p:grpSpPr>
            <p:sp>
              <p:nvSpPr>
                <p:cNvPr id="103" name="Freihandform 10"/>
                <p:cNvSpPr/>
                <p:nvPr/>
              </p:nvSpPr>
              <p:spPr>
                <a:xfrm rot="21375147">
                  <a:off x="2685330" y="2191814"/>
                  <a:ext cx="1488405" cy="293221"/>
                </a:xfrm>
                <a:custGeom>
                  <a:avLst/>
                  <a:gdLst>
                    <a:gd name="connsiteX0" fmla="*/ 1487822 w 1487822"/>
                    <a:gd name="connsiteY0" fmla="*/ 0 h 334396"/>
                    <a:gd name="connsiteX1" fmla="*/ 1340723 w 1487822"/>
                    <a:gd name="connsiteY1" fmla="*/ 7951 h 334396"/>
                    <a:gd name="connsiteX2" fmla="*/ 1181697 w 1487822"/>
                    <a:gd name="connsiteY2" fmla="*/ 39756 h 334396"/>
                    <a:gd name="connsiteX3" fmla="*/ 1050500 w 1487822"/>
                    <a:gd name="connsiteY3" fmla="*/ 99391 h 334396"/>
                    <a:gd name="connsiteX4" fmla="*/ 907377 w 1487822"/>
                    <a:gd name="connsiteY4" fmla="*/ 163001 h 334396"/>
                    <a:gd name="connsiteX5" fmla="*/ 708594 w 1487822"/>
                    <a:gd name="connsiteY5" fmla="*/ 198782 h 334396"/>
                    <a:gd name="connsiteX6" fmla="*/ 521738 w 1487822"/>
                    <a:gd name="connsiteY6" fmla="*/ 226612 h 334396"/>
                    <a:gd name="connsiteX7" fmla="*/ 315004 w 1487822"/>
                    <a:gd name="connsiteY7" fmla="*/ 270344 h 334396"/>
                    <a:gd name="connsiteX8" fmla="*/ 132124 w 1487822"/>
                    <a:gd name="connsiteY8" fmla="*/ 302149 h 334396"/>
                    <a:gd name="connsiteX9" fmla="*/ 12855 w 1487822"/>
                    <a:gd name="connsiteY9" fmla="*/ 329979 h 334396"/>
                    <a:gd name="connsiteX10" fmla="*/ 8879 w 1487822"/>
                    <a:gd name="connsiteY10" fmla="*/ 333954 h 33439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1487822" h="334396">
                      <a:moveTo>
                        <a:pt x="1487822" y="0"/>
                      </a:moveTo>
                      <a:cubicBezTo>
                        <a:pt x="1439783" y="662"/>
                        <a:pt x="1391744" y="1325"/>
                        <a:pt x="1340723" y="7951"/>
                      </a:cubicBezTo>
                      <a:cubicBezTo>
                        <a:pt x="1289702" y="14577"/>
                        <a:pt x="1230067" y="24516"/>
                        <a:pt x="1181697" y="39756"/>
                      </a:cubicBezTo>
                      <a:cubicBezTo>
                        <a:pt x="1133326" y="54996"/>
                        <a:pt x="1050500" y="99391"/>
                        <a:pt x="1050500" y="99391"/>
                      </a:cubicBezTo>
                      <a:cubicBezTo>
                        <a:pt x="1004780" y="119932"/>
                        <a:pt x="964361" y="146436"/>
                        <a:pt x="907377" y="163001"/>
                      </a:cubicBezTo>
                      <a:cubicBezTo>
                        <a:pt x="850393" y="179566"/>
                        <a:pt x="772867" y="188180"/>
                        <a:pt x="708594" y="198782"/>
                      </a:cubicBezTo>
                      <a:cubicBezTo>
                        <a:pt x="644321" y="209384"/>
                        <a:pt x="587336" y="214685"/>
                        <a:pt x="521738" y="226612"/>
                      </a:cubicBezTo>
                      <a:cubicBezTo>
                        <a:pt x="456140" y="238539"/>
                        <a:pt x="379940" y="257755"/>
                        <a:pt x="315004" y="270344"/>
                      </a:cubicBezTo>
                      <a:cubicBezTo>
                        <a:pt x="250068" y="282934"/>
                        <a:pt x="182482" y="292210"/>
                        <a:pt x="132124" y="302149"/>
                      </a:cubicBezTo>
                      <a:cubicBezTo>
                        <a:pt x="81766" y="312088"/>
                        <a:pt x="33396" y="324678"/>
                        <a:pt x="12855" y="329979"/>
                      </a:cubicBezTo>
                      <a:cubicBezTo>
                        <a:pt x="-7686" y="335280"/>
                        <a:pt x="596" y="334617"/>
                        <a:pt x="8879" y="333954"/>
                      </a:cubicBezTo>
                    </a:path>
                  </a:pathLst>
                </a:custGeom>
                <a:noFill/>
                <a:ln w="2540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04" name="Freihandform 12"/>
                <p:cNvSpPr/>
                <p:nvPr/>
              </p:nvSpPr>
              <p:spPr>
                <a:xfrm>
                  <a:off x="1728343" y="2537058"/>
                  <a:ext cx="967787" cy="480032"/>
                </a:xfrm>
                <a:custGeom>
                  <a:avLst/>
                  <a:gdLst>
                    <a:gd name="connsiteX0" fmla="*/ 968721 w 968721"/>
                    <a:gd name="connsiteY0" fmla="*/ 0 h 561314"/>
                    <a:gd name="connsiteX1" fmla="*/ 814812 w 968721"/>
                    <a:gd name="connsiteY1" fmla="*/ 58847 h 561314"/>
                    <a:gd name="connsiteX2" fmla="*/ 547735 w 968721"/>
                    <a:gd name="connsiteY2" fmla="*/ 176542 h 561314"/>
                    <a:gd name="connsiteX3" fmla="*/ 339505 w 968721"/>
                    <a:gd name="connsiteY3" fmla="*/ 294237 h 561314"/>
                    <a:gd name="connsiteX4" fmla="*/ 140329 w 968721"/>
                    <a:gd name="connsiteY4" fmla="*/ 434566 h 561314"/>
                    <a:gd name="connsiteX5" fmla="*/ 0 w 968721"/>
                    <a:gd name="connsiteY5" fmla="*/ 561314 h 56131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968721" h="561314">
                      <a:moveTo>
                        <a:pt x="968721" y="0"/>
                      </a:moveTo>
                      <a:cubicBezTo>
                        <a:pt x="926848" y="14711"/>
                        <a:pt x="884976" y="29423"/>
                        <a:pt x="814812" y="58847"/>
                      </a:cubicBezTo>
                      <a:cubicBezTo>
                        <a:pt x="744648" y="88271"/>
                        <a:pt x="626953" y="137310"/>
                        <a:pt x="547735" y="176542"/>
                      </a:cubicBezTo>
                      <a:cubicBezTo>
                        <a:pt x="468517" y="215774"/>
                        <a:pt x="407406" y="251233"/>
                        <a:pt x="339505" y="294237"/>
                      </a:cubicBezTo>
                      <a:cubicBezTo>
                        <a:pt x="271604" y="337241"/>
                        <a:pt x="196913" y="390053"/>
                        <a:pt x="140329" y="434566"/>
                      </a:cubicBezTo>
                      <a:cubicBezTo>
                        <a:pt x="83745" y="479079"/>
                        <a:pt x="41872" y="520196"/>
                        <a:pt x="0" y="561314"/>
                      </a:cubicBezTo>
                    </a:path>
                  </a:pathLst>
                </a:custGeom>
                <a:noFill/>
                <a:ln w="25400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solidFill>
                      <a:prstClr val="white"/>
                    </a:solidFill>
                  </a:endParaRPr>
                </a:p>
              </p:txBody>
            </p:sp>
          </p:grpSp>
        </p:grpSp>
        <p:sp>
          <p:nvSpPr>
            <p:cNvPr id="102" name="Bogen 13"/>
            <p:cNvSpPr/>
            <p:nvPr/>
          </p:nvSpPr>
          <p:spPr bwMode="auto">
            <a:xfrm>
              <a:off x="1167626" y="1533067"/>
              <a:ext cx="4126182" cy="2077963"/>
            </a:xfrm>
            <a:prstGeom prst="arc">
              <a:avLst>
                <a:gd name="adj1" fmla="val 11664807"/>
                <a:gd name="adj2" fmla="val 20719869"/>
              </a:avLst>
            </a:prstGeom>
            <a:ln>
              <a:solidFill>
                <a:schemeClr val="bg1">
                  <a:lumMod val="50000"/>
                </a:schemeClr>
              </a:solidFill>
              <a:prstDash val="sysDot"/>
            </a:ln>
            <a:scene3d>
              <a:camera prst="orthographicFront">
                <a:rot lat="0" lon="10800000" rev="0"/>
              </a:camera>
              <a:lightRig rig="threePt" dir="t"/>
            </a:scene3d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prstClr val="black"/>
                </a:solidFill>
              </a:endParaRPr>
            </a:p>
          </p:txBody>
        </p:sp>
        <p:cxnSp>
          <p:nvCxnSpPr>
            <p:cNvPr id="4" name="Straight Connector 3"/>
            <p:cNvCxnSpPr/>
            <p:nvPr/>
          </p:nvCxnSpPr>
          <p:spPr>
            <a:xfrm flipV="1">
              <a:off x="2799055" y="1450022"/>
              <a:ext cx="4760" cy="379486"/>
            </a:xfrm>
            <a:prstGeom prst="line">
              <a:avLst/>
            </a:prstGeom>
            <a:ln w="190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flipV="1">
              <a:off x="2332479" y="1584985"/>
              <a:ext cx="0" cy="244523"/>
            </a:xfrm>
            <a:prstGeom prst="line">
              <a:avLst/>
            </a:prstGeom>
            <a:ln w="190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flipV="1">
              <a:off x="3578268" y="1450022"/>
              <a:ext cx="3174" cy="379486"/>
            </a:xfrm>
            <a:prstGeom prst="line">
              <a:avLst/>
            </a:prstGeom>
            <a:ln w="190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flipV="1">
              <a:off x="4057540" y="1575458"/>
              <a:ext cx="0" cy="244523"/>
            </a:xfrm>
            <a:prstGeom prst="line">
              <a:avLst/>
            </a:prstGeom>
            <a:ln w="1905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197" name="Group 20"/>
          <p:cNvGrpSpPr>
            <a:grpSpLocks/>
          </p:cNvGrpSpPr>
          <p:nvPr/>
        </p:nvGrpSpPr>
        <p:grpSpPr bwMode="auto">
          <a:xfrm>
            <a:off x="5292726" y="1759742"/>
            <a:ext cx="3743325" cy="2047045"/>
            <a:chOff x="5436096" y="3389959"/>
            <a:chExt cx="3744416" cy="2728439"/>
          </a:xfrm>
        </p:grpSpPr>
        <p:sp>
          <p:nvSpPr>
            <p:cNvPr id="133" name="Text Box 20"/>
            <p:cNvSpPr txBox="1">
              <a:spLocks noChangeArrowheads="1"/>
            </p:cNvSpPr>
            <p:nvPr/>
          </p:nvSpPr>
          <p:spPr bwMode="auto">
            <a:xfrm>
              <a:off x="6954188" y="3389959"/>
              <a:ext cx="1689592" cy="1107608"/>
            </a:xfrm>
            <a:prstGeom prst="rect">
              <a:avLst/>
            </a:prstGeom>
            <a:noFill/>
            <a:ln w="19050">
              <a:noFill/>
              <a:miter lim="800000"/>
              <a:headEnd/>
              <a:tailEnd/>
            </a:ln>
            <a:effectLst/>
            <a:extLst/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Внутренняя Зона – Ближний Фокус</a:t>
              </a:r>
              <a:endParaRPr lang="en-US" sz="1600" baseline="-250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8201" name="Text Box 21"/>
            <p:cNvSpPr txBox="1">
              <a:spLocks noChangeArrowheads="1"/>
            </p:cNvSpPr>
            <p:nvPr/>
          </p:nvSpPr>
          <p:spPr bwMode="auto">
            <a:xfrm>
              <a:off x="6849276" y="5010790"/>
              <a:ext cx="2331236" cy="11076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r>
                <a:rPr lang="ru-RU" sz="1600" dirty="0" smtClean="0">
                  <a:solidFill>
                    <a:srgbClr val="404040"/>
                  </a:solidFill>
                  <a:latin typeface="Arial" charset="0"/>
                </a:rPr>
                <a:t>Наружная Зона – Даль и Средние Дистанции</a:t>
              </a:r>
              <a:endParaRPr lang="en-US" sz="1600" dirty="0">
                <a:solidFill>
                  <a:srgbClr val="404040"/>
                </a:solidFill>
                <a:latin typeface="Arial" charset="0"/>
              </a:endParaRPr>
            </a:p>
          </p:txBody>
        </p:sp>
        <p:sp>
          <p:nvSpPr>
            <p:cNvPr id="143" name="Oval 5"/>
            <p:cNvSpPr>
              <a:spLocks noChangeArrowheads="1"/>
            </p:cNvSpPr>
            <p:nvPr/>
          </p:nvSpPr>
          <p:spPr bwMode="auto">
            <a:xfrm>
              <a:off x="5436096" y="3445174"/>
              <a:ext cx="1548264" cy="1986854"/>
            </a:xfrm>
            <a:prstGeom prst="ellipse">
              <a:avLst/>
            </a:prstGeom>
            <a:solidFill>
              <a:schemeClr val="accent3">
                <a:lumMod val="75000"/>
              </a:schemeClr>
            </a:solidFill>
            <a:ln w="28575">
              <a:solidFill>
                <a:schemeClr val="tx1">
                  <a:lumMod val="65000"/>
                  <a:lumOff val="35000"/>
                </a:schemeClr>
              </a:solidFill>
              <a:round/>
              <a:headEnd/>
              <a:tailEnd/>
            </a:ln>
            <a:effectLst/>
            <a:ex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de-DE">
                <a:latin typeface="+mn-lt"/>
                <a:cs typeface="+mn-cs"/>
              </a:endParaRPr>
            </a:p>
          </p:txBody>
        </p:sp>
        <p:cxnSp>
          <p:nvCxnSpPr>
            <p:cNvPr id="72" name="Straight Arrow Connector 71"/>
            <p:cNvCxnSpPr/>
            <p:nvPr/>
          </p:nvCxnSpPr>
          <p:spPr>
            <a:xfrm flipH="1" flipV="1">
              <a:off x="6417457" y="5030859"/>
              <a:ext cx="431926" cy="466562"/>
            </a:xfrm>
            <a:prstGeom prst="straightConnector1">
              <a:avLst/>
            </a:prstGeom>
            <a:ln w="19050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Oval 4"/>
            <p:cNvSpPr>
              <a:spLocks noChangeArrowheads="1"/>
            </p:cNvSpPr>
            <p:nvPr/>
          </p:nvSpPr>
          <p:spPr bwMode="auto">
            <a:xfrm>
              <a:off x="5814031" y="3875564"/>
              <a:ext cx="805098" cy="1102926"/>
            </a:xfrm>
            <a:prstGeom prst="ellipse">
              <a:avLst/>
            </a:prstGeom>
            <a:solidFill>
              <a:srgbClr val="FFFF00"/>
            </a:solidFill>
            <a:ln w="28575">
              <a:solidFill>
                <a:schemeClr val="tx1">
                  <a:lumMod val="65000"/>
                  <a:lumOff val="35000"/>
                </a:schemeClr>
              </a:solidFill>
              <a:round/>
              <a:headEnd/>
              <a:tailEnd/>
            </a:ln>
            <a:effectLst/>
            <a:extLst/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de-DE">
                <a:latin typeface="+mn-lt"/>
                <a:cs typeface="+mn-cs"/>
              </a:endParaRPr>
            </a:p>
          </p:txBody>
        </p:sp>
        <p:sp>
          <p:nvSpPr>
            <p:cNvPr id="8205" name="Textfeld 2"/>
            <p:cNvSpPr txBox="1">
              <a:spLocks noChangeArrowheads="1"/>
            </p:cNvSpPr>
            <p:nvPr/>
          </p:nvSpPr>
          <p:spPr bwMode="auto">
            <a:xfrm>
              <a:off x="5790453" y="3458746"/>
              <a:ext cx="828675" cy="4102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r>
                <a:rPr lang="en-US" sz="1400" dirty="0">
                  <a:solidFill>
                    <a:srgbClr val="C00000"/>
                  </a:solidFill>
                  <a:latin typeface="Arial" charset="0"/>
                </a:rPr>
                <a:t>≈ 0.0 D</a:t>
              </a:r>
            </a:p>
          </p:txBody>
        </p:sp>
        <p:sp>
          <p:nvSpPr>
            <p:cNvPr id="8206" name="Textfeld 17"/>
            <p:cNvSpPr txBox="1">
              <a:spLocks noChangeArrowheads="1"/>
            </p:cNvSpPr>
            <p:nvPr/>
          </p:nvSpPr>
          <p:spPr bwMode="auto">
            <a:xfrm>
              <a:off x="5805298" y="4292454"/>
              <a:ext cx="828675" cy="4102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r>
                <a:rPr lang="en-US" sz="1400" dirty="0">
                  <a:solidFill>
                    <a:srgbClr val="C00000"/>
                  </a:solidFill>
                  <a:latin typeface="Arial" charset="0"/>
                </a:rPr>
                <a:t>≈ -2.0 D</a:t>
              </a:r>
            </a:p>
          </p:txBody>
        </p:sp>
        <p:cxnSp>
          <p:nvCxnSpPr>
            <p:cNvPr id="66" name="Straight Arrow Connector 65"/>
            <p:cNvCxnSpPr/>
            <p:nvPr/>
          </p:nvCxnSpPr>
          <p:spPr>
            <a:xfrm flipH="1">
              <a:off x="6374582" y="3875564"/>
              <a:ext cx="609778" cy="495127"/>
            </a:xfrm>
            <a:prstGeom prst="straightConnector1">
              <a:avLst/>
            </a:prstGeom>
            <a:ln w="19050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Прямоугольник 1"/>
          <p:cNvSpPr/>
          <p:nvPr/>
        </p:nvSpPr>
        <p:spPr>
          <a:xfrm>
            <a:off x="6156176" y="771550"/>
            <a:ext cx="2446503" cy="523220"/>
          </a:xfrm>
          <a:prstGeom prst="rect">
            <a:avLst/>
          </a:prstGeom>
          <a:effectLst>
            <a:outerShdw blurRad="203200" dist="1397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r"/>
            <a:r>
              <a:rPr lang="en-US" sz="2800" b="1" dirty="0" err="1">
                <a:solidFill>
                  <a:srgbClr val="00689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INMedium"/>
              </a:rPr>
              <a:t>PresbyMAX</a:t>
            </a:r>
            <a:r>
              <a:rPr lang="en-US" sz="2800" b="1" dirty="0">
                <a:solidFill>
                  <a:srgbClr val="00689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INMedium"/>
              </a:rPr>
              <a:t>®</a:t>
            </a:r>
            <a:endParaRPr lang="en-US" sz="2800" b="1" i="0" dirty="0">
              <a:solidFill>
                <a:srgbClr val="00689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INMedium"/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677863" y="627535"/>
            <a:ext cx="4322762" cy="3644378"/>
            <a:chOff x="677863" y="984647"/>
            <a:chExt cx="4322762" cy="3287265"/>
          </a:xfrm>
        </p:grpSpPr>
        <p:grpSp>
          <p:nvGrpSpPr>
            <p:cNvPr id="8195" name="Group 17"/>
            <p:cNvGrpSpPr>
              <a:grpSpLocks/>
            </p:cNvGrpSpPr>
            <p:nvPr/>
          </p:nvGrpSpPr>
          <p:grpSpPr bwMode="auto">
            <a:xfrm>
              <a:off x="677863" y="984647"/>
              <a:ext cx="4322762" cy="3287265"/>
              <a:chOff x="971600" y="2343958"/>
              <a:chExt cx="4322208" cy="3605322"/>
            </a:xfrm>
            <a:noFill/>
          </p:grpSpPr>
          <p:grpSp>
            <p:nvGrpSpPr>
              <p:cNvPr id="8226" name="Group 1"/>
              <p:cNvGrpSpPr>
                <a:grpSpLocks/>
              </p:cNvGrpSpPr>
              <p:nvPr/>
            </p:nvGrpSpPr>
            <p:grpSpPr bwMode="auto">
              <a:xfrm>
                <a:off x="971600" y="2343958"/>
                <a:ext cx="3633828" cy="3605322"/>
                <a:chOff x="448514" y="2343959"/>
                <a:chExt cx="3633828" cy="3605322"/>
              </a:xfrm>
              <a:grpFill/>
            </p:grpSpPr>
            <p:grpSp>
              <p:nvGrpSpPr>
                <p:cNvPr id="8231" name="Group 30"/>
                <p:cNvGrpSpPr>
                  <a:grpSpLocks/>
                </p:cNvGrpSpPr>
                <p:nvPr/>
              </p:nvGrpSpPr>
              <p:grpSpPr bwMode="auto">
                <a:xfrm>
                  <a:off x="448514" y="2343959"/>
                  <a:ext cx="3633828" cy="3605322"/>
                  <a:chOff x="611560" y="2420888"/>
                  <a:chExt cx="3016857" cy="3024188"/>
                </a:xfrm>
                <a:grpFill/>
              </p:grpSpPr>
              <p:pic>
                <p:nvPicPr>
                  <p:cNvPr id="8234" name="Picture 22" descr="14_Coadou_OD_IC-LASIK_1M-pre"/>
                  <p:cNvPicPr>
                    <a:picLocks noChangeAspect="1" noChangeArrowheads="1"/>
                  </p:cNvPicPr>
                  <p:nvPr/>
                </p:nvPicPr>
                <p:blipFill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 r="33739"/>
                  <a:stretch>
                    <a:fillRect/>
                  </a:stretch>
                </p:blipFill>
                <p:spPr bwMode="auto">
                  <a:xfrm>
                    <a:off x="611560" y="2420888"/>
                    <a:ext cx="3016857" cy="3024188"/>
                  </a:xfrm>
                  <a:prstGeom prst="rect">
                    <a:avLst/>
                  </a:prstGeom>
                  <a:ln>
                    <a:noFill/>
                  </a:ln>
                  <a:effectLst>
                    <a:outerShdw blurRad="292100" dist="139700" dir="2700000" algn="tl" rotWithShape="0">
                      <a:srgbClr val="333333">
                        <a:alpha val="65000"/>
                      </a:srgbClr>
                    </a:outerShdw>
                  </a:effectLst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</p:pic>
              <p:pic>
                <p:nvPicPr>
                  <p:cNvPr id="8235" name="Picture 32" descr="BumpPMMA"/>
                  <p:cNvPicPr>
                    <a:picLocks noChangeAspect="1" noChangeArrowheads="1"/>
                  </p:cNvPicPr>
                  <p:nvPr/>
                </p:nvPicPr>
                <p:blipFill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 l="21489" t="31866" r="41043" b="19415"/>
                  <a:stretch>
                    <a:fillRect/>
                  </a:stretch>
                </p:blipFill>
                <p:spPr bwMode="auto">
                  <a:xfrm>
                    <a:off x="1496796" y="3356992"/>
                    <a:ext cx="1952472" cy="1728191"/>
                  </a:xfrm>
                  <a:prstGeom prst="rect">
                    <a:avLst/>
                  </a:prstGeom>
                  <a:ln>
                    <a:noFill/>
                  </a:ln>
                  <a:effectLst>
                    <a:outerShdw blurRad="292100" dist="139700" dir="2700000" algn="tl" rotWithShape="0">
                      <a:srgbClr val="333333">
                        <a:alpha val="65000"/>
                      </a:srgbClr>
                    </a:outerShdw>
                  </a:effectLst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</p:pic>
            </p:grpSp>
            <p:sp>
              <p:nvSpPr>
                <p:cNvPr id="127" name="Oval 4"/>
                <p:cNvSpPr>
                  <a:spLocks noChangeArrowheads="1"/>
                </p:cNvSpPr>
                <p:nvPr/>
              </p:nvSpPr>
              <p:spPr bwMode="auto">
                <a:xfrm>
                  <a:off x="2278666" y="4125188"/>
                  <a:ext cx="804760" cy="793774"/>
                </a:xfrm>
                <a:prstGeom prst="ellipse">
                  <a:avLst/>
                </a:prstGeom>
                <a:grpFill/>
                <a:ln w="28575">
                  <a:solidFill>
                    <a:schemeClr val="tx1">
                      <a:lumMod val="65000"/>
                      <a:lumOff val="35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de-DE">
                    <a:latin typeface="+mn-lt"/>
                    <a:cs typeface="+mn-cs"/>
                  </a:endParaRPr>
                </a:p>
              </p:txBody>
            </p:sp>
            <p:sp>
              <p:nvSpPr>
                <p:cNvPr id="128" name="Oval 5"/>
                <p:cNvSpPr>
                  <a:spLocks noChangeArrowheads="1"/>
                </p:cNvSpPr>
                <p:nvPr/>
              </p:nvSpPr>
              <p:spPr bwMode="auto">
                <a:xfrm>
                  <a:off x="1821525" y="3669561"/>
                  <a:ext cx="1731741" cy="1703440"/>
                </a:xfrm>
                <a:prstGeom prst="ellipse">
                  <a:avLst/>
                </a:prstGeom>
                <a:grpFill/>
                <a:ln w="28575">
                  <a:solidFill>
                    <a:schemeClr val="tx1">
                      <a:lumMod val="65000"/>
                      <a:lumOff val="35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de-DE">
                    <a:latin typeface="+mn-lt"/>
                    <a:cs typeface="+mn-cs"/>
                  </a:endParaRPr>
                </a:p>
              </p:txBody>
            </p:sp>
          </p:grpSp>
          <p:sp>
            <p:nvSpPr>
              <p:cNvPr id="12" name="Rectangle 11"/>
              <p:cNvSpPr/>
              <p:nvPr/>
            </p:nvSpPr>
            <p:spPr>
              <a:xfrm>
                <a:off x="4077939" y="2942463"/>
                <a:ext cx="796823" cy="461977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51" name="Rectangle 50"/>
              <p:cNvSpPr/>
              <p:nvPr/>
            </p:nvSpPr>
            <p:spPr>
              <a:xfrm>
                <a:off x="4184288" y="5588907"/>
                <a:ext cx="798410" cy="323860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4535080" y="2343958"/>
                <a:ext cx="196825" cy="3605322"/>
              </a:xfrm>
              <a:prstGeom prst="rect">
                <a:avLst/>
              </a:prstGeom>
              <a:grp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971600" y="2343958"/>
                <a:ext cx="4322208" cy="3605322"/>
              </a:xfrm>
              <a:prstGeom prst="rect">
                <a:avLst/>
              </a:prstGeom>
              <a:grpFill/>
              <a:ln w="19050"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</p:grpSp>
        <p:sp>
          <p:nvSpPr>
            <p:cNvPr id="3" name="Прямоугольник 2"/>
            <p:cNvSpPr/>
            <p:nvPr/>
          </p:nvSpPr>
          <p:spPr>
            <a:xfrm>
              <a:off x="4241800" y="984647"/>
              <a:ext cx="758825" cy="328726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228600" dist="190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8198" name="Picture 4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78" t="13397" r="26547" b="34087"/>
          <a:stretch>
            <a:fillRect/>
          </a:stretch>
        </p:blipFill>
        <p:spPr bwMode="auto">
          <a:xfrm>
            <a:off x="2508250" y="670322"/>
            <a:ext cx="2432050" cy="461268"/>
          </a:xfrm>
          <a:prstGeom prst="rect">
            <a:avLst/>
          </a:prstGeom>
          <a:ln w="25400">
            <a:gradFill>
              <a:gsLst>
                <a:gs pos="0">
                  <a:srgbClr val="00B0F0"/>
                </a:gs>
                <a:gs pos="50000">
                  <a:srgbClr val="9CB86E"/>
                </a:gs>
                <a:gs pos="100000">
                  <a:srgbClr val="156B13"/>
                </a:gs>
              </a:gsLst>
              <a:lin ang="5400000" scaled="0"/>
            </a:gra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88255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TextBox 61"/>
          <p:cNvSpPr txBox="1">
            <a:spLocks noChangeArrowheads="1"/>
          </p:cNvSpPr>
          <p:nvPr/>
        </p:nvSpPr>
        <p:spPr bwMode="auto">
          <a:xfrm>
            <a:off x="439839" y="1731478"/>
            <a:ext cx="203835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Пресбиопия</a:t>
            </a:r>
            <a:endParaRPr lang="en-US" sz="1600" b="1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</a:endParaRPr>
          </a:p>
        </p:txBody>
      </p:sp>
      <p:sp>
        <p:nvSpPr>
          <p:cNvPr id="7172" name="TextBox 62"/>
          <p:cNvSpPr txBox="1">
            <a:spLocks noChangeArrowheads="1"/>
          </p:cNvSpPr>
          <p:nvPr/>
        </p:nvSpPr>
        <p:spPr bwMode="auto">
          <a:xfrm>
            <a:off x="500063" y="2349015"/>
            <a:ext cx="160655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sz="1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Стандартная Бифокальная Коррекция</a:t>
            </a:r>
            <a:endParaRPr lang="en-US" sz="1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7" name="Rectangle 96"/>
          <p:cNvSpPr/>
          <p:nvPr/>
        </p:nvSpPr>
        <p:spPr>
          <a:xfrm>
            <a:off x="7045326" y="1059582"/>
            <a:ext cx="1387475" cy="345645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8" name="Rectangle 97"/>
          <p:cNvSpPr/>
          <p:nvPr/>
        </p:nvSpPr>
        <p:spPr>
          <a:xfrm>
            <a:off x="4949825" y="1059582"/>
            <a:ext cx="2046288" cy="345645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9" name="Rectangle 98"/>
          <p:cNvSpPr/>
          <p:nvPr/>
        </p:nvSpPr>
        <p:spPr>
          <a:xfrm>
            <a:off x="4235450" y="1059582"/>
            <a:ext cx="642938" cy="345645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00" name="Rectangle 99"/>
          <p:cNvSpPr/>
          <p:nvPr/>
        </p:nvSpPr>
        <p:spPr>
          <a:xfrm>
            <a:off x="3530601" y="1059582"/>
            <a:ext cx="639763" cy="345645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7178" name="Group 100"/>
          <p:cNvGrpSpPr>
            <a:grpSpLocks/>
          </p:cNvGrpSpPr>
          <p:nvPr/>
        </p:nvGrpSpPr>
        <p:grpSpPr bwMode="auto">
          <a:xfrm>
            <a:off x="2106613" y="1419622"/>
            <a:ext cx="6367462" cy="611361"/>
            <a:chOff x="2106387" y="1465584"/>
            <a:chExt cx="6367037" cy="814310"/>
          </a:xfrm>
        </p:grpSpPr>
        <p:grpSp>
          <p:nvGrpSpPr>
            <p:cNvPr id="7232" name="Group 150"/>
            <p:cNvGrpSpPr>
              <a:grpSpLocks/>
            </p:cNvGrpSpPr>
            <p:nvPr/>
          </p:nvGrpSpPr>
          <p:grpSpPr bwMode="auto">
            <a:xfrm>
              <a:off x="2106387" y="1465584"/>
              <a:ext cx="6337626" cy="423869"/>
              <a:chOff x="2106387" y="1366969"/>
              <a:chExt cx="6337626" cy="423869"/>
            </a:xfrm>
          </p:grpSpPr>
          <p:sp>
            <p:nvSpPr>
              <p:cNvPr id="7243" name="TextBox 3"/>
              <p:cNvSpPr txBox="1">
                <a:spLocks noChangeArrowheads="1"/>
              </p:cNvSpPr>
              <p:nvPr/>
            </p:nvSpPr>
            <p:spPr bwMode="auto">
              <a:xfrm>
                <a:off x="3615867" y="1462881"/>
                <a:ext cx="461075" cy="32795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 algn="ctr"/>
                <a:r>
                  <a:rPr lang="de-DE" sz="1000" b="1">
                    <a:solidFill>
                      <a:srgbClr val="000000"/>
                    </a:solidFill>
                  </a:rPr>
                  <a:t>0D</a:t>
                </a:r>
                <a:endParaRPr lang="en-US" sz="1000" b="1">
                  <a:solidFill>
                    <a:srgbClr val="000000"/>
                  </a:solidFill>
                </a:endParaRPr>
              </a:p>
            </p:txBody>
          </p:sp>
          <p:sp>
            <p:nvSpPr>
              <p:cNvPr id="7244" name="TextBox 4"/>
              <p:cNvSpPr txBox="1">
                <a:spLocks noChangeArrowheads="1"/>
              </p:cNvSpPr>
              <p:nvPr/>
            </p:nvSpPr>
            <p:spPr bwMode="auto">
              <a:xfrm>
                <a:off x="4182156" y="1366969"/>
                <a:ext cx="724546" cy="32795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 algn="ctr"/>
                <a:r>
                  <a:rPr lang="de-DE" sz="1000" b="1" dirty="0">
                    <a:solidFill>
                      <a:srgbClr val="000000"/>
                    </a:solidFill>
                  </a:rPr>
                  <a:t>-0.5D</a:t>
                </a:r>
                <a:endParaRPr lang="en-US" sz="1000" b="1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7245" name="TextBox 6"/>
              <p:cNvSpPr txBox="1">
                <a:spLocks noChangeArrowheads="1"/>
              </p:cNvSpPr>
              <p:nvPr/>
            </p:nvSpPr>
            <p:spPr bwMode="auto">
              <a:xfrm>
                <a:off x="4877067" y="1366969"/>
                <a:ext cx="724546" cy="32795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 algn="ctr"/>
                <a:r>
                  <a:rPr lang="de-DE" sz="1000" b="1" dirty="0">
                    <a:solidFill>
                      <a:srgbClr val="000000"/>
                    </a:solidFill>
                  </a:rPr>
                  <a:t>-1.0D</a:t>
                </a:r>
                <a:endParaRPr lang="en-US" sz="1000" b="1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7246" name="TextBox 8"/>
              <p:cNvSpPr txBox="1">
                <a:spLocks noChangeArrowheads="1"/>
              </p:cNvSpPr>
              <p:nvPr/>
            </p:nvSpPr>
            <p:spPr bwMode="auto">
              <a:xfrm>
                <a:off x="5580943" y="1366969"/>
                <a:ext cx="724546" cy="32795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 algn="ctr"/>
                <a:r>
                  <a:rPr lang="de-DE" sz="1000" b="1" dirty="0">
                    <a:solidFill>
                      <a:srgbClr val="000000"/>
                    </a:solidFill>
                  </a:rPr>
                  <a:t>-1.5D</a:t>
                </a:r>
                <a:endParaRPr lang="en-US" sz="1000" b="1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7247" name="TextBox 10"/>
              <p:cNvSpPr txBox="1">
                <a:spLocks noChangeArrowheads="1"/>
              </p:cNvSpPr>
              <p:nvPr/>
            </p:nvSpPr>
            <p:spPr bwMode="auto">
              <a:xfrm>
                <a:off x="6284820" y="1366969"/>
                <a:ext cx="724546" cy="32795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 algn="ctr"/>
                <a:r>
                  <a:rPr lang="de-DE" sz="1000" b="1" dirty="0">
                    <a:solidFill>
                      <a:srgbClr val="000000"/>
                    </a:solidFill>
                  </a:rPr>
                  <a:t>-2.0D</a:t>
                </a:r>
                <a:endParaRPr lang="en-US" sz="1000" b="1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7248" name="TextBox 12"/>
              <p:cNvSpPr txBox="1">
                <a:spLocks noChangeArrowheads="1"/>
              </p:cNvSpPr>
              <p:nvPr/>
            </p:nvSpPr>
            <p:spPr bwMode="auto">
              <a:xfrm>
                <a:off x="6988696" y="1366969"/>
                <a:ext cx="724546" cy="32795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 algn="ctr"/>
                <a:r>
                  <a:rPr lang="de-DE" sz="1000" b="1" dirty="0">
                    <a:solidFill>
                      <a:srgbClr val="000000"/>
                    </a:solidFill>
                  </a:rPr>
                  <a:t>-2.5D</a:t>
                </a:r>
                <a:endParaRPr lang="en-US" sz="1000" b="1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7249" name="TextBox 14"/>
              <p:cNvSpPr txBox="1">
                <a:spLocks noChangeArrowheads="1"/>
              </p:cNvSpPr>
              <p:nvPr/>
            </p:nvSpPr>
            <p:spPr bwMode="auto">
              <a:xfrm>
                <a:off x="7719467" y="1366969"/>
                <a:ext cx="724546" cy="32795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 algn="ctr"/>
                <a:r>
                  <a:rPr lang="de-DE" sz="1000" b="1" dirty="0">
                    <a:solidFill>
                      <a:srgbClr val="000000"/>
                    </a:solidFill>
                  </a:rPr>
                  <a:t>-3.0D</a:t>
                </a:r>
                <a:endParaRPr lang="en-US" sz="1000" b="1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7250" name="TextBox 16"/>
              <p:cNvSpPr txBox="1">
                <a:spLocks noChangeArrowheads="1"/>
              </p:cNvSpPr>
              <p:nvPr/>
            </p:nvSpPr>
            <p:spPr bwMode="auto">
              <a:xfrm>
                <a:off x="2816913" y="1366969"/>
                <a:ext cx="658678" cy="32795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 algn="ctr"/>
                <a:r>
                  <a:rPr lang="de-DE" sz="1000" b="1" dirty="0">
                    <a:solidFill>
                      <a:srgbClr val="000000"/>
                    </a:solidFill>
                  </a:rPr>
                  <a:t>+0.5D</a:t>
                </a:r>
                <a:endParaRPr lang="en-US" sz="1000" b="1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7251" name="TextBox 18"/>
              <p:cNvSpPr txBox="1">
                <a:spLocks noChangeArrowheads="1"/>
              </p:cNvSpPr>
              <p:nvPr/>
            </p:nvSpPr>
            <p:spPr bwMode="auto">
              <a:xfrm>
                <a:off x="2106387" y="1366969"/>
                <a:ext cx="658678" cy="32795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 algn="ctr"/>
                <a:r>
                  <a:rPr lang="de-DE" sz="1000" b="1" dirty="0">
                    <a:solidFill>
                      <a:srgbClr val="000000"/>
                    </a:solidFill>
                  </a:rPr>
                  <a:t>+1.0D</a:t>
                </a:r>
                <a:endParaRPr lang="en-US" sz="1000" b="1" dirty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7233" name="Group 151"/>
            <p:cNvGrpSpPr>
              <a:grpSpLocks/>
            </p:cNvGrpSpPr>
            <p:nvPr/>
          </p:nvGrpSpPr>
          <p:grpSpPr bwMode="auto">
            <a:xfrm>
              <a:off x="2129555" y="1772816"/>
              <a:ext cx="6343869" cy="507078"/>
              <a:chOff x="2129555" y="1772816"/>
              <a:chExt cx="6343869" cy="507078"/>
            </a:xfrm>
          </p:grpSpPr>
          <p:pic>
            <p:nvPicPr>
              <p:cNvPr id="7234" name="Picture 10" descr="C:\Users\hzhang\Documents\work\Zemax\SUPRACOR\Marketing\Nomal presbyopic eye\Presbyeye_+1.0D.jpg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129555" y="1773843"/>
                <a:ext cx="696767" cy="49436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7235" name="Picture 9" descr="C:\Users\hzhang\Documents\work\Zemax\SUPRACOR\Marketing\Nomal presbyopic eye\Presbyeye_+0.5D.jpg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34429" y="1772816"/>
                <a:ext cx="696767" cy="49386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7236" name="Picture 2" descr="C:\Users\hzhang\Documents\work\Zemax\SUPRACOR\Marketing\Nomal presbyopic eye\Presbyeye_0D.JPG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539304" y="1780011"/>
                <a:ext cx="696767" cy="49391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7237" name="Picture 3" descr="C:\Users\hzhang\Documents\work\Zemax\SUPRACOR\Marketing\Nomal presbyopic eye\Presbyeye_-0.5D.jpg"/>
              <p:cNvPicPr>
                <a:picLocks noChangeAspect="1"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244178" y="1785836"/>
                <a:ext cx="696767" cy="49369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7238" name="Picture 4" descr="C:\Users\hzhang\Documents\work\Zemax\SUPRACOR\Marketing\Nomal presbyopic eye\Presbyeye_-1.0D.jpg"/>
              <p:cNvPicPr>
                <a:picLocks noChangeAspect="1" noChangeArrowheads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949052" y="1786177"/>
                <a:ext cx="696767" cy="4937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7239" name="Picture 5" descr="C:\Users\hzhang\Documents\work\Zemax\SUPRACOR\Marketing\Nomal presbyopic eye\Presbyeye_-1.5D.jpg"/>
              <p:cNvPicPr>
                <a:picLocks noChangeAspect="1" noChangeArrowheads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653927" y="1786176"/>
                <a:ext cx="696767" cy="49313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7240" name="Picture 6" descr="C:\Users\hzhang\Documents\work\Zemax\SUPRACOR\Marketing\Nomal presbyopic eye\Presbyeye_-2.0D.jpg"/>
              <p:cNvPicPr>
                <a:picLocks noChangeAspect="1" noChangeArrowheads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366909" y="1786176"/>
                <a:ext cx="696767" cy="49313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7241" name="Picture 7" descr="C:\Users\hzhang\Documents\work\Zemax\SUPRACOR\Marketing\Nomal presbyopic eye\Presbyeye_-2.5D.jpg"/>
              <p:cNvPicPr>
                <a:picLocks noChangeAspect="1" noChangeArrowheads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063675" y="1786177"/>
                <a:ext cx="696767" cy="4937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7242" name="Picture 8" descr="C:\Users\hzhang\Documents\work\Zemax\SUPRACOR\Marketing\Nomal presbyopic eye\Presbyeye_-3.0D.jpg"/>
              <p:cNvPicPr>
                <a:picLocks noChangeAspect="1" noChangeArrowheads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776657" y="1786177"/>
                <a:ext cx="696767" cy="49371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pic>
        <p:nvPicPr>
          <p:cNvPr id="7179" name="Picture 8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30" t="14838" r="10556" b="14143"/>
          <a:stretch>
            <a:fillRect/>
          </a:stretch>
        </p:blipFill>
        <p:spPr bwMode="auto">
          <a:xfrm>
            <a:off x="5972175" y="3956448"/>
            <a:ext cx="973138" cy="77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80" name="Picture 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8864" y="3956448"/>
            <a:ext cx="503237" cy="7738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81" name="Picture 3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5301" y="3956446"/>
            <a:ext cx="504825" cy="7704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82" name="Picture 6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62" t="3519" r="22897" b="11398"/>
          <a:stretch>
            <a:fillRect/>
          </a:stretch>
        </p:blipFill>
        <p:spPr bwMode="auto">
          <a:xfrm>
            <a:off x="7092950" y="3954066"/>
            <a:ext cx="450850" cy="7738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83" name="Picture 7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9675" y="3957636"/>
            <a:ext cx="871538" cy="7738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7184" name="Group 130"/>
          <p:cNvGrpSpPr>
            <a:grpSpLocks/>
          </p:cNvGrpSpPr>
          <p:nvPr/>
        </p:nvGrpSpPr>
        <p:grpSpPr bwMode="auto">
          <a:xfrm>
            <a:off x="2106613" y="2283717"/>
            <a:ext cx="6337300" cy="317561"/>
            <a:chOff x="2106387" y="1368310"/>
            <a:chExt cx="6337626" cy="420970"/>
          </a:xfrm>
        </p:grpSpPr>
        <p:sp>
          <p:nvSpPr>
            <p:cNvPr id="7223" name="TextBox 3"/>
            <p:cNvSpPr txBox="1">
              <a:spLocks noChangeArrowheads="1"/>
            </p:cNvSpPr>
            <p:nvPr/>
          </p:nvSpPr>
          <p:spPr bwMode="auto">
            <a:xfrm>
              <a:off x="3615867" y="1462881"/>
              <a:ext cx="461075" cy="326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/>
              <a:r>
                <a:rPr lang="de-DE" sz="1000" b="1" dirty="0">
                  <a:solidFill>
                    <a:srgbClr val="000000"/>
                  </a:solidFill>
                </a:rPr>
                <a:t>0D</a:t>
              </a:r>
              <a:endParaRPr lang="en-US" sz="1000" b="1" dirty="0">
                <a:solidFill>
                  <a:srgbClr val="000000"/>
                </a:solidFill>
              </a:endParaRPr>
            </a:p>
          </p:txBody>
        </p:sp>
        <p:sp>
          <p:nvSpPr>
            <p:cNvPr id="7224" name="TextBox 4"/>
            <p:cNvSpPr txBox="1">
              <a:spLocks noChangeArrowheads="1"/>
            </p:cNvSpPr>
            <p:nvPr/>
          </p:nvSpPr>
          <p:spPr bwMode="auto">
            <a:xfrm>
              <a:off x="4182156" y="1368311"/>
              <a:ext cx="724546" cy="326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/>
              <a:r>
                <a:rPr lang="de-DE" sz="1000" b="1" dirty="0">
                  <a:solidFill>
                    <a:srgbClr val="000000"/>
                  </a:solidFill>
                </a:rPr>
                <a:t>-0.5D</a:t>
              </a:r>
              <a:endParaRPr lang="en-US" sz="1000" b="1" dirty="0">
                <a:solidFill>
                  <a:srgbClr val="000000"/>
                </a:solidFill>
              </a:endParaRPr>
            </a:p>
          </p:txBody>
        </p:sp>
        <p:sp>
          <p:nvSpPr>
            <p:cNvPr id="7225" name="TextBox 6"/>
            <p:cNvSpPr txBox="1">
              <a:spLocks noChangeArrowheads="1"/>
            </p:cNvSpPr>
            <p:nvPr/>
          </p:nvSpPr>
          <p:spPr bwMode="auto">
            <a:xfrm>
              <a:off x="4877067" y="1368311"/>
              <a:ext cx="724546" cy="326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/>
              <a:r>
                <a:rPr lang="de-DE" sz="1000" b="1" dirty="0">
                  <a:solidFill>
                    <a:srgbClr val="000000"/>
                  </a:solidFill>
                </a:rPr>
                <a:t>-1.0D</a:t>
              </a:r>
              <a:endParaRPr lang="en-US" sz="1000" b="1" dirty="0">
                <a:solidFill>
                  <a:srgbClr val="000000"/>
                </a:solidFill>
              </a:endParaRPr>
            </a:p>
          </p:txBody>
        </p:sp>
        <p:sp>
          <p:nvSpPr>
            <p:cNvPr id="7226" name="TextBox 8"/>
            <p:cNvSpPr txBox="1">
              <a:spLocks noChangeArrowheads="1"/>
            </p:cNvSpPr>
            <p:nvPr/>
          </p:nvSpPr>
          <p:spPr bwMode="auto">
            <a:xfrm>
              <a:off x="5580943" y="1368311"/>
              <a:ext cx="724546" cy="326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/>
              <a:r>
                <a:rPr lang="de-DE" sz="1000" b="1" dirty="0">
                  <a:solidFill>
                    <a:srgbClr val="000000"/>
                  </a:solidFill>
                </a:rPr>
                <a:t>-1.5D</a:t>
              </a:r>
              <a:endParaRPr lang="en-US" sz="1000" b="1" dirty="0">
                <a:solidFill>
                  <a:srgbClr val="000000"/>
                </a:solidFill>
              </a:endParaRPr>
            </a:p>
          </p:txBody>
        </p:sp>
        <p:sp>
          <p:nvSpPr>
            <p:cNvPr id="7227" name="TextBox 10"/>
            <p:cNvSpPr txBox="1">
              <a:spLocks noChangeArrowheads="1"/>
            </p:cNvSpPr>
            <p:nvPr/>
          </p:nvSpPr>
          <p:spPr bwMode="auto">
            <a:xfrm>
              <a:off x="6284820" y="1368311"/>
              <a:ext cx="724546" cy="326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/>
              <a:r>
                <a:rPr lang="de-DE" sz="1000" b="1" dirty="0">
                  <a:solidFill>
                    <a:srgbClr val="000000"/>
                  </a:solidFill>
                </a:rPr>
                <a:t>-2.0D</a:t>
              </a:r>
              <a:endParaRPr lang="en-US" sz="1000" b="1" dirty="0">
                <a:solidFill>
                  <a:srgbClr val="000000"/>
                </a:solidFill>
              </a:endParaRPr>
            </a:p>
          </p:txBody>
        </p:sp>
        <p:sp>
          <p:nvSpPr>
            <p:cNvPr id="7228" name="TextBox 12"/>
            <p:cNvSpPr txBox="1">
              <a:spLocks noChangeArrowheads="1"/>
            </p:cNvSpPr>
            <p:nvPr/>
          </p:nvSpPr>
          <p:spPr bwMode="auto">
            <a:xfrm>
              <a:off x="6988696" y="1368311"/>
              <a:ext cx="724546" cy="326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/>
              <a:r>
                <a:rPr lang="de-DE" sz="1000" b="1" dirty="0">
                  <a:solidFill>
                    <a:srgbClr val="000000"/>
                  </a:solidFill>
                </a:rPr>
                <a:t>-2.5D</a:t>
              </a:r>
              <a:endParaRPr lang="en-US" sz="1000" b="1" dirty="0">
                <a:solidFill>
                  <a:srgbClr val="000000"/>
                </a:solidFill>
              </a:endParaRPr>
            </a:p>
          </p:txBody>
        </p:sp>
        <p:sp>
          <p:nvSpPr>
            <p:cNvPr id="7229" name="TextBox 14"/>
            <p:cNvSpPr txBox="1">
              <a:spLocks noChangeArrowheads="1"/>
            </p:cNvSpPr>
            <p:nvPr/>
          </p:nvSpPr>
          <p:spPr bwMode="auto">
            <a:xfrm>
              <a:off x="7719467" y="1368311"/>
              <a:ext cx="724546" cy="326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/>
              <a:r>
                <a:rPr lang="de-DE" sz="1000" b="1" dirty="0">
                  <a:solidFill>
                    <a:srgbClr val="000000"/>
                  </a:solidFill>
                </a:rPr>
                <a:t>-3.0D</a:t>
              </a:r>
              <a:endParaRPr lang="en-US" sz="1000" b="1" dirty="0">
                <a:solidFill>
                  <a:srgbClr val="000000"/>
                </a:solidFill>
              </a:endParaRPr>
            </a:p>
          </p:txBody>
        </p:sp>
        <p:sp>
          <p:nvSpPr>
            <p:cNvPr id="7230" name="TextBox 16"/>
            <p:cNvSpPr txBox="1">
              <a:spLocks noChangeArrowheads="1"/>
            </p:cNvSpPr>
            <p:nvPr/>
          </p:nvSpPr>
          <p:spPr bwMode="auto">
            <a:xfrm>
              <a:off x="2816913" y="1368311"/>
              <a:ext cx="658678" cy="326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/>
              <a:r>
                <a:rPr lang="de-DE" sz="1000" b="1" dirty="0">
                  <a:solidFill>
                    <a:srgbClr val="000000"/>
                  </a:solidFill>
                </a:rPr>
                <a:t>+0.5D</a:t>
              </a:r>
              <a:endParaRPr lang="en-US" sz="1000" b="1" dirty="0">
                <a:solidFill>
                  <a:srgbClr val="000000"/>
                </a:solidFill>
              </a:endParaRPr>
            </a:p>
          </p:txBody>
        </p:sp>
        <p:sp>
          <p:nvSpPr>
            <p:cNvPr id="7231" name="TextBox 18"/>
            <p:cNvSpPr txBox="1">
              <a:spLocks noChangeArrowheads="1"/>
            </p:cNvSpPr>
            <p:nvPr/>
          </p:nvSpPr>
          <p:spPr bwMode="auto">
            <a:xfrm>
              <a:off x="2106387" y="1368310"/>
              <a:ext cx="658678" cy="326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/>
              <a:r>
                <a:rPr lang="de-DE" sz="1000" b="1" dirty="0">
                  <a:solidFill>
                    <a:srgbClr val="000000"/>
                  </a:solidFill>
                </a:rPr>
                <a:t>+1.0D</a:t>
              </a:r>
              <a:endParaRPr lang="en-US" sz="1000" b="1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7185" name="Group 110"/>
          <p:cNvGrpSpPr>
            <a:grpSpLocks/>
          </p:cNvGrpSpPr>
          <p:nvPr/>
        </p:nvGrpSpPr>
        <p:grpSpPr bwMode="auto">
          <a:xfrm>
            <a:off x="2106613" y="3121561"/>
            <a:ext cx="6337300" cy="458301"/>
            <a:chOff x="2106387" y="1462881"/>
            <a:chExt cx="6337626" cy="328506"/>
          </a:xfrm>
        </p:grpSpPr>
        <p:sp>
          <p:nvSpPr>
            <p:cNvPr id="7214" name="TextBox 3"/>
            <p:cNvSpPr txBox="1">
              <a:spLocks noChangeArrowheads="1"/>
            </p:cNvSpPr>
            <p:nvPr/>
          </p:nvSpPr>
          <p:spPr bwMode="auto">
            <a:xfrm>
              <a:off x="3615867" y="1462881"/>
              <a:ext cx="461075" cy="3285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/>
              <a:r>
                <a:rPr lang="de-DE" sz="1000" b="1">
                  <a:solidFill>
                    <a:srgbClr val="000000"/>
                  </a:solidFill>
                </a:rPr>
                <a:t>0D</a:t>
              </a:r>
              <a:endParaRPr lang="en-US" sz="1000" b="1">
                <a:solidFill>
                  <a:srgbClr val="000000"/>
                </a:solidFill>
              </a:endParaRPr>
            </a:p>
          </p:txBody>
        </p:sp>
        <p:sp>
          <p:nvSpPr>
            <p:cNvPr id="7215" name="TextBox 4"/>
            <p:cNvSpPr txBox="1">
              <a:spLocks noChangeArrowheads="1"/>
            </p:cNvSpPr>
            <p:nvPr/>
          </p:nvSpPr>
          <p:spPr bwMode="auto">
            <a:xfrm>
              <a:off x="4182156" y="1462881"/>
              <a:ext cx="724546" cy="3285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/>
              <a:r>
                <a:rPr lang="de-DE" sz="1000" b="1">
                  <a:solidFill>
                    <a:srgbClr val="000000"/>
                  </a:solidFill>
                </a:rPr>
                <a:t>-0.5D</a:t>
              </a:r>
              <a:endParaRPr lang="en-US" sz="1000" b="1">
                <a:solidFill>
                  <a:srgbClr val="000000"/>
                </a:solidFill>
              </a:endParaRPr>
            </a:p>
          </p:txBody>
        </p:sp>
        <p:sp>
          <p:nvSpPr>
            <p:cNvPr id="7216" name="TextBox 6"/>
            <p:cNvSpPr txBox="1">
              <a:spLocks noChangeArrowheads="1"/>
            </p:cNvSpPr>
            <p:nvPr/>
          </p:nvSpPr>
          <p:spPr bwMode="auto">
            <a:xfrm>
              <a:off x="4877067" y="1462881"/>
              <a:ext cx="724546" cy="3285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/>
              <a:r>
                <a:rPr lang="de-DE" sz="1000" b="1" dirty="0">
                  <a:solidFill>
                    <a:srgbClr val="000000"/>
                  </a:solidFill>
                </a:rPr>
                <a:t>-1.0D</a:t>
              </a:r>
              <a:endParaRPr lang="en-US" sz="1000" b="1" dirty="0">
                <a:solidFill>
                  <a:srgbClr val="000000"/>
                </a:solidFill>
              </a:endParaRPr>
            </a:p>
          </p:txBody>
        </p:sp>
        <p:sp>
          <p:nvSpPr>
            <p:cNvPr id="7217" name="TextBox 8"/>
            <p:cNvSpPr txBox="1">
              <a:spLocks noChangeArrowheads="1"/>
            </p:cNvSpPr>
            <p:nvPr/>
          </p:nvSpPr>
          <p:spPr bwMode="auto">
            <a:xfrm>
              <a:off x="5580943" y="1462881"/>
              <a:ext cx="724546" cy="3285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/>
              <a:r>
                <a:rPr lang="de-DE" sz="1000" b="1" dirty="0">
                  <a:solidFill>
                    <a:srgbClr val="000000"/>
                  </a:solidFill>
                </a:rPr>
                <a:t>-1.5D</a:t>
              </a:r>
              <a:endParaRPr lang="en-US" sz="1000" b="1" dirty="0">
                <a:solidFill>
                  <a:srgbClr val="000000"/>
                </a:solidFill>
              </a:endParaRPr>
            </a:p>
          </p:txBody>
        </p:sp>
        <p:sp>
          <p:nvSpPr>
            <p:cNvPr id="7218" name="TextBox 10"/>
            <p:cNvSpPr txBox="1">
              <a:spLocks noChangeArrowheads="1"/>
            </p:cNvSpPr>
            <p:nvPr/>
          </p:nvSpPr>
          <p:spPr bwMode="auto">
            <a:xfrm>
              <a:off x="6284820" y="1462881"/>
              <a:ext cx="724546" cy="3285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/>
              <a:r>
                <a:rPr lang="de-DE" sz="1000" b="1">
                  <a:solidFill>
                    <a:srgbClr val="000000"/>
                  </a:solidFill>
                </a:rPr>
                <a:t>-2.0D</a:t>
              </a:r>
              <a:endParaRPr lang="en-US" sz="1000" b="1">
                <a:solidFill>
                  <a:srgbClr val="000000"/>
                </a:solidFill>
              </a:endParaRPr>
            </a:p>
          </p:txBody>
        </p:sp>
        <p:sp>
          <p:nvSpPr>
            <p:cNvPr id="7219" name="TextBox 12"/>
            <p:cNvSpPr txBox="1">
              <a:spLocks noChangeArrowheads="1"/>
            </p:cNvSpPr>
            <p:nvPr/>
          </p:nvSpPr>
          <p:spPr bwMode="auto">
            <a:xfrm>
              <a:off x="6988696" y="1462881"/>
              <a:ext cx="724546" cy="3285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/>
              <a:r>
                <a:rPr lang="de-DE" sz="1000" b="1">
                  <a:solidFill>
                    <a:srgbClr val="000000"/>
                  </a:solidFill>
                </a:rPr>
                <a:t>-2.5D</a:t>
              </a:r>
              <a:endParaRPr lang="en-US" sz="1000" b="1">
                <a:solidFill>
                  <a:srgbClr val="000000"/>
                </a:solidFill>
              </a:endParaRPr>
            </a:p>
          </p:txBody>
        </p:sp>
        <p:sp>
          <p:nvSpPr>
            <p:cNvPr id="7220" name="TextBox 14"/>
            <p:cNvSpPr txBox="1">
              <a:spLocks noChangeArrowheads="1"/>
            </p:cNvSpPr>
            <p:nvPr/>
          </p:nvSpPr>
          <p:spPr bwMode="auto">
            <a:xfrm>
              <a:off x="7719467" y="1462881"/>
              <a:ext cx="724546" cy="3285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/>
              <a:r>
                <a:rPr lang="de-DE" sz="1000" b="1">
                  <a:solidFill>
                    <a:srgbClr val="000000"/>
                  </a:solidFill>
                </a:rPr>
                <a:t>-3.0D</a:t>
              </a:r>
              <a:endParaRPr lang="en-US" sz="1000" b="1">
                <a:solidFill>
                  <a:srgbClr val="000000"/>
                </a:solidFill>
              </a:endParaRPr>
            </a:p>
          </p:txBody>
        </p:sp>
        <p:sp>
          <p:nvSpPr>
            <p:cNvPr id="7221" name="TextBox 16"/>
            <p:cNvSpPr txBox="1">
              <a:spLocks noChangeArrowheads="1"/>
            </p:cNvSpPr>
            <p:nvPr/>
          </p:nvSpPr>
          <p:spPr bwMode="auto">
            <a:xfrm>
              <a:off x="2816913" y="1462881"/>
              <a:ext cx="658678" cy="3285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/>
              <a:r>
                <a:rPr lang="de-DE" sz="1000" b="1">
                  <a:solidFill>
                    <a:srgbClr val="000000"/>
                  </a:solidFill>
                </a:rPr>
                <a:t>+0.5D</a:t>
              </a:r>
              <a:endParaRPr lang="en-US" sz="1000" b="1">
                <a:solidFill>
                  <a:srgbClr val="000000"/>
                </a:solidFill>
              </a:endParaRPr>
            </a:p>
          </p:txBody>
        </p:sp>
        <p:sp>
          <p:nvSpPr>
            <p:cNvPr id="7222" name="TextBox 18"/>
            <p:cNvSpPr txBox="1">
              <a:spLocks noChangeArrowheads="1"/>
            </p:cNvSpPr>
            <p:nvPr/>
          </p:nvSpPr>
          <p:spPr bwMode="auto">
            <a:xfrm>
              <a:off x="2106387" y="1462881"/>
              <a:ext cx="658678" cy="3285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/>
              <a:r>
                <a:rPr lang="de-DE" sz="1000" b="1">
                  <a:solidFill>
                    <a:srgbClr val="000000"/>
                  </a:solidFill>
                </a:rPr>
                <a:t>+1.0D</a:t>
              </a:r>
              <a:endParaRPr lang="en-US" sz="1000" b="1">
                <a:solidFill>
                  <a:srgbClr val="000000"/>
                </a:solidFill>
              </a:endParaRPr>
            </a:p>
          </p:txBody>
        </p:sp>
      </p:grpSp>
      <p:pic>
        <p:nvPicPr>
          <p:cNvPr id="7186" name="Picture 3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6888" y="3958829"/>
            <a:ext cx="506412" cy="775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87" name="Picture 109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88" t="-1053" r="7935" b="1053"/>
          <a:stretch>
            <a:fillRect/>
          </a:stretch>
        </p:blipFill>
        <p:spPr bwMode="auto">
          <a:xfrm>
            <a:off x="7567614" y="3952875"/>
            <a:ext cx="835025" cy="7755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2741614" y="1347615"/>
            <a:ext cx="2136775" cy="79194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7189" name="Group 99"/>
          <p:cNvGrpSpPr>
            <a:grpSpLocks/>
          </p:cNvGrpSpPr>
          <p:nvPr/>
        </p:nvGrpSpPr>
        <p:grpSpPr bwMode="auto">
          <a:xfrm>
            <a:off x="2106613" y="2509837"/>
            <a:ext cx="6367462" cy="406004"/>
            <a:chOff x="228600" y="2590800"/>
            <a:chExt cx="8915400" cy="731520"/>
          </a:xfrm>
        </p:grpSpPr>
        <p:pic>
          <p:nvPicPr>
            <p:cNvPr id="7205" name="Picture 66" descr="C:\Users\hzhang\Documents\work\Zemax\SUPRACOR\Marketing\bifocal\bifocal_0D.jpg"/>
            <p:cNvPicPr>
              <a:picLocks noChangeAspect="1" noChangeArrowheads="1"/>
            </p:cNvPicPr>
            <p:nvPr/>
          </p:nvPicPr>
          <p:blipFill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09800" y="2590800"/>
              <a:ext cx="973212" cy="7315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206" name="Picture 67" descr="C:\Users\hzhang\Documents\work\Zemax\SUPRACOR\Marketing\bifocal\bifocal_-0.5D.jpg"/>
            <p:cNvPicPr>
              <a:picLocks noChangeAspect="1" noChangeArrowheads="1"/>
            </p:cNvPicPr>
            <p:nvPr/>
          </p:nvPicPr>
          <p:blipFill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00400" y="2590800"/>
              <a:ext cx="973212" cy="7315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207" name="Picture 68" descr="C:\Users\hzhang\Documents\work\Zemax\SUPRACOR\Marketing\bifocal\bifocal_-1.0D.jpg"/>
            <p:cNvPicPr>
              <a:picLocks noChangeAspect="1" noChangeArrowheads="1"/>
            </p:cNvPicPr>
            <p:nvPr/>
          </p:nvPicPr>
          <p:blipFill>
            <a:blip r:embed="rId2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91000" y="2590800"/>
              <a:ext cx="973212" cy="7315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208" name="Picture 69" descr="C:\Users\hzhang\Documents\work\Zemax\SUPRACOR\Marketing\bifocal\bifocal_-1.5D.jpg"/>
            <p:cNvPicPr>
              <a:picLocks noChangeAspect="1" noChangeArrowheads="1"/>
            </p:cNvPicPr>
            <p:nvPr/>
          </p:nvPicPr>
          <p:blipFill>
            <a:blip r:embed="rId2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81600" y="2590800"/>
              <a:ext cx="973212" cy="7315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209" name="Picture 70" descr="C:\Users\hzhang\Documents\work\Zemax\SUPRACOR\Marketing\bifocal\bifocal_-2.0D.jpg"/>
            <p:cNvPicPr>
              <a:picLocks noChangeAspect="1" noChangeArrowheads="1"/>
            </p:cNvPicPr>
            <p:nvPr/>
          </p:nvPicPr>
          <p:blipFill>
            <a:blip r:embed="rId2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72200" y="2590800"/>
              <a:ext cx="973212" cy="7315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210" name="Picture 71" descr="C:\Users\hzhang\Documents\work\Zemax\SUPRACOR\Marketing\bifocal\bifocal_-2.5D.jpg"/>
            <p:cNvPicPr>
              <a:picLocks noChangeAspect="1" noChangeArrowheads="1"/>
            </p:cNvPicPr>
            <p:nvPr/>
          </p:nvPicPr>
          <p:blipFill>
            <a:blip r:embed="rId2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62800" y="2590800"/>
              <a:ext cx="973212" cy="7315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211" name="Picture 72" descr="C:\Users\hzhang\Documents\work\Zemax\SUPRACOR\Marketing\bifocal\bifocal_-3.0D.jpg"/>
            <p:cNvPicPr>
              <a:picLocks noChangeAspect="1" noChangeArrowheads="1"/>
            </p:cNvPicPr>
            <p:nvPr/>
          </p:nvPicPr>
          <p:blipFill>
            <a:blip r:embed="rId2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70788" y="2590800"/>
              <a:ext cx="973212" cy="7315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212" name="Picture 73" descr="C:\Users\hzhang\Documents\work\Zemax\SUPRACOR\Marketing\bifocal\bifocal_+0.5D.jpg"/>
            <p:cNvPicPr>
              <a:picLocks noChangeAspect="1" noChangeArrowheads="1"/>
            </p:cNvPicPr>
            <p:nvPr/>
          </p:nvPicPr>
          <p:blipFill>
            <a:blip r:embed="rId2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19200" y="2590800"/>
              <a:ext cx="973212" cy="7315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213" name="Picture 74" descr="C:\Users\hzhang\Documents\work\Zemax\SUPRACOR\Marketing\bifocal\bifocal_+1.0D.jpg"/>
            <p:cNvPicPr>
              <a:picLocks noChangeAspect="1" noChangeArrowheads="1"/>
            </p:cNvPicPr>
            <p:nvPr/>
          </p:nvPicPr>
          <p:blipFill>
            <a:blip r:embed="rId2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8600" y="2590800"/>
              <a:ext cx="973212" cy="7315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7190" name="Group 82"/>
          <p:cNvGrpSpPr>
            <a:grpSpLocks/>
          </p:cNvGrpSpPr>
          <p:nvPr/>
        </p:nvGrpSpPr>
        <p:grpSpPr bwMode="auto">
          <a:xfrm>
            <a:off x="2106613" y="3367087"/>
            <a:ext cx="6367462" cy="461963"/>
            <a:chOff x="229432" y="5334000"/>
            <a:chExt cx="8914568" cy="731520"/>
          </a:xfrm>
        </p:grpSpPr>
        <p:pic>
          <p:nvPicPr>
            <p:cNvPr id="7196" name="Picture 28" descr="C:\Users\hzhang\Documents\work\Zemax\SUPRACOR\Marketing\SUPRACOR\SUPRACOR_+1.0D.jpg"/>
            <p:cNvPicPr>
              <a:picLocks noChangeAspect="1" noChangeArrowheads="1"/>
            </p:cNvPicPr>
            <p:nvPr/>
          </p:nvPicPr>
          <p:blipFill>
            <a:blip r:embed="rId2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9432" y="5334000"/>
              <a:ext cx="989768" cy="7315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197" name="Picture 27" descr="C:\Users\hzhang\Documents\work\Zemax\SUPRACOR\Marketing\SUPRACOR\SUPRACOR_+0.5D.jpg"/>
            <p:cNvPicPr>
              <a:picLocks noChangeAspect="1" noChangeArrowheads="1"/>
            </p:cNvPicPr>
            <p:nvPr/>
          </p:nvPicPr>
          <p:blipFill>
            <a:blip r:embed="rId3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20032" y="5334000"/>
              <a:ext cx="989768" cy="7315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198" name="Picture 20" descr="C:\Users\hzhang\Documents\work\Zemax\SUPRACOR\Marketing\SUPRACOR\SUPRACOR_0D.jpg"/>
            <p:cNvPicPr>
              <a:picLocks noChangeAspect="1" noChangeArrowheads="1"/>
            </p:cNvPicPr>
            <p:nvPr/>
          </p:nvPicPr>
          <p:blipFill>
            <a:blip r:embed="rId3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10632" y="5334000"/>
              <a:ext cx="989768" cy="7315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199" name="Picture 21" descr="C:\Users\hzhang\Documents\work\Zemax\SUPRACOR\Marketing\SUPRACOR\SUPRACOR_-0.5D.jpg"/>
            <p:cNvPicPr>
              <a:picLocks noChangeAspect="1" noChangeArrowheads="1"/>
            </p:cNvPicPr>
            <p:nvPr/>
          </p:nvPicPr>
          <p:blipFill>
            <a:blip r:embed="rId3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01232" y="5334000"/>
              <a:ext cx="989768" cy="7315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200" name="Picture 22" descr="C:\Users\hzhang\Documents\work\Zemax\SUPRACOR\Marketing\SUPRACOR\SUPRACOR_-1.0D.jpg"/>
            <p:cNvPicPr>
              <a:picLocks noChangeAspect="1" noChangeArrowheads="1"/>
            </p:cNvPicPr>
            <p:nvPr/>
          </p:nvPicPr>
          <p:blipFill>
            <a:blip r:embed="rId3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91832" y="5334000"/>
              <a:ext cx="989768" cy="7315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201" name="Picture 23" descr="C:\Users\hzhang\Documents\work\Zemax\SUPRACOR\Marketing\SUPRACOR\SUPRACOR_-1.5D.jpg"/>
            <p:cNvPicPr>
              <a:picLocks noChangeAspect="1" noChangeArrowheads="1"/>
            </p:cNvPicPr>
            <p:nvPr/>
          </p:nvPicPr>
          <p:blipFill>
            <a:blip r:embed="rId3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82432" y="5334000"/>
              <a:ext cx="989768" cy="7315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202" name="Picture 24" descr="C:\Users\hzhang\Documents\work\Zemax\SUPRACOR\Marketing\SUPRACOR\SUPRACOR_-2.0D.jpg"/>
            <p:cNvPicPr>
              <a:picLocks noChangeAspect="1" noChangeArrowheads="1"/>
            </p:cNvPicPr>
            <p:nvPr/>
          </p:nvPicPr>
          <p:blipFill>
            <a:blip r:embed="rId3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73032" y="5334000"/>
              <a:ext cx="989768" cy="7315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203" name="Picture 25" descr="C:\Users\hzhang\Documents\work\Zemax\SUPRACOR\Marketing\SUPRACOR\SUPRACOR_-2.5D.jpg"/>
            <p:cNvPicPr>
              <a:picLocks noChangeAspect="1" noChangeArrowheads="1"/>
            </p:cNvPicPr>
            <p:nvPr/>
          </p:nvPicPr>
          <p:blipFill>
            <a:blip r:embed="rId3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63633" y="5334000"/>
              <a:ext cx="989768" cy="7315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204" name="Picture 26" descr="C:\Users\hzhang\Documents\work\Zemax\SUPRACOR\Marketing\SUPRACOR\SUPRACOR_-3.0D.jpg"/>
            <p:cNvPicPr>
              <a:picLocks noChangeAspect="1" noChangeArrowheads="1"/>
            </p:cNvPicPr>
            <p:nvPr/>
          </p:nvPicPr>
          <p:blipFill>
            <a:blip r:embed="rId3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54648" y="5334000"/>
              <a:ext cx="989352" cy="7315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71" name="Rectangle 170"/>
          <p:cNvSpPr/>
          <p:nvPr/>
        </p:nvSpPr>
        <p:spPr>
          <a:xfrm>
            <a:off x="2755901" y="2283717"/>
            <a:ext cx="2136775" cy="664271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02" name="Rectangle 201"/>
          <p:cNvSpPr/>
          <p:nvPr/>
        </p:nvSpPr>
        <p:spPr>
          <a:xfrm>
            <a:off x="7008814" y="2211711"/>
            <a:ext cx="1500187" cy="74104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03" name="Rectangle 202"/>
          <p:cNvSpPr/>
          <p:nvPr/>
        </p:nvSpPr>
        <p:spPr>
          <a:xfrm>
            <a:off x="2755900" y="3049554"/>
            <a:ext cx="5753100" cy="780688"/>
          </a:xfrm>
          <a:prstGeom prst="rect">
            <a:avLst/>
          </a:prstGeom>
          <a:noFill/>
          <a:ln>
            <a:solidFill>
              <a:srgbClr val="008BD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518" y="3289332"/>
            <a:ext cx="1846684" cy="663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35061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483518"/>
            <a:ext cx="7239000" cy="857250"/>
          </a:xfrm>
        </p:spPr>
        <p:txBody>
          <a:bodyPr/>
          <a:lstStyle/>
          <a:p>
            <a:r>
              <a:rPr lang="ru-RU" sz="2800" dirty="0" smtClean="0"/>
              <a:t>АЙЛАЗ                            опыт:</a:t>
            </a:r>
            <a:br>
              <a:rPr lang="ru-RU" sz="2800" dirty="0" smtClean="0"/>
            </a:br>
            <a:r>
              <a:rPr lang="ru-RU" sz="2800" dirty="0" smtClean="0"/>
              <a:t>около 1 года и 42 пациента</a:t>
            </a:r>
            <a:endParaRPr lang="ru-RU" sz="2800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3"/>
          </p:nvPr>
        </p:nvSpPr>
        <p:spPr>
          <a:xfrm>
            <a:off x="1619672" y="1635646"/>
            <a:ext cx="3730752" cy="3291840"/>
          </a:xfrm>
        </p:spPr>
        <p:txBody>
          <a:bodyPr/>
          <a:lstStyle/>
          <a:p>
            <a:r>
              <a:rPr lang="ru-RU" dirty="0" smtClean="0"/>
              <a:t>Первые 10 глаз – 8 «</a:t>
            </a:r>
            <a:r>
              <a:rPr lang="ru-RU" dirty="0" err="1" smtClean="0"/>
              <a:t>докоррекций</a:t>
            </a:r>
            <a:r>
              <a:rPr lang="ru-RU" dirty="0" smtClean="0"/>
              <a:t>»</a:t>
            </a:r>
          </a:p>
          <a:p>
            <a:r>
              <a:rPr lang="ru-RU" dirty="0" smtClean="0"/>
              <a:t>Остальные – 0 «</a:t>
            </a:r>
            <a:r>
              <a:rPr lang="ru-RU" dirty="0" err="1" smtClean="0"/>
              <a:t>докоррекций</a:t>
            </a:r>
            <a:r>
              <a:rPr lang="ru-RU" dirty="0" smtClean="0"/>
              <a:t>»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sz="quarter" idx="14"/>
          </p:nvPr>
        </p:nvSpPr>
        <p:spPr>
          <a:xfrm>
            <a:off x="5292080" y="1563638"/>
            <a:ext cx="3730752" cy="3291840"/>
          </a:xfrm>
        </p:spPr>
        <p:txBody>
          <a:bodyPr/>
          <a:lstStyle/>
          <a:p>
            <a:r>
              <a:rPr lang="ru-RU" dirty="0" smtClean="0"/>
              <a:t>Через 2 месяца:</a:t>
            </a:r>
          </a:p>
          <a:p>
            <a:r>
              <a:rPr lang="en-US" dirty="0" smtClean="0"/>
              <a:t>BUVA </a:t>
            </a:r>
            <a:r>
              <a:rPr lang="ru-RU" dirty="0" smtClean="0"/>
              <a:t>(даль): 0.9 – 1.0</a:t>
            </a:r>
          </a:p>
          <a:p>
            <a:r>
              <a:rPr lang="en-US" dirty="0" smtClean="0"/>
              <a:t>BUVA (</a:t>
            </a:r>
            <a:r>
              <a:rPr lang="ru-RU" dirty="0" smtClean="0"/>
              <a:t>близь): 0.7 – 0.8</a:t>
            </a:r>
            <a:endParaRPr lang="ru-RU" dirty="0"/>
          </a:p>
        </p:txBody>
      </p:sp>
      <p:pic>
        <p:nvPicPr>
          <p:cNvPr id="7" name="Picture 2" descr="C:\Users\Andriy\Desktop\AILAS-10years\Эксфолиации\The_Simpsons_animated_gif_010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0367" y="1995686"/>
            <a:ext cx="1652731" cy="1751194"/>
          </a:xfrm>
          <a:prstGeom prst="rect">
            <a:avLst/>
          </a:prstGeom>
          <a:noFill/>
          <a:effectLst>
            <a:outerShdw blurRad="76200" dir="18900000" sx="103000" sy="103000" kx="-1200000" algn="bl" rotWithShape="0">
              <a:prstClr val="black">
                <a:alpha val="36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339502"/>
            <a:ext cx="1993900" cy="758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32019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87474"/>
            <a:ext cx="7239000" cy="396044"/>
          </a:xfrm>
        </p:spPr>
        <p:txBody>
          <a:bodyPr>
            <a:normAutofit fontScale="90000"/>
          </a:bodyPr>
          <a:lstStyle/>
          <a:p>
            <a:r>
              <a:rPr lang="ru-RU" sz="2400" dirty="0" smtClean="0"/>
              <a:t>Пациент – Ф.</a:t>
            </a:r>
            <a:r>
              <a:rPr lang="en-US" sz="2400" dirty="0" smtClean="0"/>
              <a:t>  </a:t>
            </a:r>
            <a:r>
              <a:rPr lang="ru-RU" sz="2400" dirty="0" smtClean="0"/>
              <a:t>55 лет</a:t>
            </a:r>
            <a:endParaRPr lang="uk-UA" sz="24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4294967295"/>
          </p:nvPr>
        </p:nvSpPr>
        <p:spPr>
          <a:xfrm>
            <a:off x="457200" y="771550"/>
            <a:ext cx="4038600" cy="3823073"/>
          </a:xfrm>
          <a:prstGeom prst="rect">
            <a:avLst/>
          </a:prstGeo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US" dirty="0" smtClean="0"/>
              <a:t>OD</a:t>
            </a:r>
            <a:r>
              <a:rPr lang="ru-RU" sz="2400" i="1" dirty="0" smtClean="0"/>
              <a:t>(до коррекции) </a:t>
            </a:r>
            <a:r>
              <a:rPr lang="en-US" sz="2400" i="1" dirty="0" smtClean="0"/>
              <a:t> </a:t>
            </a:r>
            <a:endParaRPr lang="ru-RU" sz="2400" i="1" dirty="0" smtClean="0"/>
          </a:p>
          <a:p>
            <a:r>
              <a:rPr lang="ru-RU" dirty="0" smtClean="0"/>
              <a:t>Рефракция </a:t>
            </a:r>
          </a:p>
          <a:p>
            <a:pPr>
              <a:buNone/>
            </a:pPr>
            <a:r>
              <a:rPr lang="ru-RU" dirty="0" smtClean="0"/>
              <a:t>+1,62 / +0,12 / 114</a:t>
            </a:r>
          </a:p>
          <a:p>
            <a:r>
              <a:rPr lang="en-US" dirty="0" err="1" smtClean="0"/>
              <a:t>Cycloplegic</a:t>
            </a:r>
            <a:r>
              <a:rPr lang="en-US" dirty="0" smtClean="0"/>
              <a:t> 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+1,9 / -0,4 / 131</a:t>
            </a: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BUVA(D)/(N) – </a:t>
            </a:r>
            <a:r>
              <a:rPr lang="ru-RU" dirty="0" smtClean="0"/>
              <a:t>0,3 / не </a:t>
            </a:r>
            <a:r>
              <a:rPr lang="ru-RU" dirty="0" err="1" smtClean="0"/>
              <a:t>чит</a:t>
            </a:r>
            <a:endParaRPr lang="ru-RU" dirty="0" smtClean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Даль </a:t>
            </a:r>
            <a:r>
              <a:rPr lang="en-US" dirty="0" smtClean="0"/>
              <a:t>– </a:t>
            </a:r>
            <a:r>
              <a:rPr lang="ru-RU" dirty="0" smtClean="0"/>
              <a:t>+1,25/ 0,0 / 0</a:t>
            </a:r>
            <a:endParaRPr lang="en-US" dirty="0" smtClean="0"/>
          </a:p>
          <a:p>
            <a:pPr marL="0" indent="0">
              <a:buNone/>
            </a:pPr>
            <a:r>
              <a:rPr lang="ru-RU" dirty="0" smtClean="0"/>
              <a:t>Близь </a:t>
            </a:r>
            <a:r>
              <a:rPr lang="en-US" dirty="0" smtClean="0"/>
              <a:t>– </a:t>
            </a:r>
            <a:r>
              <a:rPr lang="ru-RU" dirty="0" smtClean="0"/>
              <a:t>+4,0/ 0,0 / 0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en-US" dirty="0" smtClean="0"/>
              <a:t>BCVA (D)/(N)</a:t>
            </a:r>
            <a:r>
              <a:rPr lang="ru-RU" dirty="0" smtClean="0"/>
              <a:t> </a:t>
            </a:r>
            <a:r>
              <a:rPr lang="en-US" dirty="0" smtClean="0"/>
              <a:t>– </a:t>
            </a:r>
            <a:r>
              <a:rPr lang="ru-RU" dirty="0" smtClean="0"/>
              <a:t>1,0 / 1,0</a:t>
            </a:r>
          </a:p>
          <a:p>
            <a:pPr marL="0" indent="0">
              <a:buNone/>
            </a:pPr>
            <a:endParaRPr lang="uk-UA" dirty="0" smtClean="0"/>
          </a:p>
          <a:p>
            <a:endParaRPr lang="uk-UA" dirty="0"/>
          </a:p>
        </p:txBody>
      </p:sp>
      <p:sp>
        <p:nvSpPr>
          <p:cNvPr id="4" name="Объект 3"/>
          <p:cNvSpPr>
            <a:spLocks noGrp="1"/>
          </p:cNvSpPr>
          <p:nvPr>
            <p:ph sz="half" idx="4294967295"/>
          </p:nvPr>
        </p:nvSpPr>
        <p:spPr>
          <a:xfrm>
            <a:off x="4788024" y="843558"/>
            <a:ext cx="4038600" cy="3816424"/>
          </a:xfrm>
          <a:prstGeom prst="rect">
            <a:avLst/>
          </a:prstGeo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US" dirty="0" smtClean="0"/>
              <a:t>OS</a:t>
            </a:r>
            <a:r>
              <a:rPr lang="ru-RU" dirty="0" smtClean="0"/>
              <a:t> </a:t>
            </a:r>
            <a:r>
              <a:rPr lang="ru-RU" sz="2400" i="1" dirty="0" smtClean="0"/>
              <a:t>(до коррекции) </a:t>
            </a:r>
            <a:r>
              <a:rPr lang="en-US" sz="2400" i="1" dirty="0" smtClean="0"/>
              <a:t> </a:t>
            </a:r>
            <a:endParaRPr lang="ru-RU" sz="2400" i="1" dirty="0" smtClean="0"/>
          </a:p>
          <a:p>
            <a:r>
              <a:rPr lang="ru-RU" dirty="0" smtClean="0"/>
              <a:t>Рефракция</a:t>
            </a:r>
          </a:p>
          <a:p>
            <a:pPr>
              <a:buNone/>
            </a:pPr>
            <a:r>
              <a:rPr lang="ru-RU" dirty="0" smtClean="0"/>
              <a:t>+1,75 / +0,25 / 57</a:t>
            </a:r>
          </a:p>
          <a:p>
            <a:r>
              <a:rPr lang="en-US" dirty="0" err="1" smtClean="0"/>
              <a:t>Cycloplegic</a:t>
            </a:r>
            <a:endParaRPr lang="en-US" dirty="0" smtClean="0"/>
          </a:p>
          <a:p>
            <a:pPr>
              <a:buNone/>
            </a:pPr>
            <a:r>
              <a:rPr lang="ru-RU" dirty="0" smtClean="0"/>
              <a:t>+2,1 / -0,32 / 5</a:t>
            </a: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BUVA(D)/(N) – </a:t>
            </a:r>
            <a:r>
              <a:rPr lang="ru-RU" dirty="0" smtClean="0"/>
              <a:t>0,2 / не </a:t>
            </a:r>
            <a:r>
              <a:rPr lang="ru-RU" dirty="0" err="1" smtClean="0"/>
              <a:t>чит</a:t>
            </a:r>
            <a:endParaRPr lang="ru-RU" dirty="0" smtClean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Даль </a:t>
            </a:r>
            <a:r>
              <a:rPr lang="en-US" dirty="0" smtClean="0"/>
              <a:t>– </a:t>
            </a:r>
            <a:r>
              <a:rPr lang="ru-RU" dirty="0" smtClean="0"/>
              <a:t>+1,5/ 0,0 / 0</a:t>
            </a:r>
            <a:endParaRPr lang="en-US" dirty="0" smtClean="0"/>
          </a:p>
          <a:p>
            <a:pPr marL="0" indent="0">
              <a:buNone/>
            </a:pPr>
            <a:r>
              <a:rPr lang="ru-RU" dirty="0" smtClean="0"/>
              <a:t>Близь </a:t>
            </a:r>
            <a:r>
              <a:rPr lang="en-US" dirty="0" smtClean="0"/>
              <a:t>– </a:t>
            </a:r>
            <a:r>
              <a:rPr lang="ru-RU" dirty="0" smtClean="0"/>
              <a:t>+4,25 / 0,0 / 0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en-US" dirty="0" smtClean="0"/>
              <a:t>BCVA (D)/(N)</a:t>
            </a:r>
            <a:r>
              <a:rPr lang="ru-RU" dirty="0" smtClean="0"/>
              <a:t> </a:t>
            </a:r>
            <a:r>
              <a:rPr lang="en-US" dirty="0" smtClean="0"/>
              <a:t>– </a:t>
            </a:r>
            <a:r>
              <a:rPr lang="ru-RU" dirty="0" smtClean="0"/>
              <a:t>1,0 / 1,0</a:t>
            </a:r>
          </a:p>
          <a:p>
            <a:pPr marL="0" indent="0">
              <a:buNone/>
            </a:pPr>
            <a:endParaRPr lang="uk-UA" dirty="0" smtClean="0"/>
          </a:p>
          <a:p>
            <a:pPr marL="0" indent="0">
              <a:buNone/>
            </a:pPr>
            <a:endParaRPr lang="uk-UA" dirty="0" smtClean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782249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51470"/>
            <a:ext cx="8229600" cy="576064"/>
          </a:xfrm>
        </p:spPr>
        <p:txBody>
          <a:bodyPr/>
          <a:lstStyle/>
          <a:p>
            <a:r>
              <a:rPr lang="ru-RU" sz="3600" dirty="0" err="1" smtClean="0"/>
              <a:t>Топограма</a:t>
            </a:r>
            <a:r>
              <a:rPr lang="ru-RU" sz="3600" dirty="0" smtClean="0"/>
              <a:t> перед коррекцией</a:t>
            </a:r>
            <a:endParaRPr lang="uk-UA" sz="36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3568" y="555526"/>
            <a:ext cx="3733800" cy="400050"/>
          </a:xfrm>
        </p:spPr>
        <p:txBody>
          <a:bodyPr/>
          <a:lstStyle/>
          <a:p>
            <a:r>
              <a:rPr lang="en-US" dirty="0" smtClean="0"/>
              <a:t>OD</a:t>
            </a:r>
            <a:endParaRPr lang="uk-UA" dirty="0"/>
          </a:p>
        </p:txBody>
      </p:sp>
      <p:pic>
        <p:nvPicPr>
          <p:cNvPr id="7" name="Содержимое 6" descr="feschenko OD.bmp"/>
          <p:cNvPicPr>
            <a:picLocks noGrp="1" noChangeAspect="1"/>
          </p:cNvPicPr>
          <p:nvPr>
            <p:ph sz="half" idx="4294967295"/>
          </p:nvPr>
        </p:nvPicPr>
        <p:blipFill>
          <a:blip r:embed="rId2" cstate="print"/>
          <a:stretch>
            <a:fillRect/>
          </a:stretch>
        </p:blipFill>
        <p:spPr>
          <a:xfrm>
            <a:off x="0" y="1059582"/>
            <a:ext cx="4497388" cy="31683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932040" y="627534"/>
            <a:ext cx="3735267" cy="400050"/>
          </a:xfrm>
        </p:spPr>
        <p:txBody>
          <a:bodyPr/>
          <a:lstStyle/>
          <a:p>
            <a:r>
              <a:rPr lang="en-US" dirty="0" smtClean="0"/>
              <a:t>OS</a:t>
            </a:r>
            <a:endParaRPr lang="uk-UA" dirty="0"/>
          </a:p>
        </p:txBody>
      </p:sp>
      <p:pic>
        <p:nvPicPr>
          <p:cNvPr id="8" name="Содержимое 7" descr="feschenko OS.bmp"/>
          <p:cNvPicPr>
            <a:picLocks noGrp="1" noChangeAspect="1"/>
          </p:cNvPicPr>
          <p:nvPr>
            <p:ph sz="quarter" idx="4294967295"/>
          </p:nvPr>
        </p:nvPicPr>
        <p:blipFill>
          <a:blip r:embed="rId3" cstate="print"/>
          <a:stretch>
            <a:fillRect/>
          </a:stretch>
        </p:blipFill>
        <p:spPr>
          <a:xfrm>
            <a:off x="4645025" y="1059582"/>
            <a:ext cx="4505914" cy="31683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57935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-236562"/>
            <a:ext cx="8229600" cy="857250"/>
          </a:xfrm>
        </p:spPr>
        <p:txBody>
          <a:bodyPr/>
          <a:lstStyle/>
          <a:p>
            <a:r>
              <a:rPr lang="ru-RU" sz="3200" dirty="0" err="1" smtClean="0"/>
              <a:t>Топограма</a:t>
            </a:r>
            <a:r>
              <a:rPr lang="ru-RU" sz="3200" dirty="0" smtClean="0"/>
              <a:t> после коррекции</a:t>
            </a:r>
            <a:endParaRPr lang="uk-UA" sz="32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55576" y="555526"/>
            <a:ext cx="3733800" cy="400050"/>
          </a:xfrm>
        </p:spPr>
        <p:txBody>
          <a:bodyPr/>
          <a:lstStyle/>
          <a:p>
            <a:r>
              <a:rPr lang="en-US" dirty="0" smtClean="0"/>
              <a:t>OD</a:t>
            </a:r>
            <a:endParaRPr lang="uk-UA" dirty="0"/>
          </a:p>
        </p:txBody>
      </p:sp>
      <p:pic>
        <p:nvPicPr>
          <p:cNvPr id="7" name="Содержимое 6" descr="feschenko OD_postOP.bmp"/>
          <p:cNvPicPr>
            <a:picLocks noGrp="1" noChangeAspect="1"/>
          </p:cNvPicPr>
          <p:nvPr>
            <p:ph sz="half" idx="4294967295"/>
          </p:nvPr>
        </p:nvPicPr>
        <p:blipFill>
          <a:blip r:embed="rId2"/>
          <a:stretch>
            <a:fillRect/>
          </a:stretch>
        </p:blipFill>
        <p:spPr>
          <a:xfrm>
            <a:off x="-7732" y="987574"/>
            <a:ext cx="4505120" cy="31314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076056" y="627534"/>
            <a:ext cx="3735267" cy="400050"/>
          </a:xfrm>
        </p:spPr>
        <p:txBody>
          <a:bodyPr/>
          <a:lstStyle/>
          <a:p>
            <a:r>
              <a:rPr lang="en-US" dirty="0" smtClean="0"/>
              <a:t>OS</a:t>
            </a:r>
            <a:endParaRPr lang="uk-UA" dirty="0"/>
          </a:p>
        </p:txBody>
      </p:sp>
      <p:pic>
        <p:nvPicPr>
          <p:cNvPr id="8" name="Содержимое 7" descr="feschenko OS_postOP.bmp"/>
          <p:cNvPicPr>
            <a:picLocks noGrp="1" noChangeAspect="1"/>
          </p:cNvPicPr>
          <p:nvPr>
            <p:ph sz="quarter" idx="4294967295"/>
          </p:nvPr>
        </p:nvPicPr>
        <p:blipFill>
          <a:blip r:embed="rId3"/>
          <a:stretch>
            <a:fillRect/>
          </a:stretch>
        </p:blipFill>
        <p:spPr>
          <a:xfrm>
            <a:off x="4645025" y="987574"/>
            <a:ext cx="4505914" cy="31318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6556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-92546"/>
            <a:ext cx="7239000" cy="857250"/>
          </a:xfrm>
        </p:spPr>
        <p:txBody>
          <a:bodyPr/>
          <a:lstStyle/>
          <a:p>
            <a:r>
              <a:rPr lang="ru-RU" sz="4000" dirty="0" smtClean="0"/>
              <a:t>После коррекции</a:t>
            </a:r>
            <a:endParaRPr lang="uk-UA" sz="40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OD		</a:t>
            </a:r>
            <a:endParaRPr lang="uk-UA" dirty="0"/>
          </a:p>
        </p:txBody>
      </p:sp>
      <p:sp>
        <p:nvSpPr>
          <p:cNvPr id="4" name="Объект 3"/>
          <p:cNvSpPr>
            <a:spLocks noGrp="1"/>
          </p:cNvSpPr>
          <p:nvPr>
            <p:ph sz="half" idx="4294967295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ru-RU" dirty="0" smtClean="0"/>
              <a:t>Рефракция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+0.12 </a:t>
            </a:r>
            <a:r>
              <a:rPr lang="ru-RU" dirty="0" smtClean="0"/>
              <a:t>/</a:t>
            </a:r>
            <a:r>
              <a:rPr lang="en-US" dirty="0" smtClean="0"/>
              <a:t> 0.0 </a:t>
            </a:r>
            <a:r>
              <a:rPr lang="ru-RU" dirty="0" smtClean="0"/>
              <a:t>/</a:t>
            </a:r>
            <a:r>
              <a:rPr lang="en-US" dirty="0" smtClean="0"/>
              <a:t> 0</a:t>
            </a:r>
            <a:endParaRPr lang="ru-RU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BUVA(D)/(N) – 1.0 </a:t>
            </a:r>
            <a:r>
              <a:rPr lang="ru-RU" dirty="0" smtClean="0"/>
              <a:t>/</a:t>
            </a:r>
            <a:r>
              <a:rPr lang="en-US" dirty="0" smtClean="0"/>
              <a:t> 0.8</a:t>
            </a:r>
            <a:endParaRPr lang="ru-RU" dirty="0" smtClean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uk-UA" dirty="0" smtClean="0"/>
          </a:p>
          <a:p>
            <a:endParaRPr lang="uk-UA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OS</a:t>
            </a:r>
            <a:endParaRPr lang="uk-UA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4294967295"/>
          </p:nvPr>
        </p:nvSpPr>
        <p:spPr>
          <a:xfrm>
            <a:off x="4645026" y="1631156"/>
            <a:ext cx="4041775" cy="2963466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ru-RU" dirty="0" smtClean="0"/>
              <a:t>Рефракция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 +0.5 </a:t>
            </a:r>
            <a:r>
              <a:rPr lang="ru-RU" dirty="0" smtClean="0"/>
              <a:t>/</a:t>
            </a:r>
            <a:r>
              <a:rPr lang="en-US" dirty="0" smtClean="0"/>
              <a:t> -0.37</a:t>
            </a:r>
            <a:r>
              <a:rPr lang="ru-RU" dirty="0" smtClean="0"/>
              <a:t> /</a:t>
            </a:r>
            <a:r>
              <a:rPr lang="en-US" dirty="0" smtClean="0"/>
              <a:t> 86</a:t>
            </a:r>
            <a:endParaRPr lang="ru-RU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BUVA(D)/(N) – 1.0 </a:t>
            </a:r>
            <a:r>
              <a:rPr lang="ru-RU" dirty="0" smtClean="0"/>
              <a:t>/</a:t>
            </a:r>
            <a:r>
              <a:rPr lang="en-US" dirty="0" smtClean="0"/>
              <a:t> 0.8</a:t>
            </a:r>
            <a:endParaRPr lang="ru-RU" dirty="0" smtClean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236890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2934" y="1249109"/>
            <a:ext cx="7000356" cy="34305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oneTexte 7"/>
          <p:cNvSpPr txBox="1"/>
          <p:nvPr/>
        </p:nvSpPr>
        <p:spPr>
          <a:xfrm>
            <a:off x="5180586" y="3713720"/>
            <a:ext cx="40719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 smtClean="0"/>
              <a:t>Relationship </a:t>
            </a:r>
            <a:r>
              <a:rPr lang="fr-FR" sz="1600" b="1" dirty="0" err="1" smtClean="0"/>
              <a:t>between</a:t>
            </a:r>
            <a:r>
              <a:rPr lang="fr-FR" sz="1600" b="1" dirty="0" smtClean="0"/>
              <a:t>  SA and Q value  !</a:t>
            </a:r>
            <a:endParaRPr lang="fr-FR" sz="1600" b="1" dirty="0"/>
          </a:p>
        </p:txBody>
      </p:sp>
      <p:pic>
        <p:nvPicPr>
          <p:cNvPr id="9" name="Picture 2" descr="\\192.168.1.242\data\navette\OLIVIER\Medias\Thèmes\Schéma_géométrie_aberrations\Pyramide_Zernike.p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395" t="-7286" r="-5162" b="1"/>
          <a:stretch/>
        </p:blipFill>
        <p:spPr bwMode="auto">
          <a:xfrm>
            <a:off x="-105826" y="1203598"/>
            <a:ext cx="2857520" cy="20427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5" cstate="print"/>
          <a:srcRect l="43125" t="62500" r="29687" b="27500"/>
          <a:stretch>
            <a:fillRect/>
          </a:stretch>
        </p:blipFill>
        <p:spPr bwMode="auto">
          <a:xfrm>
            <a:off x="4394768" y="4195926"/>
            <a:ext cx="4143404" cy="6429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3660" y="2176603"/>
            <a:ext cx="2124900" cy="10981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74" t="17072" r="13936" b="17072"/>
          <a:stretch/>
        </p:blipFill>
        <p:spPr bwMode="auto">
          <a:xfrm>
            <a:off x="2680257" y="4142348"/>
            <a:ext cx="1559851" cy="6429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6" name="Ellipse 15"/>
          <p:cNvSpPr/>
          <p:nvPr/>
        </p:nvSpPr>
        <p:spPr>
          <a:xfrm>
            <a:off x="1560233" y="4774342"/>
            <a:ext cx="307032" cy="230274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17" name="Connecteur droit 16"/>
          <p:cNvCxnSpPr>
            <a:endCxn id="14" idx="1"/>
          </p:cNvCxnSpPr>
          <p:nvPr/>
        </p:nvCxnSpPr>
        <p:spPr>
          <a:xfrm flipV="1">
            <a:off x="1794446" y="4463819"/>
            <a:ext cx="885811" cy="332174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" name="Groupe 18"/>
          <p:cNvGrpSpPr/>
          <p:nvPr/>
        </p:nvGrpSpPr>
        <p:grpSpPr>
          <a:xfrm>
            <a:off x="1563853" y="3694870"/>
            <a:ext cx="4988296" cy="1363752"/>
            <a:chOff x="1455333" y="4365104"/>
            <a:chExt cx="4988296" cy="1818337"/>
          </a:xfrm>
        </p:grpSpPr>
        <p:cxnSp>
          <p:nvCxnSpPr>
            <p:cNvPr id="24" name="Connecteur droit 23"/>
            <p:cNvCxnSpPr/>
            <p:nvPr/>
          </p:nvCxnSpPr>
          <p:spPr>
            <a:xfrm>
              <a:off x="1605229" y="5926929"/>
              <a:ext cx="4283180" cy="0"/>
            </a:xfrm>
            <a:prstGeom prst="line">
              <a:avLst/>
            </a:prstGeom>
            <a:ln>
              <a:solidFill>
                <a:srgbClr val="FF00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Connecteur droit 24"/>
            <p:cNvCxnSpPr/>
            <p:nvPr/>
          </p:nvCxnSpPr>
          <p:spPr>
            <a:xfrm>
              <a:off x="1618434" y="4746476"/>
              <a:ext cx="0" cy="1167661"/>
            </a:xfrm>
            <a:prstGeom prst="line">
              <a:avLst/>
            </a:prstGeom>
            <a:ln>
              <a:solidFill>
                <a:srgbClr val="FF000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ZoneTexte 25"/>
            <p:cNvSpPr txBox="1"/>
            <p:nvPr/>
          </p:nvSpPr>
          <p:spPr>
            <a:xfrm>
              <a:off x="1455333" y="4365104"/>
              <a:ext cx="341760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500" dirty="0" smtClean="0">
                  <a:solidFill>
                    <a:srgbClr val="FF0000"/>
                  </a:solidFill>
                </a:rPr>
                <a:t>-1</a:t>
              </a:r>
              <a:endParaRPr lang="fr-FR" sz="1500" dirty="0">
                <a:solidFill>
                  <a:srgbClr val="FF0000"/>
                </a:solidFill>
              </a:endParaRPr>
            </a:p>
          </p:txBody>
        </p:sp>
        <p:sp>
          <p:nvSpPr>
            <p:cNvPr id="27" name="ZoneTexte 26"/>
            <p:cNvSpPr txBox="1"/>
            <p:nvPr/>
          </p:nvSpPr>
          <p:spPr>
            <a:xfrm>
              <a:off x="5858212" y="5752554"/>
              <a:ext cx="585417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500" dirty="0" smtClean="0">
                  <a:solidFill>
                    <a:srgbClr val="FF0000"/>
                  </a:solidFill>
                </a:rPr>
                <a:t>-0.29</a:t>
              </a:r>
              <a:endParaRPr lang="fr-FR" sz="1500" dirty="0">
                <a:solidFill>
                  <a:srgbClr val="FF0000"/>
                </a:solidFill>
              </a:endParaRPr>
            </a:p>
          </p:txBody>
        </p:sp>
      </p:grpSp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1760" y="1463423"/>
            <a:ext cx="2428892" cy="11915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ZoneTexte 29"/>
          <p:cNvSpPr txBox="1"/>
          <p:nvPr/>
        </p:nvSpPr>
        <p:spPr>
          <a:xfrm>
            <a:off x="3108884" y="2642150"/>
            <a:ext cx="20717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 smtClean="0"/>
              <a:t>Wavelight-Wellington </a:t>
            </a:r>
          </a:p>
          <a:p>
            <a:pPr algn="ctr"/>
            <a:r>
              <a:rPr lang="fr-FR" sz="1600" b="1" dirty="0" err="1" smtClean="0"/>
              <a:t>nomogram</a:t>
            </a:r>
            <a:r>
              <a:rPr lang="fr-FR" sz="1600" b="1" dirty="0" smtClean="0"/>
              <a:t> </a:t>
            </a:r>
            <a:endParaRPr lang="fr-FR" sz="1600" b="1" dirty="0"/>
          </a:p>
        </p:txBody>
      </p:sp>
      <p:sp>
        <p:nvSpPr>
          <p:cNvPr id="31" name="ZoneTexte 30"/>
          <p:cNvSpPr txBox="1"/>
          <p:nvPr/>
        </p:nvSpPr>
        <p:spPr>
          <a:xfrm>
            <a:off x="0" y="3292538"/>
            <a:ext cx="40719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 smtClean="0"/>
              <a:t>Zernike </a:t>
            </a:r>
            <a:r>
              <a:rPr lang="fr-FR" sz="1600" b="1" dirty="0" err="1" smtClean="0"/>
              <a:t>polynomas</a:t>
            </a:r>
            <a:endParaRPr lang="fr-FR" sz="1600" b="1" dirty="0"/>
          </a:p>
        </p:txBody>
      </p:sp>
      <p:sp>
        <p:nvSpPr>
          <p:cNvPr id="33" name="Titre 1"/>
          <p:cNvSpPr txBox="1">
            <a:spLocks/>
          </p:cNvSpPr>
          <p:nvPr/>
        </p:nvSpPr>
        <p:spPr>
          <a:xfrm>
            <a:off x="5724128" y="540060"/>
            <a:ext cx="2664296" cy="519522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800" b="0" i="0" u="sng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Frederic HEHN </a:t>
            </a:r>
            <a:endParaRPr kumimoji="0" lang="fr-FR" sz="2800" b="0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22965" y="46318"/>
            <a:ext cx="8949152" cy="378682"/>
          </a:xfrm>
        </p:spPr>
        <p:txBody>
          <a:bodyPr>
            <a:noAutofit/>
          </a:bodyPr>
          <a:lstStyle/>
          <a:p>
            <a:r>
              <a:rPr lang="ru-RU" sz="2400" dirty="0" smtClean="0"/>
              <a:t>Индуцированные Сферические Аберрации</a:t>
            </a:r>
            <a:endParaRPr lang="ru-RU" sz="2400" dirty="0"/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23477"/>
            <a:ext cx="3986314" cy="15180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9570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7|6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4.3|3.3|4.7|3.6|4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6|7.5|7.5|7|9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ILAS_2017">
  <a:themeElements>
    <a:clrScheme name="Thermal">
      <a:dk1>
        <a:srgbClr val="4D5B6B"/>
      </a:dk1>
      <a:lt1>
        <a:srgbClr val="FFFFFF"/>
      </a:lt1>
      <a:dk2>
        <a:srgbClr val="675D59"/>
      </a:dk2>
      <a:lt2>
        <a:srgbClr val="E8DED8"/>
      </a:lt2>
      <a:accent1>
        <a:srgbClr val="FF7605"/>
      </a:accent1>
      <a:accent2>
        <a:srgbClr val="7F7F7F"/>
      </a:accent2>
      <a:accent3>
        <a:srgbClr val="7F5185"/>
      </a:accent3>
      <a:accent4>
        <a:srgbClr val="89AAD3"/>
      </a:accent4>
      <a:accent5>
        <a:srgbClr val="8F5B4B"/>
      </a:accent5>
      <a:accent6>
        <a:srgbClr val="C84340"/>
      </a:accent6>
      <a:hlink>
        <a:srgbClr val="89AAD3"/>
      </a:hlink>
      <a:folHlink>
        <a:srgbClr val="795185"/>
      </a:folHlink>
    </a:clrScheme>
    <a:fontScheme name="Thermal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erma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63500" dist="38100" dir="81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101600" dist="63500" dir="81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000000"/>
            </a:lightRig>
          </a:scene3d>
          <a:sp3d>
            <a:bevelT h="190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lumMod val="125000"/>
              </a:schemeClr>
            </a:gs>
            <a:gs pos="55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90000"/>
                <a:satMod val="300000"/>
                <a:lumMod val="9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8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Презентации_AILAS_25.11.2017</Template>
  <TotalTime>474</TotalTime>
  <Words>590</Words>
  <Application>Microsoft Office PowerPoint</Application>
  <PresentationFormat>Экран (16:9)</PresentationFormat>
  <Paragraphs>161</Paragraphs>
  <Slides>14</Slides>
  <Notes>3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AILAS_2017</vt:lpstr>
      <vt:lpstr>Коррекция Пресбиопии – Святой Грааль  Современной Рефракционной Офтальмологии !!! </vt:lpstr>
      <vt:lpstr>Презентация PowerPoint</vt:lpstr>
      <vt:lpstr>Пресбиопия</vt:lpstr>
      <vt:lpstr>Пресбиопия</vt:lpstr>
      <vt:lpstr>«Коррекция» Пресбиопии</vt:lpstr>
      <vt:lpstr>Mono Vision &amp; Micro-Mono Vision</vt:lpstr>
      <vt:lpstr>Центр – для близи</vt:lpstr>
      <vt:lpstr>Презентация PowerPoint</vt:lpstr>
      <vt:lpstr>АЙЛАЗ                            опыт: около 1 года и 42 пациента</vt:lpstr>
      <vt:lpstr>Пациент – Ф.  55 лет</vt:lpstr>
      <vt:lpstr>Топограма перед коррекцией</vt:lpstr>
      <vt:lpstr>Топограма после коррекции</vt:lpstr>
      <vt:lpstr>После коррекции</vt:lpstr>
      <vt:lpstr>Индуцированные Сферические Аберрации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«Современная» Лазерная «Коррекция» Пресбиопии</dc:title>
  <dc:creator>Andriy Kovalov</dc:creator>
  <cp:lastModifiedBy>Maxim</cp:lastModifiedBy>
  <cp:revision>42</cp:revision>
  <dcterms:created xsi:type="dcterms:W3CDTF">2016-11-23T16:13:04Z</dcterms:created>
  <dcterms:modified xsi:type="dcterms:W3CDTF">2017-12-13T03:28:00Z</dcterms:modified>
</cp:coreProperties>
</file>