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9" r:id="rId11"/>
    <p:sldId id="264" r:id="rId12"/>
    <p:sldId id="265" r:id="rId13"/>
    <p:sldId id="268" r:id="rId14"/>
    <p:sldId id="293" r:id="rId15"/>
    <p:sldId id="271" r:id="rId16"/>
    <p:sldId id="274" r:id="rId17"/>
    <p:sldId id="292" r:id="rId18"/>
    <p:sldId id="272" r:id="rId19"/>
    <p:sldId id="273" r:id="rId20"/>
    <p:sldId id="276" r:id="rId21"/>
    <p:sldId id="277" r:id="rId22"/>
    <p:sldId id="278" r:id="rId23"/>
    <p:sldId id="279" r:id="rId24"/>
    <p:sldId id="280" r:id="rId25"/>
    <p:sldId id="290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88" r:id="rId3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862" autoAdjust="0"/>
  </p:normalViewPr>
  <p:slideViewPr>
    <p:cSldViewPr>
      <p:cViewPr varScale="1">
        <p:scale>
          <a:sx n="91" d="100"/>
          <a:sy n="91" d="100"/>
        </p:scale>
        <p:origin x="-57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B577B-C31B-4188-BCF6-1B24AC0C205C}" type="datetimeFigureOut">
              <a:rPr lang="uk-UA" smtClean="0"/>
              <a:pPr/>
              <a:t>30.11.2017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847468-9699-408A-B6C8-64CEC236FE4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83293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9B16B-80A8-410C-B72A-2C4D8F2E4AFC}" type="datetimeFigureOut">
              <a:rPr lang="uk-UA" smtClean="0"/>
              <a:pPr/>
              <a:t>30.11.2017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85304-E1EE-427B-BECC-8FC0BAB53A9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5237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Это категория пациентов</a:t>
            </a:r>
            <a:r>
              <a:rPr lang="ru-RU" baseline="0" dirty="0" smtClean="0"/>
              <a:t> , которые требуют особого  внимания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0934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Это в большой степени объясняет особенности течения болезни  Поэтому</a:t>
            </a:r>
            <a:r>
              <a:rPr lang="ru-RU" baseline="0" dirty="0" smtClean="0"/>
              <a:t> здесь очень  быстро запускается воспалительный процесс и очень высокий уровень иммунного ответа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8688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Анатомические, биохимические и морфологические особенности….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Причины заболевания</a:t>
            </a:r>
            <a:r>
              <a:rPr lang="ru-RU" baseline="0" dirty="0" smtClean="0"/>
              <a:t> могут быть разнообразными, однако в конечном  счёте определение – одно, т.к. роговица отвечает практически одинаково на весь спектр причин.</a:t>
            </a:r>
          </a:p>
          <a:p>
            <a:r>
              <a:rPr lang="ru-RU" baseline="0" dirty="0" smtClean="0"/>
              <a:t>И это проблема для диагностики – мало характерных признаков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0257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 всё же нам нужна диагностическая модель, т.к. это инструмент </a:t>
            </a:r>
            <a:r>
              <a:rPr lang="ru-RU" dirty="0" err="1" smtClean="0"/>
              <a:t>дифдиагностики</a:t>
            </a:r>
            <a:r>
              <a:rPr lang="ru-RU" dirty="0" smtClean="0"/>
              <a:t>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7226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Угнетаются ингибиторы </a:t>
            </a:r>
            <a:r>
              <a:rPr lang="ru-RU" dirty="0" err="1" smtClean="0"/>
              <a:t>коллагеназы</a:t>
            </a:r>
            <a:r>
              <a:rPr lang="ru-RU" dirty="0" smtClean="0"/>
              <a:t> – </a:t>
            </a:r>
            <a:r>
              <a:rPr lang="ru-RU" baseline="0" dirty="0" smtClean="0"/>
              <a:t> не </a:t>
            </a:r>
            <a:r>
              <a:rPr lang="ru-RU" baseline="0" dirty="0" err="1" smtClean="0"/>
              <a:t>кортолированно</a:t>
            </a:r>
            <a:r>
              <a:rPr lang="ru-RU" baseline="0" dirty="0" smtClean="0"/>
              <a:t>   разрушаются коллагеновые волокна.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2561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Исключить либо идентифицировать инфекцию не просто – часто это уже </a:t>
            </a:r>
            <a:r>
              <a:rPr lang="ru-RU" dirty="0" err="1" smtClean="0"/>
              <a:t>лечёные</a:t>
            </a:r>
            <a:r>
              <a:rPr lang="ru-RU" dirty="0" smtClean="0"/>
              <a:t> случаи, это может быть вторичное присоединение</a:t>
            </a:r>
            <a:r>
              <a:rPr lang="ru-RU" baseline="0" dirty="0" smtClean="0"/>
              <a:t> инфекции. Это может быть не корректно взятый анализ (только 2 часа!, правильность доставки!) И это всегда время.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65045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 разобраться с возможной первичной инфекцией?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55821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Цефалоспорины 1 и 3 поколения </a:t>
            </a:r>
            <a:r>
              <a:rPr lang="ru-RU" dirty="0" err="1" smtClean="0"/>
              <a:t>аминогликозиды</a:t>
            </a:r>
            <a:r>
              <a:rPr lang="ru-RU" dirty="0" smtClean="0"/>
              <a:t>, </a:t>
            </a:r>
            <a:r>
              <a:rPr lang="ru-RU" dirty="0" err="1" smtClean="0"/>
              <a:t>гликопептидный</a:t>
            </a:r>
            <a:r>
              <a:rPr lang="ru-RU" dirty="0" smtClean="0"/>
              <a:t> антибиотик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5516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Следующая группа ПК -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66944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ПК это всегда </a:t>
            </a:r>
            <a:r>
              <a:rPr lang="ru-RU" dirty="0" err="1" smtClean="0"/>
              <a:t>гипер</a:t>
            </a:r>
            <a:r>
              <a:rPr lang="ru-RU" dirty="0" smtClean="0"/>
              <a:t> иммунный ответ. Это всегда очень выраженная воспалительная реакция, это порочный круг замыкающийся,</a:t>
            </a:r>
            <a:r>
              <a:rPr lang="ru-RU" baseline="0" dirty="0" smtClean="0"/>
              <a:t> который начинается с активации цитокинов и завершающийся </a:t>
            </a:r>
            <a:r>
              <a:rPr lang="ru-RU" baseline="0" dirty="0" err="1" smtClean="0"/>
              <a:t>кератолизисом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803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</a:t>
            </a:r>
            <a:r>
              <a:rPr lang="ru-RU" baseline="0" dirty="0" smtClean="0"/>
              <a:t> – не вызывает затруднений – диагноз уже знает пациент.             </a:t>
            </a:r>
            <a:r>
              <a:rPr lang="ru-RU" dirty="0" smtClean="0"/>
              <a:t>Узелковый артериит -  похож</a:t>
            </a:r>
            <a:r>
              <a:rPr lang="ru-RU" baseline="0" dirty="0" smtClean="0"/>
              <a:t> очень на язву Мурена. (!!!)</a:t>
            </a:r>
            <a:endParaRPr lang="en-US" baseline="0" dirty="0" smtClean="0"/>
          </a:p>
          <a:p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err="1" smtClean="0"/>
              <a:t>Вегенера</a:t>
            </a:r>
            <a:r>
              <a:rPr lang="ru-RU" baseline="0" dirty="0" smtClean="0"/>
              <a:t> – часто первый манифест!! Есть сложности с диагнозом!!  </a:t>
            </a:r>
            <a:r>
              <a:rPr lang="ru-RU" b="1" baseline="0" dirty="0" smtClean="0"/>
              <a:t>Часто вовлечена склера, что отличает от язвы Мурена!! </a:t>
            </a:r>
            <a:endParaRPr lang="ru-RU" baseline="0" dirty="0" smtClean="0"/>
          </a:p>
          <a:p>
            <a:endParaRPr lang="uk-UA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3105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 smtClean="0"/>
              <a:t>СОСТОЯНИЕЯ ПОХОЖИЕ И ЛЕЧЕНИЕ ПОХОЖЕЕ НО НАМ ВАЖНОИСКАТЬ ПРИЧИНУ!!</a:t>
            </a:r>
          </a:p>
          <a:p>
            <a:endParaRPr lang="ru-RU" baseline="0" dirty="0" smtClean="0"/>
          </a:p>
          <a:p>
            <a:r>
              <a:rPr lang="ru-RU" baseline="0" dirty="0" smtClean="0"/>
              <a:t>Эти маркеры – </a:t>
            </a:r>
            <a:r>
              <a:rPr lang="ru-RU" b="1" baseline="0" dirty="0" smtClean="0"/>
              <a:t>показатель системных заболеваний соединительной ткани. </a:t>
            </a:r>
            <a:r>
              <a:rPr lang="ru-RU" baseline="0" dirty="0" smtClean="0"/>
              <a:t>И это уже повод скоординироваться с ревматологом!  И это уже тактика лечения ПК.</a:t>
            </a:r>
            <a:endParaRPr lang="en-US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Ревматоидный фактор и </a:t>
            </a:r>
            <a:r>
              <a:rPr lang="ru-RU" baseline="0" dirty="0" err="1" smtClean="0"/>
              <a:t>Среактивный</a:t>
            </a:r>
            <a:r>
              <a:rPr lang="ru-RU" baseline="0" dirty="0" smtClean="0"/>
              <a:t> белок -  может быть в 40% негативным при ревматоидном артрите. Это скорее степень активности процесса, а не диагноз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7265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4 –ВИД  В КЛАССИФИКАЦИИ   ПК</a:t>
            </a:r>
            <a:r>
              <a:rPr lang="ru-RU" baseline="0" dirty="0" smtClean="0"/>
              <a:t> </a:t>
            </a:r>
          </a:p>
          <a:p>
            <a:r>
              <a:rPr lang="ru-RU" dirty="0" smtClean="0"/>
              <a:t>Не совсем понятна этиология. Обязательно специфические лабораторные исследования</a:t>
            </a:r>
            <a:r>
              <a:rPr lang="ru-RU" baseline="0" dirty="0" smtClean="0"/>
              <a:t> . Хотя бы </a:t>
            </a:r>
            <a:r>
              <a:rPr lang="en-US" baseline="0" dirty="0" smtClean="0"/>
              <a:t>ANA </a:t>
            </a:r>
            <a:r>
              <a:rPr lang="ru-RU" baseline="0" dirty="0" smtClean="0"/>
              <a:t> что бы  исключить системный процесс.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19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94228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Витамин С и</a:t>
            </a:r>
            <a:r>
              <a:rPr lang="ru-RU" baseline="0" dirty="0" smtClean="0"/>
              <a:t> </a:t>
            </a:r>
            <a:r>
              <a:rPr lang="en-US" dirty="0" smtClean="0"/>
              <a:t> </a:t>
            </a:r>
            <a:r>
              <a:rPr lang="ru-RU" dirty="0" smtClean="0"/>
              <a:t>Цистеин – усиливает синтез коллагена</a:t>
            </a:r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Тетрациклин –ингибирует</a:t>
            </a:r>
            <a:r>
              <a:rPr lang="ru-RU" baseline="0" dirty="0" smtClean="0"/>
              <a:t> выработку </a:t>
            </a:r>
            <a:r>
              <a:rPr lang="ru-RU" dirty="0" err="1" smtClean="0"/>
              <a:t>металопротеиназу</a:t>
            </a:r>
            <a:r>
              <a:rPr lang="ru-RU" dirty="0" smtClean="0"/>
              <a:t> и </a:t>
            </a:r>
            <a:r>
              <a:rPr lang="ru-RU" dirty="0" err="1" smtClean="0"/>
              <a:t>коллализин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20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8931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err="1" smtClean="0"/>
              <a:t>Котрикостероиды</a:t>
            </a:r>
            <a:r>
              <a:rPr lang="ru-RU" b="1" dirty="0" smtClean="0"/>
              <a:t> – </a:t>
            </a:r>
            <a:r>
              <a:rPr lang="ru-RU" dirty="0" smtClean="0"/>
              <a:t>активно</a:t>
            </a:r>
            <a:r>
              <a:rPr lang="ru-RU" baseline="0" dirty="0" smtClean="0"/>
              <a:t> подавляет все фазы воспаления. В период рубцевания – уменьшает пролиферативные и рубцовые процессы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21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2978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baseline="0" dirty="0" err="1" smtClean="0"/>
              <a:t>Алкилирующие</a:t>
            </a:r>
            <a:r>
              <a:rPr lang="ru-RU" b="1" baseline="0" dirty="0" smtClean="0"/>
              <a:t> факторы  и антиметаболиты </a:t>
            </a:r>
            <a:r>
              <a:rPr lang="ru-RU" baseline="0" dirty="0" smtClean="0"/>
              <a:t>– направленное цитотоксическое (избирательное)  действие на быстро размножающиеся клетки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 </a:t>
            </a:r>
            <a:r>
              <a:rPr lang="ru-RU" b="1" baseline="0" dirty="0" smtClean="0"/>
              <a:t>Т-клеточные ингибиторы </a:t>
            </a:r>
            <a:r>
              <a:rPr lang="ru-RU" baseline="0" dirty="0" smtClean="0"/>
              <a:t>– угнетаем репликацию Т-клеток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dirty="0" smtClean="0"/>
          </a:p>
          <a:p>
            <a:r>
              <a:rPr lang="ru-RU" b="1" dirty="0" smtClean="0"/>
              <a:t>Анти фактор некроза опухоли</a:t>
            </a:r>
            <a:r>
              <a:rPr lang="ru-RU" baseline="0" dirty="0" smtClean="0"/>
              <a:t> – </a:t>
            </a:r>
            <a:r>
              <a:rPr lang="ru-RU" baseline="0" dirty="0" err="1" smtClean="0"/>
              <a:t>моноклональное</a:t>
            </a:r>
            <a:r>
              <a:rPr lang="ru-RU" baseline="0" dirty="0" smtClean="0"/>
              <a:t> тело блокирующее фактор некроза  - угнетает продукцию </a:t>
            </a:r>
            <a:r>
              <a:rPr lang="ru-RU" baseline="0" dirty="0" err="1" smtClean="0"/>
              <a:t>металлопротеиназы</a:t>
            </a:r>
            <a:r>
              <a:rPr lang="ru-RU" baseline="0" dirty="0" smtClean="0"/>
              <a:t>     </a:t>
            </a:r>
            <a:r>
              <a:rPr lang="ru-RU" dirty="0" smtClean="0"/>
              <a:t>Фактор роста опухоли стимулирует продукцию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металлопротеиназы</a:t>
            </a:r>
            <a:endParaRPr lang="ru-RU" baseline="0" dirty="0" smtClean="0"/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071196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 как бы вы хорошо и правильно не лечили ПК вы можете прийти к хирургии роговицы. – </a:t>
            </a:r>
            <a:r>
              <a:rPr lang="ru-RU" dirty="0" err="1" smtClean="0"/>
              <a:t>тектоническаой</a:t>
            </a:r>
            <a:r>
              <a:rPr lang="ru-RU" dirty="0" smtClean="0"/>
              <a:t> кератопластике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24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79637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Мы начали с первого поколения. Сейчас – </a:t>
            </a:r>
            <a:r>
              <a:rPr lang="ru-RU" dirty="0" err="1" smtClean="0"/>
              <a:t>акселлерированный</a:t>
            </a:r>
            <a:r>
              <a:rPr lang="ru-RU" dirty="0" smtClean="0"/>
              <a:t> – 5 минут </a:t>
            </a:r>
            <a:r>
              <a:rPr lang="ru-RU" smtClean="0"/>
              <a:t>с плотностью</a:t>
            </a:r>
            <a:r>
              <a:rPr lang="ru-RU" baseline="0" smtClean="0"/>
              <a:t> потока 18мВт/см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26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22157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Вторичная инфекция, глубокая </a:t>
            </a:r>
            <a:r>
              <a:rPr lang="ru-RU" dirty="0" err="1" smtClean="0"/>
              <a:t>кератомаляция</a:t>
            </a:r>
            <a:r>
              <a:rPr lang="ru-RU" dirty="0" smtClean="0"/>
              <a:t> на 180градусов.</a:t>
            </a:r>
          </a:p>
          <a:p>
            <a:r>
              <a:rPr lang="ru-RU" dirty="0" smtClean="0"/>
              <a:t>На системных кортикостероидах. Периодически  </a:t>
            </a:r>
            <a:r>
              <a:rPr lang="ru-RU" dirty="0" err="1" smtClean="0"/>
              <a:t>метатрексат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85304-E1EE-427B-BECC-8FC0BAB53A92}" type="slidenum">
              <a:rPr lang="uk-UA" smtClean="0"/>
              <a:pPr/>
              <a:t>28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3757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60" y="950618"/>
            <a:ext cx="7235981" cy="3849987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61" y="151279"/>
            <a:ext cx="6189583" cy="712178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6" name="Picture 4" descr="D:\Pictures\ailaz_1_white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6"/>
            <a:ext cx="1097028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34380"/>
            <a:ext cx="8031088" cy="857250"/>
          </a:xfrm>
        </p:spPr>
        <p:txBody>
          <a:bodyPr>
            <a:noAutofit/>
          </a:bodyPr>
          <a:lstStyle>
            <a:lvl1pPr algn="ctr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7320"/>
            <a:ext cx="7467600" cy="33147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7" y="3363060"/>
            <a:ext cx="7239001" cy="5715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1545636"/>
            <a:ext cx="7239000" cy="857250"/>
          </a:xfrm>
        </p:spPr>
        <p:txBody>
          <a:bodyPr>
            <a:noAutofit/>
          </a:bodyPr>
          <a:lstStyle>
            <a:lvl1pPr algn="ctr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440150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932040" y="1437624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48326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965" y="1145586"/>
            <a:ext cx="3733800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5175" y="1167594"/>
            <a:ext cx="3735267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359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7221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2" y="296467"/>
            <a:ext cx="3008313" cy="871538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2" y="1168008"/>
            <a:ext cx="3008313" cy="3289697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285750"/>
            <a:ext cx="4800600" cy="4457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468569"/>
            <a:ext cx="5486400" cy="303335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285755"/>
            <a:ext cx="5867400" cy="306109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771900"/>
            <a:ext cx="4038600" cy="10287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4305303"/>
            <a:ext cx="381000" cy="273844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71450"/>
            <a:ext cx="8668072" cy="10858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428750"/>
            <a:ext cx="3810000" cy="3086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4287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30289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8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310344"/>
            <a:ext cx="7239000" cy="8572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491630"/>
            <a:ext cx="7467600" cy="331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5" name="Picture 4" descr="D:\Pictures\ailaz_1_white (1)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87476"/>
            <a:ext cx="1025020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2"/>
          <p:cNvSpPr txBox="1">
            <a:spLocks/>
          </p:cNvSpPr>
          <p:nvPr/>
        </p:nvSpPr>
        <p:spPr>
          <a:xfrm>
            <a:off x="6228189" y="4856855"/>
            <a:ext cx="2755405" cy="228684"/>
          </a:xfrm>
          <a:prstGeom prst="rect">
            <a:avLst/>
          </a:prstGeom>
        </p:spPr>
        <p:txBody>
          <a:bodyPr bIns="0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A9B7FD3-FE95-4E4C-B55E-F1F68A0B84FB}" type="datetime9">
              <a:rPr lang="ru-RU" sz="1600" smtClean="0"/>
              <a:pPr algn="ctr"/>
              <a:t>30.11.2017 19:14:15</a:t>
            </a:fld>
            <a:endParaRPr lang="ru-RU" sz="16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5400" b="0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ксана\Desktop\Конференции\ДЛя конференц\Кератит\hhh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151242"/>
            <a:ext cx="8784976" cy="5315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355726"/>
            <a:ext cx="8031088" cy="8572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Периферические кератиты. Делаем ли мы что</a:t>
            </a:r>
            <a:r>
              <a:rPr lang="en-US" dirty="0" smtClean="0"/>
              <a:t>-</a:t>
            </a:r>
            <a:r>
              <a:rPr lang="ru-RU" dirty="0" smtClean="0"/>
              <a:t>то не так?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6544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15566"/>
            <a:ext cx="8031088" cy="857250"/>
          </a:xfrm>
        </p:spPr>
        <p:txBody>
          <a:bodyPr/>
          <a:lstStyle/>
          <a:p>
            <a:r>
              <a:rPr lang="ru-RU" dirty="0" smtClean="0"/>
              <a:t>Стоит ли это нашего внимания?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ПК встречаются в последнее время чаще</a:t>
            </a:r>
          </a:p>
          <a:p>
            <a:pPr marL="0" indent="0">
              <a:buNone/>
            </a:pPr>
            <a:r>
              <a:rPr lang="ru-RU" dirty="0" smtClean="0"/>
              <a:t>Это предмет мульти дисциплинарной </a:t>
            </a:r>
            <a:r>
              <a:rPr lang="ru-RU" dirty="0" err="1" smtClean="0"/>
              <a:t>курации</a:t>
            </a:r>
            <a:r>
              <a:rPr lang="ru-RU" dirty="0" smtClean="0"/>
              <a:t> пациента</a:t>
            </a:r>
          </a:p>
          <a:p>
            <a:pPr marL="0" indent="0">
              <a:buNone/>
            </a:pPr>
            <a:r>
              <a:rPr lang="ru-RU" dirty="0" smtClean="0"/>
              <a:t>Поздно диагностируется этиология</a:t>
            </a:r>
          </a:p>
          <a:p>
            <a:pPr marL="0" indent="0">
              <a:buNone/>
            </a:pPr>
            <a:r>
              <a:rPr lang="ru-RU" dirty="0" smtClean="0"/>
              <a:t>Связь с системными заболеваниями угрожающими жизни</a:t>
            </a:r>
          </a:p>
          <a:p>
            <a:pPr marL="0" indent="0">
              <a:buNone/>
            </a:pPr>
            <a:r>
              <a:rPr lang="ru-RU" dirty="0" smtClean="0"/>
              <a:t>Время критично</a:t>
            </a:r>
          </a:p>
          <a:p>
            <a:pPr marL="0" indent="0">
              <a:buNone/>
            </a:pPr>
            <a:r>
              <a:rPr lang="ru-RU" dirty="0" smtClean="0"/>
              <a:t>Часто имеют торпидное течение</a:t>
            </a:r>
          </a:p>
          <a:p>
            <a:pPr marL="0" indent="0">
              <a:buNone/>
            </a:pPr>
            <a:r>
              <a:rPr lang="ru-RU" dirty="0" smtClean="0"/>
              <a:t>Угрожают зрению и иногда сохранению органа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5298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23478"/>
            <a:ext cx="8031088" cy="857250"/>
          </a:xfrm>
        </p:spPr>
        <p:txBody>
          <a:bodyPr/>
          <a:lstStyle/>
          <a:p>
            <a:r>
              <a:rPr lang="ru-RU" dirty="0" smtClean="0"/>
              <a:t>Всё чуть-чуть иначе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75606"/>
            <a:ext cx="8229600" cy="3697058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Периферическая роговица уникальна по своим морфологическим и иммунологическим </a:t>
            </a:r>
            <a:r>
              <a:rPr lang="ru-RU" dirty="0" smtClean="0"/>
              <a:t>характеристикам</a:t>
            </a:r>
          </a:p>
          <a:p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это транзитная зона между склерой и   </a:t>
            </a:r>
            <a:r>
              <a:rPr lang="ru-RU" dirty="0" smtClean="0"/>
              <a:t>роговицей – большая плотность  кровяных </a:t>
            </a:r>
            <a:r>
              <a:rPr lang="ru-RU" dirty="0"/>
              <a:t>и лимфатических </a:t>
            </a:r>
            <a:r>
              <a:rPr lang="ru-RU" dirty="0" smtClean="0"/>
              <a:t>сосудов</a:t>
            </a:r>
          </a:p>
          <a:p>
            <a:r>
              <a:rPr lang="ru-RU" dirty="0" smtClean="0"/>
              <a:t>резервуар </a:t>
            </a:r>
            <a:r>
              <a:rPr lang="ru-RU" dirty="0"/>
              <a:t>иммунокомпетентных клеток, макрофагов, лимфоцитов, клеток </a:t>
            </a:r>
            <a:r>
              <a:rPr lang="ru-RU" dirty="0" err="1" smtClean="0"/>
              <a:t>Лангерганса</a:t>
            </a:r>
            <a:r>
              <a:rPr lang="ru-RU" dirty="0" smtClean="0"/>
              <a:t> </a:t>
            </a:r>
            <a:r>
              <a:rPr lang="ru-RU" dirty="0"/>
              <a:t>и плазмы.</a:t>
            </a:r>
            <a:endParaRPr lang="uk-UA" dirty="0"/>
          </a:p>
          <a:p>
            <a:r>
              <a:rPr lang="ru-RU" dirty="0" smtClean="0"/>
              <a:t>накопление иммуноглобулина </a:t>
            </a:r>
            <a:r>
              <a:rPr lang="ru-RU" dirty="0"/>
              <a:t>М и комплементарного фактора С1</a:t>
            </a:r>
            <a:endParaRPr lang="uk-UA" dirty="0"/>
          </a:p>
          <a:p>
            <a:r>
              <a:rPr lang="ru-RU" dirty="0" smtClean="0"/>
              <a:t>высокая концентрация </a:t>
            </a:r>
            <a:r>
              <a:rPr lang="ru-RU" dirty="0"/>
              <a:t>альбуминов сыворотки </a:t>
            </a:r>
            <a:r>
              <a:rPr lang="ru-RU" dirty="0" smtClean="0"/>
              <a:t>крови </a:t>
            </a:r>
          </a:p>
          <a:p>
            <a:r>
              <a:rPr lang="ru-RU" dirty="0"/>
              <a:t>в</a:t>
            </a:r>
            <a:r>
              <a:rPr lang="ru-RU" dirty="0" smtClean="0"/>
              <a:t>ысокая митотическая </a:t>
            </a:r>
            <a:r>
              <a:rPr lang="ru-RU" dirty="0"/>
              <a:t>активность эндотелиальных </a:t>
            </a:r>
            <a:r>
              <a:rPr lang="ru-RU" dirty="0" smtClean="0"/>
              <a:t>клеток</a:t>
            </a:r>
          </a:p>
          <a:p>
            <a:r>
              <a:rPr lang="ru-RU" dirty="0" smtClean="0"/>
              <a:t>коллагеновые </a:t>
            </a:r>
            <a:r>
              <a:rPr lang="ru-RU" dirty="0"/>
              <a:t>волокна здесь менее организованы</a:t>
            </a:r>
            <a:endParaRPr lang="uk-UA" dirty="0"/>
          </a:p>
          <a:p>
            <a:r>
              <a:rPr lang="ru-RU" dirty="0"/>
              <a:t>и</a:t>
            </a:r>
            <a:r>
              <a:rPr lang="ru-RU" dirty="0" smtClean="0"/>
              <a:t>ннервация </a:t>
            </a:r>
            <a:r>
              <a:rPr lang="ru-RU" dirty="0"/>
              <a:t>и чувствительность </a:t>
            </a:r>
            <a:r>
              <a:rPr lang="ru-RU" dirty="0" smtClean="0"/>
              <a:t>ниже </a:t>
            </a:r>
            <a:r>
              <a:rPr lang="ru-RU" dirty="0"/>
              <a:t>чем в центре роговицы</a:t>
            </a: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0610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583574"/>
          </a:xfrm>
        </p:spPr>
        <p:txBody>
          <a:bodyPr/>
          <a:lstStyle/>
          <a:p>
            <a:pPr algn="l"/>
            <a:r>
              <a:rPr lang="ru-RU" dirty="0" smtClean="0"/>
              <a:t>Анатомические отличия</a:t>
            </a:r>
            <a:endParaRPr lang="uk-UA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7679074"/>
              </p:ext>
            </p:extLst>
          </p:nvPr>
        </p:nvGraphicFramePr>
        <p:xfrm>
          <a:off x="683569" y="843558"/>
          <a:ext cx="7632848" cy="419031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852044"/>
                <a:gridCol w="3780804"/>
              </a:tblGrid>
              <a:tr h="2772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Центральная роговицы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Периферическая роговица</a:t>
                      </a:r>
                      <a:endParaRPr lang="uk-UA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2772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Толщина  0.5мм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1мм</a:t>
                      </a:r>
                      <a:endParaRPr lang="uk-UA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8316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Эпителий менее плотно соединён с базальной мембраной и стромой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Плотная связь с базальной мембраной и стромой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554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Стволовых </a:t>
                      </a: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клеток нет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Высокая концентрация стволовых клеток</a:t>
                      </a:r>
                      <a:endParaRPr lang="uk-UA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554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Коллаген хорошо организован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Меньшая организация коллагеновых волокон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554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Питание из слёзной плёнки и внутриглазной жидкости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Питание из  </a:t>
                      </a:r>
                      <a:r>
                        <a:rPr lang="ru-RU" sz="16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перилимбальных</a:t>
                      </a: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капилляров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554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имеет связи с сосудами и лимфатической системой</a:t>
                      </a:r>
                      <a:endParaRPr lang="uk-UA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</a:t>
                      </a:r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меет </a:t>
                      </a: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связи с сосудами и лимфатической системой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2772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</a:t>
                      </a:r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нтенсивно </a:t>
                      </a: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иннервирована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Менее </a:t>
                      </a:r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иннервирована</a:t>
                      </a: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  <a:tr h="2772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79563" y="1186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60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411510"/>
            <a:ext cx="8031088" cy="1433314"/>
          </a:xfrm>
        </p:spPr>
        <p:txBody>
          <a:bodyPr>
            <a:noAutofit/>
          </a:bodyPr>
          <a:lstStyle/>
          <a:p>
            <a:r>
              <a:rPr lang="ru-RU" sz="3600" dirty="0"/>
              <a:t>Эти анатомические и биохимические особенности периферии роговицы объясняют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3053"/>
            <a:ext cx="8229600" cy="274295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уязвимость к  инфекционным </a:t>
            </a:r>
            <a:r>
              <a:rPr lang="ru-RU" dirty="0"/>
              <a:t>заболеваниям </a:t>
            </a:r>
            <a:endParaRPr lang="uk-UA" dirty="0"/>
          </a:p>
          <a:p>
            <a:pPr lvl="0"/>
            <a:r>
              <a:rPr lang="ru-RU" dirty="0"/>
              <a:t>системным реакциям, таким как </a:t>
            </a:r>
            <a:r>
              <a:rPr lang="ru-RU" dirty="0" err="1"/>
              <a:t>васкулит</a:t>
            </a:r>
            <a:r>
              <a:rPr lang="ru-RU" dirty="0"/>
              <a:t>, аутоиммунные болезни, метаболические расстройства</a:t>
            </a:r>
            <a:endParaRPr lang="uk-UA" dirty="0"/>
          </a:p>
          <a:p>
            <a:pPr lvl="0"/>
            <a:r>
              <a:rPr lang="ru-RU" dirty="0"/>
              <a:t>н</a:t>
            </a:r>
            <a:r>
              <a:rPr lang="ru-RU" dirty="0" smtClean="0"/>
              <a:t>аличие не воспалительных периферических дегенераций, связанных с </a:t>
            </a:r>
            <a:r>
              <a:rPr lang="ru-RU" dirty="0" err="1" smtClean="0"/>
              <a:t>нейро</a:t>
            </a:r>
            <a:r>
              <a:rPr lang="ru-RU" dirty="0" smtClean="0"/>
              <a:t>-трофическими изменениями</a:t>
            </a: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7816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95486"/>
            <a:ext cx="8031088" cy="857250"/>
          </a:xfrm>
        </p:spPr>
        <p:txBody>
          <a:bodyPr/>
          <a:lstStyle/>
          <a:p>
            <a:r>
              <a:rPr lang="ru-RU" dirty="0" smtClean="0"/>
              <a:t>Определение: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75606"/>
            <a:ext cx="8712968" cy="331470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ПК – это </a:t>
            </a:r>
            <a:r>
              <a:rPr lang="ru-RU" dirty="0" smtClean="0"/>
              <a:t>группа  деструктивно воспалительных заболеваний </a:t>
            </a:r>
            <a:r>
              <a:rPr lang="ru-RU" dirty="0"/>
              <a:t>стромы </a:t>
            </a:r>
            <a:r>
              <a:rPr lang="ru-RU" dirty="0" err="1"/>
              <a:t>юксталимбальной</a:t>
            </a:r>
            <a:r>
              <a:rPr lang="ru-RU" dirty="0"/>
              <a:t> роговицы, </a:t>
            </a:r>
            <a:r>
              <a:rPr lang="ru-RU" dirty="0" smtClean="0"/>
              <a:t>которые ассоциируются </a:t>
            </a:r>
            <a:r>
              <a:rPr lang="ru-RU" dirty="0"/>
              <a:t>с дефектом эпителия, присутствием воспалительных клеток в строме и прогрессирующим расплавлением  стромы роговицы.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1643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23478"/>
            <a:ext cx="8031088" cy="857250"/>
          </a:xfrm>
        </p:spPr>
        <p:txBody>
          <a:bodyPr/>
          <a:lstStyle/>
          <a:p>
            <a:pPr algn="l"/>
            <a:r>
              <a:rPr lang="ru-RU" sz="4800" dirty="0"/>
              <a:t>Диагностическая модель:</a:t>
            </a:r>
            <a:endParaRPr lang="uk-UA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9582"/>
            <a:ext cx="8363272" cy="3942438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ПК с подозрением на инфекционную этиологию (либо вторичную инфекцию ) бактериальная, вирусная, грибковая, протозойная, </a:t>
            </a:r>
            <a:r>
              <a:rPr lang="ru-RU" dirty="0" smtClean="0"/>
              <a:t>паразитарная</a:t>
            </a:r>
          </a:p>
          <a:p>
            <a:pPr lvl="0"/>
            <a:endParaRPr lang="uk-UA" dirty="0"/>
          </a:p>
          <a:p>
            <a:pPr lvl="0"/>
            <a:r>
              <a:rPr lang="ru-RU" dirty="0"/>
              <a:t>ПК с подозрением на воспалительную этиологию, вторичную по отношению к системной инфекции (ТВС, сифилис, </a:t>
            </a:r>
            <a:r>
              <a:rPr lang="ru-RU" dirty="0" smtClean="0"/>
              <a:t>гонококковый </a:t>
            </a:r>
            <a:r>
              <a:rPr lang="ru-RU" dirty="0"/>
              <a:t>артрит, вирус</a:t>
            </a:r>
            <a:r>
              <a:rPr lang="ru-RU" dirty="0" smtClean="0"/>
              <a:t>)</a:t>
            </a:r>
          </a:p>
          <a:p>
            <a:pPr lvl="0"/>
            <a:endParaRPr lang="uk-UA" dirty="0"/>
          </a:p>
          <a:p>
            <a:pPr lvl="0"/>
            <a:r>
              <a:rPr lang="ru-RU" dirty="0"/>
              <a:t>ПК воспалительной этиологии аутоиммунной природы, связанный с системным </a:t>
            </a:r>
            <a:r>
              <a:rPr lang="ru-RU" dirty="0" smtClean="0"/>
              <a:t>коллагенозом (ревматоидный артрит, </a:t>
            </a:r>
            <a:r>
              <a:rPr lang="ru-RU" dirty="0" err="1" smtClean="0"/>
              <a:t>Грануломатоз</a:t>
            </a:r>
            <a:r>
              <a:rPr lang="ru-RU" dirty="0" smtClean="0"/>
              <a:t> </a:t>
            </a:r>
            <a:r>
              <a:rPr lang="ru-RU" dirty="0" err="1" smtClean="0"/>
              <a:t>Вегенера</a:t>
            </a:r>
            <a:r>
              <a:rPr lang="ru-RU" dirty="0" smtClean="0"/>
              <a:t>, системная красная волчанка, узелковый </a:t>
            </a:r>
            <a:r>
              <a:rPr lang="ru-RU" dirty="0" err="1" smtClean="0"/>
              <a:t>полиратрит</a:t>
            </a:r>
            <a:r>
              <a:rPr lang="ru-RU" dirty="0" smtClean="0"/>
              <a:t> и др.)</a:t>
            </a:r>
          </a:p>
          <a:p>
            <a:pPr marL="0" lvl="0" indent="0">
              <a:buNone/>
            </a:pPr>
            <a:endParaRPr lang="uk-UA" dirty="0"/>
          </a:p>
          <a:p>
            <a:pPr lvl="0"/>
            <a:r>
              <a:rPr lang="ru-RU" dirty="0"/>
              <a:t>ПК воспалительной природы с неподтверждённым (не выявленным) системным заболеванием (язва Мурена)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916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Классификация</a:t>
            </a:r>
            <a:br>
              <a:rPr lang="ru-RU" dirty="0" smtClean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97565"/>
            <a:ext cx="8229600" cy="369705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endParaRPr lang="ru-RU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Инфекционный </a:t>
            </a:r>
            <a:r>
              <a:rPr lang="ru-RU" dirty="0"/>
              <a:t>ПК</a:t>
            </a:r>
            <a:endParaRPr lang="uk-UA" dirty="0"/>
          </a:p>
          <a:p>
            <a:pPr lvl="0"/>
            <a:r>
              <a:rPr lang="ru-RU" dirty="0"/>
              <a:t>локальный</a:t>
            </a:r>
            <a:endParaRPr lang="uk-UA" dirty="0"/>
          </a:p>
          <a:p>
            <a:pPr lvl="0"/>
            <a:r>
              <a:rPr lang="ru-RU" dirty="0"/>
              <a:t>ассоциированный с системным инфекционным </a:t>
            </a:r>
            <a:r>
              <a:rPr lang="ru-RU" dirty="0" smtClean="0"/>
              <a:t>заболеванием</a:t>
            </a:r>
          </a:p>
          <a:p>
            <a:pPr marL="0" lvl="0" indent="0">
              <a:buNone/>
            </a:pPr>
            <a:endParaRPr lang="uk-UA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Воспалительный неспецифический ПК</a:t>
            </a:r>
            <a:endParaRPr lang="uk-UA" dirty="0"/>
          </a:p>
          <a:p>
            <a:pPr lvl="0"/>
            <a:r>
              <a:rPr lang="ru-RU" dirty="0"/>
              <a:t>ассоциированный с системным заболеванием</a:t>
            </a:r>
            <a:endParaRPr lang="uk-UA" dirty="0"/>
          </a:p>
          <a:p>
            <a:pPr lvl="0"/>
            <a:r>
              <a:rPr lang="ru-RU" dirty="0"/>
              <a:t>не ассоциированный с системным заболеванием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8978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9502"/>
            <a:ext cx="7239000" cy="857250"/>
          </a:xfrm>
        </p:spPr>
        <p:txBody>
          <a:bodyPr>
            <a:noAutofit/>
          </a:bodyPr>
          <a:lstStyle/>
          <a:p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2800" b="1" i="1" dirty="0" smtClean="0"/>
              <a:t>Не </a:t>
            </a:r>
            <a:r>
              <a:rPr lang="ru-RU" sz="2800" b="1" i="1" dirty="0"/>
              <a:t>смотря на различную этиологию общий механизм </a:t>
            </a:r>
            <a:r>
              <a:rPr lang="ru-RU" sz="2800" b="1" i="1" dirty="0" smtClean="0"/>
              <a:t>развития всех </a:t>
            </a:r>
            <a:r>
              <a:rPr lang="ru-RU" sz="2800" b="1" i="1" dirty="0"/>
              <a:t>форм ПК одинаков</a:t>
            </a:r>
            <a:r>
              <a:rPr lang="ru-RU" sz="2800" b="1" i="1" dirty="0" smtClean="0"/>
              <a:t>.</a:t>
            </a: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419622"/>
            <a:ext cx="8352928" cy="72008"/>
          </a:xfrm>
        </p:spPr>
        <p:txBody>
          <a:bodyPr>
            <a:normAutofit fontScale="25000" lnSpcReduction="20000"/>
          </a:bodyPr>
          <a:lstStyle/>
          <a:p>
            <a:endParaRPr lang="ru-RU" sz="2800" dirty="0" smtClean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323528" y="1419622"/>
            <a:ext cx="5040560" cy="3636409"/>
          </a:xfrm>
        </p:spPr>
        <p:txBody>
          <a:bodyPr>
            <a:normAutofit fontScale="55000" lnSpcReduction="20000"/>
          </a:bodyPr>
          <a:lstStyle/>
          <a:p>
            <a:r>
              <a:rPr lang="ru-RU" dirty="0"/>
              <a:t>Накопление антигенов и иммунокомпетентных клеток, макрофагов, лимфоцитов, выработка </a:t>
            </a:r>
            <a:r>
              <a:rPr lang="ru-RU" dirty="0" err="1" smtClean="0"/>
              <a:t>эндотелиина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Депозиты </a:t>
            </a:r>
            <a:r>
              <a:rPr lang="ru-RU" dirty="0"/>
              <a:t>иммунных клеток ведут с окклюзии </a:t>
            </a:r>
            <a:r>
              <a:rPr lang="ru-RU" dirty="0" err="1"/>
              <a:t>эписклеральных</a:t>
            </a:r>
            <a:r>
              <a:rPr lang="ru-RU" dirty="0"/>
              <a:t> и конъюнктивальных </a:t>
            </a:r>
            <a:r>
              <a:rPr lang="ru-RU" dirty="0" smtClean="0"/>
              <a:t>капилляров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Вторичное высвобождение цитокинов, выработка </a:t>
            </a:r>
            <a:r>
              <a:rPr lang="ru-RU" dirty="0" err="1"/>
              <a:t>эндотелиина</a:t>
            </a:r>
            <a:endParaRPr lang="en-US" dirty="0"/>
          </a:p>
          <a:p>
            <a:endParaRPr lang="ru-RU" dirty="0" smtClean="0"/>
          </a:p>
          <a:p>
            <a:r>
              <a:rPr lang="ru-RU" dirty="0" smtClean="0"/>
              <a:t>Увеличение </a:t>
            </a:r>
            <a:r>
              <a:rPr lang="ru-RU" dirty="0"/>
              <a:t>продукции </a:t>
            </a:r>
            <a:r>
              <a:rPr lang="ru-RU" dirty="0" err="1" smtClean="0"/>
              <a:t>металлопротеиназы</a:t>
            </a:r>
            <a:r>
              <a:rPr lang="ru-RU" dirty="0" smtClean="0"/>
              <a:t> и </a:t>
            </a:r>
            <a:r>
              <a:rPr lang="ru-RU" dirty="0" err="1" smtClean="0"/>
              <a:t>коллагеназы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</a:t>
            </a:r>
            <a:r>
              <a:rPr lang="ru-RU" dirty="0" err="1"/>
              <a:t>Кератолизис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3074" name="Picture 2" descr="C:\Users\Оксана\Desktop\Конференции\ДЛя конференц\Кератит\5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87774"/>
            <a:ext cx="3203848" cy="2355726"/>
          </a:xfrm>
          <a:prstGeom prst="rect">
            <a:avLst/>
          </a:prstGeom>
          <a:noFill/>
          <a:effectLst>
            <a:outerShdw blurRad="152400" dist="1143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04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154" y="51470"/>
            <a:ext cx="8031088" cy="713234"/>
          </a:xfrm>
        </p:spPr>
        <p:txBody>
          <a:bodyPr/>
          <a:lstStyle/>
          <a:p>
            <a:pPr algn="l"/>
            <a:r>
              <a:rPr lang="ru-RU" sz="4400" dirty="0" smtClean="0"/>
              <a:t>Базовый принцип лечения</a:t>
            </a:r>
            <a:endParaRPr lang="uk-UA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699542"/>
            <a:ext cx="7817296" cy="4608512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4900" dirty="0" smtClean="0"/>
              <a:t>контроль </a:t>
            </a:r>
            <a:r>
              <a:rPr lang="ru-RU" sz="4900" dirty="0"/>
              <a:t>над воспалительным процессом</a:t>
            </a:r>
            <a:endParaRPr lang="uk-UA" sz="4900" dirty="0"/>
          </a:p>
          <a:p>
            <a:pPr marL="0" indent="0">
              <a:buNone/>
            </a:pPr>
            <a:r>
              <a:rPr lang="ru-RU" sz="4900" dirty="0" smtClean="0"/>
              <a:t>            (</a:t>
            </a:r>
            <a:r>
              <a:rPr lang="ru-RU" sz="4900" dirty="0"/>
              <a:t>идентификация причины, угнетение каскада </a:t>
            </a:r>
            <a:r>
              <a:rPr lang="ru-RU" sz="4900" dirty="0" smtClean="0"/>
              <a:t>воспаления) </a:t>
            </a:r>
            <a:endParaRPr lang="uk-UA" sz="49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4900" dirty="0"/>
              <a:t>стимуляция заживления</a:t>
            </a:r>
            <a:endParaRPr lang="uk-UA" sz="4900" dirty="0"/>
          </a:p>
          <a:p>
            <a:pPr marL="0" indent="0">
              <a:buNone/>
            </a:pPr>
            <a:r>
              <a:rPr lang="ru-RU" sz="4900" dirty="0"/>
              <a:t> </a:t>
            </a:r>
            <a:endParaRPr lang="uk-UA" sz="4900" dirty="0"/>
          </a:p>
          <a:p>
            <a:pPr marL="0" indent="0">
              <a:buNone/>
            </a:pPr>
            <a:r>
              <a:rPr lang="ru-RU" sz="5500" b="1" dirty="0" smtClean="0"/>
              <a:t>                    Какое </a:t>
            </a:r>
            <a:r>
              <a:rPr lang="ru-RU" sz="5500" b="1" dirty="0"/>
              <a:t>лечение должно быть первичным – противовоспалительное или </a:t>
            </a:r>
            <a:r>
              <a:rPr lang="ru-RU" sz="5500" b="1" dirty="0" smtClean="0"/>
              <a:t>       </a:t>
            </a:r>
            <a:r>
              <a:rPr lang="ru-RU" sz="5500" b="1" dirty="0" err="1" smtClean="0"/>
              <a:t>противоинфекционное</a:t>
            </a:r>
            <a:r>
              <a:rPr lang="ru-RU" sz="5500" b="1" dirty="0" smtClean="0"/>
              <a:t>?</a:t>
            </a:r>
            <a:endParaRPr lang="uk-UA" sz="5500" b="1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pPr marL="0" indent="0">
              <a:buNone/>
            </a:pPr>
            <a:r>
              <a:rPr lang="ru-RU" sz="5500" dirty="0" smtClean="0"/>
              <a:t>                  Первое – исключить местную инфекцию!!</a:t>
            </a:r>
            <a:endParaRPr lang="uk-UA" sz="5500" dirty="0" smtClean="0"/>
          </a:p>
          <a:p>
            <a:pPr marL="0" indent="0">
              <a:buNone/>
            </a:pPr>
            <a:r>
              <a:rPr lang="ru-RU" sz="5500" dirty="0"/>
              <a:t> </a:t>
            </a:r>
            <a:endParaRPr lang="uk-UA" sz="5500" dirty="0"/>
          </a:p>
          <a:p>
            <a:pPr marL="0" indent="0">
              <a:buNone/>
            </a:pPr>
            <a:r>
              <a:rPr lang="ru-RU" sz="5500" dirty="0" smtClean="0"/>
              <a:t>                 </a:t>
            </a:r>
            <a:r>
              <a:rPr lang="ru-RU" sz="5500" b="1" i="1" dirty="0" smtClean="0"/>
              <a:t>не </a:t>
            </a:r>
            <a:r>
              <a:rPr lang="ru-RU" sz="5500" b="1" i="1" dirty="0"/>
              <a:t>зависимо от этиологии процесса, иммунный </a:t>
            </a:r>
            <a:r>
              <a:rPr lang="ru-RU" sz="5500" b="1" i="1" dirty="0" smtClean="0"/>
              <a:t>ответ </a:t>
            </a:r>
            <a:r>
              <a:rPr lang="ru-RU" sz="5500" b="1" i="1" dirty="0"/>
              <a:t>в связи </a:t>
            </a:r>
            <a:r>
              <a:rPr lang="ru-RU" sz="5500" b="1" i="1" dirty="0" smtClean="0"/>
              <a:t>со  </a:t>
            </a:r>
            <a:r>
              <a:rPr lang="ru-RU" sz="5500" b="1" i="1" dirty="0"/>
              <a:t>спецификой морфологии </a:t>
            </a:r>
            <a:r>
              <a:rPr lang="ru-RU" sz="5500" b="1" i="1" dirty="0" smtClean="0"/>
              <a:t>   периферической </a:t>
            </a:r>
            <a:r>
              <a:rPr lang="ru-RU" sz="5500" b="1" i="1" dirty="0"/>
              <a:t>роговицы всегда ранний и очень </a:t>
            </a:r>
            <a:r>
              <a:rPr lang="ru-RU" sz="5500" b="1" i="1" dirty="0" smtClean="0"/>
              <a:t>сильный</a:t>
            </a:r>
            <a:r>
              <a:rPr lang="ru-RU" sz="5500" b="1" i="1" dirty="0"/>
              <a:t> </a:t>
            </a:r>
          </a:p>
          <a:p>
            <a:pPr marL="0" indent="0">
              <a:buNone/>
            </a:pPr>
            <a:endParaRPr lang="ru-RU" sz="5500" b="1" i="1" dirty="0" smtClean="0"/>
          </a:p>
          <a:p>
            <a:pPr marL="0" indent="0">
              <a:buNone/>
            </a:pPr>
            <a:r>
              <a:rPr lang="ru-RU" sz="5500" b="1" i="1" dirty="0"/>
              <a:t> </a:t>
            </a:r>
            <a:r>
              <a:rPr lang="ru-RU" sz="5500" b="1" i="1" dirty="0" smtClean="0"/>
              <a:t>                                                     </a:t>
            </a:r>
          </a:p>
          <a:p>
            <a:pPr marL="0" indent="0">
              <a:buNone/>
            </a:pPr>
            <a:r>
              <a:rPr lang="ru-RU" sz="5500" b="1" i="1" dirty="0"/>
              <a:t> </a:t>
            </a:r>
            <a:r>
              <a:rPr lang="ru-RU" sz="5500" b="1" i="1" dirty="0" smtClean="0"/>
              <a:t>                угроза </a:t>
            </a:r>
            <a:r>
              <a:rPr lang="ru-RU" sz="5500" b="1" i="1" dirty="0" err="1" smtClean="0"/>
              <a:t>кератомаляции</a:t>
            </a:r>
            <a:endParaRPr lang="uk-UA" sz="5500" b="1" i="1" dirty="0"/>
          </a:p>
          <a:p>
            <a:pPr marL="0" indent="0">
              <a:buNone/>
            </a:pPr>
            <a:endParaRPr lang="uk-UA" sz="5500" b="1" i="1" dirty="0"/>
          </a:p>
          <a:p>
            <a:pPr marL="0" indent="0">
              <a:buNone/>
            </a:pPr>
            <a:r>
              <a:rPr lang="ru-RU" sz="5500" dirty="0"/>
              <a:t> </a:t>
            </a:r>
            <a:endParaRPr lang="uk-UA" sz="5500" dirty="0"/>
          </a:p>
          <a:p>
            <a:pPr marL="0" indent="0">
              <a:buNone/>
            </a:pPr>
            <a:r>
              <a:rPr lang="ru-RU" sz="5500" dirty="0" smtClean="0"/>
              <a:t>                   Системные </a:t>
            </a:r>
            <a:r>
              <a:rPr lang="ru-RU" sz="5500" dirty="0"/>
              <a:t>ингибиторы </a:t>
            </a:r>
            <a:r>
              <a:rPr lang="ru-RU" sz="5500" dirty="0" err="1"/>
              <a:t>коллагеназы</a:t>
            </a:r>
            <a:r>
              <a:rPr lang="ru-RU" sz="5500" dirty="0"/>
              <a:t> – </a:t>
            </a:r>
            <a:r>
              <a:rPr lang="ru-RU" sz="5500" dirty="0" err="1"/>
              <a:t>доксициклин</a:t>
            </a:r>
            <a:r>
              <a:rPr lang="ru-RU" sz="5500" dirty="0"/>
              <a:t>, </a:t>
            </a:r>
            <a:r>
              <a:rPr lang="ru-RU" sz="5500" dirty="0" smtClean="0"/>
              <a:t>цистеин</a:t>
            </a:r>
          </a:p>
          <a:p>
            <a:pPr marL="0" indent="0">
              <a:buNone/>
            </a:pPr>
            <a:endParaRPr lang="ru-RU" sz="5500" dirty="0"/>
          </a:p>
          <a:p>
            <a:pPr marL="0" indent="0">
              <a:buNone/>
            </a:pPr>
            <a:endParaRPr lang="ru-RU" sz="5500" dirty="0" smtClean="0"/>
          </a:p>
          <a:p>
            <a:pPr marL="0" indent="0">
              <a:buNone/>
            </a:pPr>
            <a:r>
              <a:rPr lang="ru-RU" sz="5500" b="1" i="1" dirty="0" smtClean="0"/>
              <a:t>Лечение </a:t>
            </a:r>
            <a:r>
              <a:rPr lang="ru-RU" sz="5500" b="1" i="1" dirty="0"/>
              <a:t>следует начинать эмпирически как можно раньше и менять в зависимости от реакции роговицы на </a:t>
            </a:r>
            <a:r>
              <a:rPr lang="ru-RU" sz="5500" b="1" i="1" dirty="0" smtClean="0"/>
              <a:t>медикаменты.</a:t>
            </a:r>
          </a:p>
          <a:p>
            <a:pPr marL="0" indent="0">
              <a:buNone/>
            </a:pPr>
            <a:r>
              <a:rPr lang="ru-RU" sz="5500" b="1" i="1" dirty="0" smtClean="0"/>
              <a:t>Параллельно выясняется вероятность системных поражений</a:t>
            </a:r>
            <a:endParaRPr lang="uk-UA" sz="5500" b="1" i="1" dirty="0"/>
          </a:p>
          <a:p>
            <a:pPr marL="0" indent="0">
              <a:buNone/>
            </a:pPr>
            <a:r>
              <a:rPr lang="ru-RU" sz="5500" b="1" i="1" dirty="0"/>
              <a:t> </a:t>
            </a:r>
            <a:endParaRPr lang="uk-UA" sz="5500" b="1" i="1" dirty="0"/>
          </a:p>
          <a:p>
            <a:pPr marL="0" indent="0">
              <a:buNone/>
            </a:pPr>
            <a:endParaRPr lang="uk-UA" sz="5500" dirty="0"/>
          </a:p>
        </p:txBody>
      </p:sp>
      <p:sp>
        <p:nvSpPr>
          <p:cNvPr id="7" name="Выгнутая влево стрелка 6"/>
          <p:cNvSpPr/>
          <p:nvPr/>
        </p:nvSpPr>
        <p:spPr>
          <a:xfrm>
            <a:off x="395536" y="3330804"/>
            <a:ext cx="1520060" cy="753114"/>
          </a:xfrm>
          <a:prstGeom prst="curvedRightArrow">
            <a:avLst>
              <a:gd name="adj1" fmla="val 8554"/>
              <a:gd name="adj2" fmla="val 30138"/>
              <a:gd name="adj3" fmla="val 25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8" name="Выгнутая влево стрелка 7"/>
          <p:cNvSpPr/>
          <p:nvPr/>
        </p:nvSpPr>
        <p:spPr>
          <a:xfrm>
            <a:off x="611560" y="2427734"/>
            <a:ext cx="1296144" cy="936104"/>
          </a:xfrm>
          <a:prstGeom prst="curvedRightArrow">
            <a:avLst>
              <a:gd name="adj1" fmla="val 6979"/>
              <a:gd name="adj2" fmla="val 21506"/>
              <a:gd name="adj3" fmla="val 25000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4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26544"/>
            <a:ext cx="8229600" cy="58357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000" b="1" dirty="0" smtClean="0"/>
              <a:t>Первично </a:t>
            </a:r>
            <a:r>
              <a:rPr lang="ru-RU" sz="4000" b="1" dirty="0"/>
              <a:t>инфекционная этиология</a:t>
            </a:r>
            <a:r>
              <a:rPr lang="ru-RU" sz="4000" b="1" dirty="0" smtClean="0"/>
              <a:t>: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0" cy="4284476"/>
          </a:xfrm>
        </p:spPr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ru-RU" b="1" i="1" dirty="0" smtClean="0"/>
              <a:t>Анамнез:</a:t>
            </a:r>
          </a:p>
          <a:p>
            <a:pPr lvl="0"/>
            <a:r>
              <a:rPr lang="ru-RU" dirty="0" smtClean="0"/>
              <a:t>пользователи </a:t>
            </a:r>
            <a:r>
              <a:rPr lang="ru-RU" dirty="0"/>
              <a:t>МКЛ</a:t>
            </a:r>
            <a:endParaRPr lang="uk-UA" dirty="0"/>
          </a:p>
          <a:p>
            <a:pPr lvl="0"/>
            <a:r>
              <a:rPr lang="ru-RU" dirty="0"/>
              <a:t>история травмы или работники сельского хозяйства</a:t>
            </a:r>
            <a:endParaRPr lang="uk-UA" dirty="0"/>
          </a:p>
          <a:p>
            <a:pPr lvl="0"/>
            <a:r>
              <a:rPr lang="ru-RU" dirty="0"/>
              <a:t>в прошлом история вирусного кератита</a:t>
            </a:r>
            <a:endParaRPr lang="uk-UA" dirty="0"/>
          </a:p>
          <a:p>
            <a:pPr lvl="0"/>
            <a:r>
              <a:rPr lang="ru-RU" dirty="0"/>
              <a:t>есть реакция передней </a:t>
            </a:r>
            <a:r>
              <a:rPr lang="ru-RU" dirty="0" smtClean="0"/>
              <a:t>камеры</a:t>
            </a:r>
          </a:p>
          <a:p>
            <a:pPr marL="0" lvl="0" indent="0">
              <a:buNone/>
            </a:pPr>
            <a:r>
              <a:rPr lang="ru-RU" b="1" i="1" dirty="0" smtClean="0"/>
              <a:t>Диагностика:</a:t>
            </a:r>
          </a:p>
          <a:p>
            <a:pPr lvl="0"/>
            <a:r>
              <a:rPr lang="ru-RU" dirty="0" smtClean="0"/>
              <a:t>Соскоб, посев – исключить или подтвердить и идентифицировать флору (???)</a:t>
            </a:r>
            <a:endParaRPr lang="uk-UA" dirty="0"/>
          </a:p>
          <a:p>
            <a:pPr marL="0" indent="0">
              <a:buNone/>
            </a:pPr>
            <a:r>
              <a:rPr lang="ru-RU" b="1" i="1" dirty="0" smtClean="0"/>
              <a:t>Лечение:</a:t>
            </a:r>
          </a:p>
          <a:p>
            <a:r>
              <a:rPr lang="ru-RU" dirty="0" smtClean="0"/>
              <a:t>у</a:t>
            </a:r>
            <a:r>
              <a:rPr lang="en-US" dirty="0"/>
              <a:t>c</a:t>
            </a:r>
            <a:r>
              <a:rPr lang="ru-RU" dirty="0" err="1" smtClean="0"/>
              <a:t>иленные</a:t>
            </a:r>
            <a:r>
              <a:rPr lang="ru-RU" dirty="0" smtClean="0"/>
              <a:t> антибиотики </a:t>
            </a:r>
            <a:r>
              <a:rPr lang="ru-RU" sz="2400" b="1" i="1" dirty="0" smtClean="0"/>
              <a:t>(48 часов нет улучшения – повтор посева, смена тактики лечения</a:t>
            </a:r>
            <a:r>
              <a:rPr lang="ru-RU" sz="2400" b="1" i="1" dirty="0"/>
              <a:t>)</a:t>
            </a:r>
            <a:r>
              <a:rPr lang="ru-RU" sz="2400" b="1" i="1" dirty="0" smtClean="0"/>
              <a:t>  </a:t>
            </a:r>
            <a:r>
              <a:rPr lang="ru-RU" sz="2400" b="1" i="1" dirty="0"/>
              <a:t> </a:t>
            </a:r>
            <a:endParaRPr lang="uk-UA" sz="2400" b="1" i="1" dirty="0"/>
          </a:p>
          <a:p>
            <a:pPr marL="0" indent="0">
              <a:buNone/>
            </a:pPr>
            <a:r>
              <a:rPr lang="ru-RU" b="1" dirty="0" smtClean="0"/>
              <a:t>Клинические   </a:t>
            </a:r>
            <a:r>
              <a:rPr lang="ru-RU" b="1" dirty="0"/>
              <a:t>проявления, требующие применения системных антибиотиков:</a:t>
            </a:r>
            <a:endParaRPr lang="uk-UA" b="1" dirty="0"/>
          </a:p>
          <a:p>
            <a:pPr lvl="0"/>
            <a:r>
              <a:rPr lang="ru-RU" dirty="0"/>
              <a:t>размер язвы более 5мм</a:t>
            </a:r>
            <a:endParaRPr lang="uk-UA" dirty="0"/>
          </a:p>
          <a:p>
            <a:pPr lvl="0"/>
            <a:r>
              <a:rPr lang="ru-RU" dirty="0"/>
              <a:t>глубина язвы более 50% толщины</a:t>
            </a:r>
            <a:endParaRPr lang="uk-UA" dirty="0"/>
          </a:p>
          <a:p>
            <a:pPr lvl="0"/>
            <a:r>
              <a:rPr lang="ru-RU" dirty="0" err="1"/>
              <a:t>гипопион</a:t>
            </a:r>
            <a:endParaRPr lang="uk-UA" dirty="0"/>
          </a:p>
          <a:p>
            <a:pPr lvl="0"/>
            <a:r>
              <a:rPr lang="ru-RU" dirty="0"/>
              <a:t>угроза перфорации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3200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23478"/>
            <a:ext cx="8031088" cy="857250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У</a:t>
            </a:r>
            <a:r>
              <a:rPr lang="ru-RU" sz="2700" dirty="0" smtClean="0"/>
              <a:t>силенные концентрации антибиотиков для роговицы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(</a:t>
            </a:r>
            <a:r>
              <a:rPr lang="ru-RU" sz="2800" b="1" i="1" dirty="0" smtClean="0"/>
              <a:t>каждый час без перерыва на ночь)</a:t>
            </a:r>
            <a:endParaRPr lang="uk-UA" sz="3600" b="1" i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0109758"/>
              </p:ext>
            </p:extLst>
          </p:nvPr>
        </p:nvGraphicFramePr>
        <p:xfrm>
          <a:off x="251520" y="987574"/>
          <a:ext cx="7992888" cy="400947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664296"/>
                <a:gridCol w="2664296"/>
                <a:gridCol w="2664296"/>
              </a:tblGrid>
              <a:tr h="6759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Антибиотик </a:t>
                      </a:r>
                      <a:endParaRPr lang="uk-UA" sz="1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(усиленная концентрация для роговицы)</a:t>
                      </a:r>
                      <a:endParaRPr lang="uk-UA" sz="1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эффективно</a:t>
                      </a:r>
                      <a:endParaRPr lang="uk-UA" sz="1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</a:t>
                      </a:r>
                      <a:r>
                        <a:rPr lang="ru-RU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эффективно</a:t>
                      </a:r>
                      <a:endParaRPr lang="uk-UA" sz="1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2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Цефазолин</a:t>
                      </a: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–</a:t>
                      </a:r>
                      <a:endParaRPr lang="uk-UA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50мг/мл</a:t>
                      </a:r>
                      <a:endParaRPr lang="uk-UA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стафилококк, </a:t>
                      </a:r>
                      <a:endParaRPr lang="en-US" sz="1400" b="1" dirty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нейссерия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псевдомона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55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Цефтазидим</a:t>
                      </a: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</a:t>
                      </a: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50мг/мл</a:t>
                      </a:r>
                      <a:endParaRPr lang="uk-UA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Грамм </a:t>
                      </a: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«-» </a:t>
                      </a: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хламидии, </a:t>
                      </a:r>
                      <a:r>
                        <a:rPr lang="ru-RU" sz="1400" b="1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морганелла</a:t>
                      </a: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lang="ru-RU" sz="1400" b="1" dirty="0" err="1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псевдомона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грамм «+»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982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Гентамицин </a:t>
                      </a:r>
                      <a:endParaRPr lang="uk-UA" sz="14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15мг/мл</a:t>
                      </a:r>
                      <a:endParaRPr lang="uk-UA" sz="14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Грамм «-»,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псевдомона</a:t>
                      </a:r>
                      <a:endParaRPr lang="uk-UA" sz="1400" b="1" dirty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Грамм «+»?</a:t>
                      </a:r>
                      <a:endParaRPr lang="uk-UA" sz="1400" b="1" dirty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2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982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Тобрамицин</a:t>
                      </a: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</a:t>
                      </a:r>
                      <a:endParaRPr lang="uk-UA" sz="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15мг/мл</a:t>
                      </a:r>
                      <a:endParaRPr lang="uk-UA" sz="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стафилококки, </a:t>
                      </a:r>
                      <a:endParaRPr lang="ru-RU" sz="1400" b="1" dirty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псевдомона</a:t>
                      </a: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Грамм «+»?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982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Ванкомицин</a:t>
                      </a:r>
                      <a:endParaRPr lang="uk-UA" sz="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25мг/мл</a:t>
                      </a:r>
                      <a:endParaRPr lang="uk-UA" sz="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Стафилококки, </a:t>
                      </a:r>
                      <a:endParaRPr lang="ru-RU" sz="1400" b="1" dirty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стрептококки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uk-UA" sz="12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Нет перекрёстной резистентности с другими антибиотиками – можно вместе</a:t>
                      </a:r>
                      <a:endParaRPr lang="uk-UA" sz="14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43038" y="145839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26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95486"/>
            <a:ext cx="7239000" cy="857250"/>
          </a:xfrm>
        </p:spPr>
        <p:txBody>
          <a:bodyPr>
            <a:noAutofit/>
          </a:bodyPr>
          <a:lstStyle/>
          <a:p>
            <a:r>
              <a:rPr lang="ru-RU" sz="3200" b="1" dirty="0"/>
              <a:t>Вторичный процесс с первичной системной </a:t>
            </a:r>
            <a:r>
              <a:rPr lang="ru-RU" sz="3200" b="1" dirty="0" smtClean="0"/>
              <a:t>     инфекцией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203598"/>
            <a:ext cx="4320480" cy="367240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8000" dirty="0" smtClean="0"/>
              <a:t>      </a:t>
            </a:r>
            <a:r>
              <a:rPr lang="ru-RU" sz="8000" b="1" dirty="0" smtClean="0"/>
              <a:t>Наиболее частая этиология </a:t>
            </a:r>
          </a:p>
          <a:p>
            <a:pPr marL="0" indent="0">
              <a:buNone/>
            </a:pPr>
            <a:r>
              <a:rPr lang="ru-RU" sz="8000" dirty="0" smtClean="0"/>
              <a:t>            Туберкулёз</a:t>
            </a:r>
          </a:p>
          <a:p>
            <a:pPr marL="0" indent="0">
              <a:buNone/>
            </a:pPr>
            <a:r>
              <a:rPr lang="ru-RU" sz="8000" dirty="0" smtClean="0"/>
              <a:t>            Сифилис</a:t>
            </a:r>
          </a:p>
          <a:p>
            <a:pPr marL="0" indent="0">
              <a:buNone/>
            </a:pPr>
            <a:r>
              <a:rPr lang="ru-RU" sz="8000" dirty="0" smtClean="0"/>
              <a:t>            Вирусы</a:t>
            </a:r>
          </a:p>
          <a:p>
            <a:pPr marL="0" indent="0">
              <a:buNone/>
            </a:pPr>
            <a:r>
              <a:rPr lang="ru-RU" sz="8000" dirty="0" smtClean="0"/>
              <a:t>            Хламидии</a:t>
            </a:r>
          </a:p>
          <a:p>
            <a:pPr marL="0" indent="0">
              <a:buNone/>
            </a:pPr>
            <a:endParaRPr lang="ru-RU" sz="8000" dirty="0" smtClean="0"/>
          </a:p>
          <a:p>
            <a:pPr marL="0" indent="0">
              <a:buNone/>
            </a:pPr>
            <a:r>
              <a:rPr lang="ru-RU" sz="8000" b="1" dirty="0" smtClean="0"/>
              <a:t>         Диагностика</a:t>
            </a:r>
          </a:p>
          <a:p>
            <a:pPr marL="0" indent="0">
              <a:buNone/>
            </a:pPr>
            <a:r>
              <a:rPr lang="ru-RU" sz="8000" dirty="0"/>
              <a:t> </a:t>
            </a:r>
            <a:r>
              <a:rPr lang="ru-RU" sz="8000" dirty="0" smtClean="0"/>
              <a:t>            Сбор анамнеза</a:t>
            </a:r>
          </a:p>
          <a:p>
            <a:pPr marL="0" indent="0">
              <a:buNone/>
            </a:pPr>
            <a:r>
              <a:rPr lang="ru-RU" sz="8000" dirty="0" smtClean="0"/>
              <a:t>             Рентген лёгких</a:t>
            </a:r>
          </a:p>
          <a:p>
            <a:pPr marL="0" indent="0">
              <a:buNone/>
            </a:pPr>
            <a:r>
              <a:rPr lang="ru-RU" sz="8000" dirty="0" smtClean="0"/>
              <a:t>             Развёрнутый анализ крови</a:t>
            </a:r>
          </a:p>
          <a:p>
            <a:pPr marL="0" indent="0">
              <a:buNone/>
            </a:pPr>
            <a:r>
              <a:rPr lang="ru-RU" sz="8000" dirty="0" smtClean="0"/>
              <a:t>             </a:t>
            </a:r>
            <a:r>
              <a:rPr lang="en-US" sz="8000" dirty="0" smtClean="0"/>
              <a:t>RW</a:t>
            </a:r>
            <a:r>
              <a:rPr lang="ru-RU" sz="8000" dirty="0" smtClean="0"/>
              <a:t> и  осадочные реакции</a:t>
            </a:r>
          </a:p>
          <a:p>
            <a:pPr marL="0" indent="0">
              <a:buNone/>
            </a:pPr>
            <a:r>
              <a:rPr lang="ru-RU" sz="8000" dirty="0"/>
              <a:t> </a:t>
            </a:r>
            <a:r>
              <a:rPr lang="ru-RU" sz="8000" dirty="0" smtClean="0"/>
              <a:t>            ПЦР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211960" y="1203598"/>
            <a:ext cx="4824536" cy="352586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 smtClean="0"/>
              <a:t>                       Лечение </a:t>
            </a:r>
            <a:endParaRPr lang="ru-RU" b="1" dirty="0"/>
          </a:p>
          <a:p>
            <a:r>
              <a:rPr lang="ru-RU" dirty="0" smtClean="0"/>
              <a:t> </a:t>
            </a:r>
            <a:r>
              <a:rPr lang="ru-RU" dirty="0"/>
              <a:t>Специфическая системная </a:t>
            </a:r>
            <a:r>
              <a:rPr lang="ru-RU" dirty="0" smtClean="0"/>
              <a:t>терапия + </a:t>
            </a:r>
            <a:r>
              <a:rPr lang="ru-RU" dirty="0" err="1"/>
              <a:t>местно</a:t>
            </a:r>
            <a:r>
              <a:rPr lang="ru-RU" dirty="0"/>
              <a:t> кортикостероиды </a:t>
            </a:r>
          </a:p>
          <a:p>
            <a:r>
              <a:rPr lang="ru-RU" dirty="0" smtClean="0"/>
              <a:t>Тетрациклин </a:t>
            </a:r>
            <a:r>
              <a:rPr lang="ru-RU" dirty="0"/>
              <a:t>и его производные</a:t>
            </a:r>
          </a:p>
          <a:p>
            <a:r>
              <a:rPr lang="ru-RU" dirty="0"/>
              <a:t> </a:t>
            </a:r>
            <a:r>
              <a:rPr lang="ru-RU" dirty="0" smtClean="0"/>
              <a:t>Лечение </a:t>
            </a:r>
            <a:r>
              <a:rPr lang="ru-RU" dirty="0"/>
              <a:t>блефарита</a:t>
            </a:r>
          </a:p>
          <a:p>
            <a:r>
              <a:rPr lang="ru-RU" dirty="0"/>
              <a:t> </a:t>
            </a:r>
            <a:r>
              <a:rPr lang="ru-RU" dirty="0" smtClean="0"/>
              <a:t>При </a:t>
            </a:r>
            <a:r>
              <a:rPr lang="ru-RU" dirty="0"/>
              <a:t>системных инфекциях  </a:t>
            </a:r>
            <a:r>
              <a:rPr lang="ru-RU" sz="3300" b="1" dirty="0">
                <a:solidFill>
                  <a:srgbClr val="FF0000"/>
                </a:solidFill>
              </a:rPr>
              <a:t>не </a:t>
            </a:r>
            <a:r>
              <a:rPr lang="ru-RU" dirty="0"/>
              <a:t>применяются системные кортикостероиды!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53107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3478"/>
            <a:ext cx="7239000" cy="641226"/>
          </a:xfrm>
        </p:spPr>
        <p:txBody>
          <a:bodyPr/>
          <a:lstStyle/>
          <a:p>
            <a:r>
              <a:rPr lang="ru-RU" sz="4400" dirty="0" smtClean="0"/>
              <a:t>Местные кортикостероиды?</a:t>
            </a:r>
            <a:endParaRPr lang="uk-UA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987574"/>
            <a:ext cx="3730752" cy="3744416"/>
          </a:xfrm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err="1" smtClean="0">
                <a:solidFill>
                  <a:srgbClr val="00B050"/>
                </a:solidFill>
              </a:rPr>
              <a:t>супрессия</a:t>
            </a:r>
            <a:r>
              <a:rPr lang="ru-RU" dirty="0" smtClean="0">
                <a:solidFill>
                  <a:srgbClr val="00B050"/>
                </a:solidFill>
              </a:rPr>
              <a:t> цитокинов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err="1" smtClean="0">
                <a:solidFill>
                  <a:srgbClr val="00B050"/>
                </a:solidFill>
              </a:rPr>
              <a:t>подавлении</a:t>
            </a:r>
            <a:r>
              <a:rPr lang="uk-UA" dirty="0" smtClean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всех</a:t>
            </a:r>
            <a:r>
              <a:rPr lang="uk-UA" dirty="0">
                <a:solidFill>
                  <a:srgbClr val="00B050"/>
                </a:solidFill>
              </a:rPr>
              <a:t> фаз </a:t>
            </a:r>
            <a:r>
              <a:rPr lang="uk-UA" dirty="0" err="1" smtClean="0">
                <a:solidFill>
                  <a:srgbClr val="00B050"/>
                </a:solidFill>
              </a:rPr>
              <a:t>воспаления</a:t>
            </a:r>
            <a:r>
              <a:rPr lang="uk-UA" dirty="0" smtClean="0">
                <a:solidFill>
                  <a:srgbClr val="00B05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err="1">
                <a:solidFill>
                  <a:srgbClr val="00B050"/>
                </a:solidFill>
              </a:rPr>
              <a:t>снижает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освобождение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медиаторов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err="1" smtClean="0">
                <a:solidFill>
                  <a:srgbClr val="00B050"/>
                </a:solidFill>
              </a:rPr>
              <a:t>воспаления</a:t>
            </a:r>
            <a:endParaRPr lang="uk-UA" dirty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err="1" smtClean="0">
                <a:solidFill>
                  <a:srgbClr val="00B050"/>
                </a:solidFill>
              </a:rPr>
              <a:t>стабилизация</a:t>
            </a:r>
            <a:r>
              <a:rPr lang="uk-UA" dirty="0" smtClean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клеточных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smtClean="0">
                <a:solidFill>
                  <a:srgbClr val="00B050"/>
                </a:solidFill>
              </a:rPr>
              <a:t>мембран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err="1" smtClean="0">
                <a:solidFill>
                  <a:srgbClr val="00B050"/>
                </a:solidFill>
              </a:rPr>
              <a:t>уменьшение</a:t>
            </a:r>
            <a:r>
              <a:rPr lang="uk-UA" dirty="0" smtClean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выхода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протеолитических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ферментов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из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 err="1">
                <a:solidFill>
                  <a:srgbClr val="00B050"/>
                </a:solidFill>
              </a:rPr>
              <a:t>лизосом</a:t>
            </a:r>
            <a:endParaRPr lang="uk-UA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</a:rPr>
              <a:t> </a:t>
            </a:r>
            <a:endParaRPr lang="uk-UA" dirty="0">
              <a:solidFill>
                <a:srgbClr val="00B050"/>
              </a:solidFill>
            </a:endParaRPr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932040" y="987574"/>
            <a:ext cx="3730752" cy="3885906"/>
          </a:xfr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uk-UA" dirty="0" err="1">
                <a:solidFill>
                  <a:srgbClr val="FF0000"/>
                </a:solidFill>
              </a:rPr>
              <a:t>у</a:t>
            </a:r>
            <a:r>
              <a:rPr lang="uk-UA" dirty="0" err="1" smtClean="0">
                <a:solidFill>
                  <a:srgbClr val="FF0000"/>
                </a:solidFill>
              </a:rPr>
              <a:t>гнетение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иммунитета</a:t>
            </a:r>
            <a:endParaRPr lang="uk-UA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uk-UA" dirty="0" smtClean="0">
                <a:solidFill>
                  <a:srgbClr val="FF0000"/>
                </a:solidFill>
              </a:rPr>
              <a:t>      - </a:t>
            </a:r>
            <a:r>
              <a:rPr lang="uk-UA" dirty="0" err="1" smtClean="0">
                <a:solidFill>
                  <a:srgbClr val="FF0000"/>
                </a:solidFill>
              </a:rPr>
              <a:t>хуже</a:t>
            </a:r>
            <a:r>
              <a:rPr lang="uk-UA" dirty="0" smtClean="0">
                <a:solidFill>
                  <a:srgbClr val="FF0000"/>
                </a:solidFill>
              </a:rPr>
              <a:t> контроль  </a:t>
            </a:r>
            <a:r>
              <a:rPr lang="uk-UA" dirty="0" err="1" smtClean="0">
                <a:solidFill>
                  <a:srgbClr val="FF0000"/>
                </a:solidFill>
              </a:rPr>
              <a:t>противоинфекционного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лечения</a:t>
            </a:r>
            <a:endParaRPr lang="uk-UA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smtClean="0">
                <a:solidFill>
                  <a:srgbClr val="FF0000"/>
                </a:solidFill>
              </a:rPr>
              <a:t>задержка </a:t>
            </a:r>
            <a:r>
              <a:rPr lang="uk-UA" dirty="0" err="1">
                <a:solidFill>
                  <a:srgbClr val="FF0000"/>
                </a:solidFill>
              </a:rPr>
              <a:t>заживления</a:t>
            </a:r>
            <a:r>
              <a:rPr lang="uk-UA" dirty="0">
                <a:solidFill>
                  <a:srgbClr val="FF0000"/>
                </a:solidFill>
              </a:rPr>
              <a:t> </a:t>
            </a:r>
            <a:r>
              <a:rPr lang="uk-UA" dirty="0" smtClean="0">
                <a:solidFill>
                  <a:srgbClr val="FF0000"/>
                </a:solidFill>
              </a:rPr>
              <a:t> - </a:t>
            </a:r>
            <a:r>
              <a:rPr lang="uk-UA" dirty="0" err="1" smtClean="0">
                <a:solidFill>
                  <a:srgbClr val="FF0000"/>
                </a:solidFill>
              </a:rPr>
              <a:t>перфорация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 smtClean="0">
                <a:solidFill>
                  <a:srgbClr val="FF0000"/>
                </a:solidFill>
              </a:rPr>
              <a:t>роговицы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smtClean="0">
                <a:solidFill>
                  <a:srgbClr val="FF0000"/>
                </a:solidFill>
              </a:rPr>
              <a:t>при </a:t>
            </a:r>
            <a:r>
              <a:rPr lang="uk-UA" dirty="0" err="1">
                <a:solidFill>
                  <a:srgbClr val="FF0000"/>
                </a:solidFill>
              </a:rPr>
              <a:t>длительном</a:t>
            </a:r>
            <a:r>
              <a:rPr lang="uk-UA" dirty="0">
                <a:solidFill>
                  <a:srgbClr val="FF0000"/>
                </a:solidFill>
              </a:rPr>
              <a:t> </a:t>
            </a:r>
            <a:r>
              <a:rPr lang="uk-UA" dirty="0" err="1">
                <a:solidFill>
                  <a:srgbClr val="FF0000"/>
                </a:solidFill>
              </a:rPr>
              <a:t>применении</a:t>
            </a:r>
            <a:r>
              <a:rPr lang="uk-UA" dirty="0">
                <a:solidFill>
                  <a:srgbClr val="FF0000"/>
                </a:solidFill>
              </a:rPr>
              <a:t> 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uk-UA" dirty="0">
                <a:solidFill>
                  <a:srgbClr val="FF0000"/>
                </a:solidFill>
              </a:rPr>
              <a:t> </a:t>
            </a:r>
            <a:r>
              <a:rPr lang="uk-UA" dirty="0" smtClean="0">
                <a:solidFill>
                  <a:srgbClr val="FF0000"/>
                </a:solidFill>
              </a:rPr>
              <a:t>  -  </a:t>
            </a:r>
            <a:r>
              <a:rPr lang="uk-UA" dirty="0" err="1" smtClean="0">
                <a:solidFill>
                  <a:srgbClr val="FF0000"/>
                </a:solidFill>
              </a:rPr>
              <a:t>развитие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err="1">
                <a:solidFill>
                  <a:srgbClr val="FF0000"/>
                </a:solidFill>
              </a:rPr>
              <a:t>стероидной</a:t>
            </a:r>
            <a:r>
              <a:rPr lang="uk-UA" dirty="0">
                <a:solidFill>
                  <a:srgbClr val="FF0000"/>
                </a:solidFill>
              </a:rPr>
              <a:t> </a:t>
            </a:r>
            <a:r>
              <a:rPr lang="uk-UA" dirty="0" smtClean="0">
                <a:solidFill>
                  <a:srgbClr val="FF0000"/>
                </a:solidFill>
              </a:rPr>
              <a:t>  </a:t>
            </a:r>
            <a:r>
              <a:rPr lang="uk-UA" dirty="0" err="1" smtClean="0">
                <a:solidFill>
                  <a:srgbClr val="FF0000"/>
                </a:solidFill>
              </a:rPr>
              <a:t>глаукомы</a:t>
            </a:r>
            <a:r>
              <a:rPr lang="uk-UA" dirty="0" smtClean="0">
                <a:solidFill>
                  <a:srgbClr val="FF0000"/>
                </a:solidFill>
              </a:rPr>
              <a:t>, </a:t>
            </a:r>
            <a:r>
              <a:rPr lang="uk-UA" dirty="0" err="1" smtClean="0">
                <a:solidFill>
                  <a:srgbClr val="FF0000"/>
                </a:solidFill>
              </a:rPr>
              <a:t>катаракты</a:t>
            </a:r>
            <a:endParaRPr lang="uk-U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46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031088" cy="85725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Воспалительный неспецифический ПК</a:t>
            </a:r>
            <a:br>
              <a:rPr lang="ru-RU" sz="2400" b="1" dirty="0" smtClean="0"/>
            </a:br>
            <a:r>
              <a:rPr lang="ru-RU" sz="2400" b="1" dirty="0" smtClean="0"/>
              <a:t> ассоциированный с  системным заболеванием</a:t>
            </a:r>
            <a:endParaRPr lang="uk-UA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7574"/>
            <a:ext cx="8435280" cy="4248472"/>
          </a:xfrm>
        </p:spPr>
        <p:txBody>
          <a:bodyPr>
            <a:normAutofit fontScale="85000" lnSpcReduction="20000"/>
          </a:bodyPr>
          <a:lstStyle/>
          <a:p>
            <a:r>
              <a:rPr lang="ru-RU" sz="1800" dirty="0" smtClean="0"/>
              <a:t>Ревматоидный артрит</a:t>
            </a:r>
          </a:p>
          <a:p>
            <a:r>
              <a:rPr lang="ru-RU" sz="1800" dirty="0" err="1" smtClean="0"/>
              <a:t>Грануломатоз</a:t>
            </a:r>
            <a:r>
              <a:rPr lang="ru-RU" sz="1800" dirty="0" smtClean="0"/>
              <a:t> </a:t>
            </a:r>
            <a:r>
              <a:rPr lang="ru-RU" sz="1800" dirty="0" err="1" smtClean="0"/>
              <a:t>Вегенера</a:t>
            </a:r>
            <a:endParaRPr lang="ru-RU" sz="1800" dirty="0" smtClean="0"/>
          </a:p>
          <a:p>
            <a:r>
              <a:rPr lang="ru-RU" sz="1800" dirty="0" smtClean="0"/>
              <a:t>Узелковый </a:t>
            </a:r>
            <a:r>
              <a:rPr lang="ru-RU" sz="1800" dirty="0" err="1" smtClean="0"/>
              <a:t>полиартериит</a:t>
            </a:r>
            <a:endParaRPr lang="ru-RU" sz="1800" dirty="0" smtClean="0"/>
          </a:p>
          <a:p>
            <a:r>
              <a:rPr lang="ru-RU" sz="1800" dirty="0" smtClean="0"/>
              <a:t>Системная красная волчанка</a:t>
            </a:r>
          </a:p>
          <a:p>
            <a:endParaRPr lang="ru-RU" sz="1800" dirty="0"/>
          </a:p>
          <a:p>
            <a:pPr marL="0" indent="0">
              <a:buNone/>
            </a:pPr>
            <a:r>
              <a:rPr lang="ru-RU" sz="1800" b="1" i="1" dirty="0"/>
              <a:t>В 25% случаев ПК – первый манифест системного </a:t>
            </a:r>
            <a:r>
              <a:rPr lang="ru-RU" sz="1800" b="1" i="1" dirty="0" smtClean="0"/>
              <a:t>заболевания.   (</a:t>
            </a:r>
            <a:r>
              <a:rPr lang="en-US" sz="1800" b="1" i="1" dirty="0" smtClean="0"/>
              <a:t>Radhika T.,2017)</a:t>
            </a:r>
            <a:endParaRPr lang="ru-RU" sz="1800" b="1" i="1" dirty="0" smtClean="0"/>
          </a:p>
          <a:p>
            <a:pPr marL="0" indent="0">
              <a:buNone/>
            </a:pPr>
            <a:endParaRPr lang="uk-UA" sz="1800" b="1" i="1" dirty="0"/>
          </a:p>
          <a:p>
            <a:pPr marL="0" indent="0">
              <a:buNone/>
            </a:pPr>
            <a:r>
              <a:rPr lang="ru-RU" sz="1800" b="1" dirty="0" smtClean="0"/>
              <a:t>Ревматоидный артрит</a:t>
            </a:r>
          </a:p>
          <a:p>
            <a:pPr marL="0" indent="0">
              <a:buNone/>
            </a:pPr>
            <a:r>
              <a:rPr lang="ru-RU" sz="1800" dirty="0" smtClean="0"/>
              <a:t>В </a:t>
            </a:r>
            <a:r>
              <a:rPr lang="ru-RU" sz="1800" dirty="0"/>
              <a:t>34-42% случаев </a:t>
            </a:r>
            <a:r>
              <a:rPr lang="ru-RU" sz="1800" dirty="0" smtClean="0"/>
              <a:t>всех ПК (</a:t>
            </a:r>
            <a:r>
              <a:rPr lang="en-US" sz="1800" dirty="0" err="1"/>
              <a:t>Galor</a:t>
            </a:r>
            <a:r>
              <a:rPr lang="en-US" sz="1800" dirty="0"/>
              <a:t> A</a:t>
            </a:r>
            <a:r>
              <a:rPr lang="ru-RU" sz="1800" dirty="0"/>
              <a:t>., 2007) </a:t>
            </a:r>
            <a:endParaRPr lang="en-US" sz="1800" dirty="0" smtClean="0"/>
          </a:p>
          <a:p>
            <a:pPr marL="0" indent="0">
              <a:buNone/>
            </a:pPr>
            <a:r>
              <a:rPr lang="ru-RU" sz="1800" dirty="0" smtClean="0"/>
              <a:t>При </a:t>
            </a:r>
            <a:r>
              <a:rPr lang="ru-RU" sz="1800" dirty="0"/>
              <a:t>ревматоидном артрите в 3% случаев отмечается ПК </a:t>
            </a:r>
            <a:endParaRPr lang="en-US" sz="1800" dirty="0" smtClean="0"/>
          </a:p>
          <a:p>
            <a:pPr marL="0" indent="0">
              <a:buNone/>
            </a:pPr>
            <a:r>
              <a:rPr lang="ru-RU" sz="1800" dirty="0" smtClean="0"/>
              <a:t>Как </a:t>
            </a:r>
            <a:r>
              <a:rPr lang="ru-RU" sz="1800" dirty="0"/>
              <a:t>правило у пациентов уже существует </a:t>
            </a:r>
            <a:r>
              <a:rPr lang="ru-RU" sz="1800" dirty="0" err="1" smtClean="0"/>
              <a:t>ревматоидный</a:t>
            </a:r>
            <a:r>
              <a:rPr lang="ru-RU" sz="1800" dirty="0" smtClean="0"/>
              <a:t> </a:t>
            </a:r>
            <a:r>
              <a:rPr lang="ru-RU" sz="1800" dirty="0"/>
              <a:t>артрит около 20лет</a:t>
            </a:r>
            <a:r>
              <a:rPr lang="ru-RU" sz="1800" dirty="0" smtClean="0"/>
              <a:t>. </a:t>
            </a:r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r>
              <a:rPr lang="ru-RU" sz="1800" b="1" dirty="0" err="1" smtClean="0"/>
              <a:t>Грануломатоз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Вегенера</a:t>
            </a:r>
            <a:r>
              <a:rPr lang="ru-RU" sz="1800" b="1" dirty="0" smtClean="0"/>
              <a:t> </a:t>
            </a:r>
            <a:endParaRPr lang="ru-RU" sz="1800" dirty="0"/>
          </a:p>
          <a:p>
            <a:pPr marL="0" indent="0">
              <a:buNone/>
            </a:pPr>
            <a:r>
              <a:rPr lang="ru-RU" sz="1800" dirty="0" smtClean="0"/>
              <a:t> ПК </a:t>
            </a:r>
            <a:r>
              <a:rPr lang="ru-RU" sz="1800" dirty="0"/>
              <a:t>часто является первым  проявлением болезни Глазные проявления встречаются в 50-60% случаев </a:t>
            </a:r>
            <a:r>
              <a:rPr lang="ru-RU" sz="1800" dirty="0" smtClean="0"/>
              <a:t> (</a:t>
            </a:r>
            <a:r>
              <a:rPr lang="en-US" sz="1800" dirty="0" err="1" smtClean="0"/>
              <a:t>Grag</a:t>
            </a:r>
            <a:r>
              <a:rPr lang="en-US" sz="1800" dirty="0" smtClean="0"/>
              <a:t> </a:t>
            </a:r>
            <a:r>
              <a:rPr lang="en-US" sz="1800" dirty="0"/>
              <a:t>P</a:t>
            </a:r>
            <a:r>
              <a:rPr lang="ru-RU" sz="1800" dirty="0"/>
              <a:t>.,2011</a:t>
            </a:r>
            <a:r>
              <a:rPr lang="ru-RU" sz="1800" dirty="0" smtClean="0"/>
              <a:t>).</a:t>
            </a:r>
          </a:p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1800" b="1" dirty="0" smtClean="0"/>
              <a:t>Узелковый </a:t>
            </a:r>
            <a:r>
              <a:rPr lang="ru-RU" sz="1800" b="1" dirty="0" err="1" smtClean="0"/>
              <a:t>полиартериит</a:t>
            </a:r>
            <a:r>
              <a:rPr lang="ru-RU" sz="1800" b="1" dirty="0" smtClean="0"/>
              <a:t> </a:t>
            </a:r>
            <a:r>
              <a:rPr lang="ru-RU" sz="1800" dirty="0" smtClean="0"/>
              <a:t>– в 15% случаев глазные проявления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123373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Оксана\Desktop\Конференции\ДЛя конференц\Кератит\Безымянный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664" y="267494"/>
            <a:ext cx="5693850" cy="446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47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Оксана\Desktop\Конференции\ДЛя конференц\Кератит\ревматоидный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1510"/>
            <a:ext cx="5919788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9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164554"/>
            <a:ext cx="8031088" cy="857250"/>
          </a:xfrm>
        </p:spPr>
        <p:txBody>
          <a:bodyPr/>
          <a:lstStyle/>
          <a:p>
            <a:r>
              <a:rPr lang="ru-RU" sz="4000" dirty="0" smtClean="0"/>
              <a:t>Жизненно важно искать причину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0" cy="4230470"/>
          </a:xfrm>
        </p:spPr>
        <p:txBody>
          <a:bodyPr>
            <a:normAutofit fontScale="92500" lnSpcReduction="20000"/>
          </a:bodyPr>
          <a:lstStyle/>
          <a:p>
            <a:r>
              <a:rPr lang="ru-RU" sz="1900" dirty="0"/>
              <a:t>Появление ПК как правило совпадает с переходом в стадию системного </a:t>
            </a:r>
            <a:r>
              <a:rPr lang="ru-RU" sz="1900" dirty="0" err="1"/>
              <a:t>васкулита</a:t>
            </a:r>
            <a:r>
              <a:rPr lang="ru-RU" sz="1900" dirty="0"/>
              <a:t> и является плохим прогностическим критерием – требуется  цитотоксическая  и </a:t>
            </a:r>
            <a:r>
              <a:rPr lang="ru-RU" sz="1900" dirty="0" err="1"/>
              <a:t>иммуносупрессорная</a:t>
            </a:r>
            <a:r>
              <a:rPr lang="ru-RU" sz="1900" dirty="0"/>
              <a:t> терапия (</a:t>
            </a:r>
            <a:r>
              <a:rPr lang="en-US" sz="1900" dirty="0" err="1"/>
              <a:t>Atrifoni</a:t>
            </a:r>
            <a:r>
              <a:rPr lang="en-US" sz="1900" dirty="0"/>
              <a:t> M</a:t>
            </a:r>
            <a:r>
              <a:rPr lang="ru-RU" sz="1900" dirty="0"/>
              <a:t>.,2014) </a:t>
            </a:r>
            <a:endParaRPr lang="uk-UA" sz="1900" dirty="0"/>
          </a:p>
          <a:p>
            <a:r>
              <a:rPr lang="ru-RU" sz="1900" dirty="0"/>
              <a:t>При </a:t>
            </a:r>
            <a:r>
              <a:rPr lang="ru-RU" sz="1900" dirty="0" err="1"/>
              <a:t>нелечённом</a:t>
            </a:r>
            <a:r>
              <a:rPr lang="ru-RU" sz="1900" dirty="0"/>
              <a:t> ревматоидном артрите, </a:t>
            </a:r>
            <a:r>
              <a:rPr lang="ru-RU" sz="1900" dirty="0" smtClean="0"/>
              <a:t>сопровождающемся </a:t>
            </a:r>
            <a:r>
              <a:rPr lang="ru-RU" sz="1900" dirty="0"/>
              <a:t>склеритом либо </a:t>
            </a:r>
            <a:r>
              <a:rPr lang="ru-RU" sz="1900" dirty="0" smtClean="0"/>
              <a:t>ПК, </a:t>
            </a:r>
            <a:r>
              <a:rPr lang="ru-RU" sz="1900" dirty="0"/>
              <a:t>смертность составляет 50% в течение 5 лет.</a:t>
            </a:r>
            <a:endParaRPr lang="uk-UA" sz="1900" dirty="0"/>
          </a:p>
          <a:p>
            <a:r>
              <a:rPr lang="ru-RU" sz="1800" dirty="0"/>
              <a:t>Узелковый </a:t>
            </a:r>
            <a:r>
              <a:rPr lang="ru-RU" sz="1800" dirty="0" smtClean="0"/>
              <a:t>артериит – </a:t>
            </a:r>
            <a:r>
              <a:rPr lang="ru-RU" sz="1800" dirty="0" err="1" smtClean="0"/>
              <a:t>нелечённый</a:t>
            </a:r>
            <a:r>
              <a:rPr lang="ru-RU" sz="1800" dirty="0" smtClean="0"/>
              <a:t> </a:t>
            </a:r>
            <a:r>
              <a:rPr lang="ru-RU" sz="1800" dirty="0"/>
              <a:t>85% смертность и только 5% при правильном лечении (</a:t>
            </a:r>
            <a:r>
              <a:rPr lang="ru-RU" sz="1800" dirty="0" err="1"/>
              <a:t>цитостатики</a:t>
            </a:r>
            <a:r>
              <a:rPr lang="ru-RU" sz="1800" dirty="0"/>
              <a:t> и системные кортикостероиды</a:t>
            </a:r>
            <a:r>
              <a:rPr lang="ru-RU" sz="1800" dirty="0" smtClean="0"/>
              <a:t>).</a:t>
            </a:r>
          </a:p>
          <a:p>
            <a:r>
              <a:rPr lang="ru-RU" sz="1800" dirty="0" err="1" smtClean="0"/>
              <a:t>Грануломатоз</a:t>
            </a:r>
            <a:r>
              <a:rPr lang="ru-RU" sz="1800" dirty="0" smtClean="0"/>
              <a:t> </a:t>
            </a:r>
            <a:r>
              <a:rPr lang="ru-RU" sz="1800" dirty="0" err="1" smtClean="0"/>
              <a:t>Вегенера</a:t>
            </a:r>
            <a:r>
              <a:rPr lang="ru-RU" sz="1800" dirty="0" smtClean="0"/>
              <a:t> – </a:t>
            </a:r>
            <a:r>
              <a:rPr lang="ru-RU" sz="1800" dirty="0" err="1" smtClean="0"/>
              <a:t>нелечённые</a:t>
            </a:r>
            <a:r>
              <a:rPr lang="ru-RU" sz="1800" dirty="0" smtClean="0"/>
              <a:t> случаи – в 60% смертность в течение 5 лет. </a:t>
            </a:r>
          </a:p>
          <a:p>
            <a:endParaRPr lang="ru-RU" sz="1800" dirty="0"/>
          </a:p>
          <a:p>
            <a:pPr marL="0" indent="0">
              <a:buNone/>
            </a:pPr>
            <a:r>
              <a:rPr lang="ru-RU" sz="1800" b="1" dirty="0" smtClean="0"/>
              <a:t>Целенаправленный сбор анамнеза</a:t>
            </a:r>
          </a:p>
          <a:p>
            <a:pPr marL="0" indent="0">
              <a:buNone/>
            </a:pPr>
            <a:r>
              <a:rPr lang="ru-RU" sz="1800" b="1" dirty="0" smtClean="0"/>
              <a:t>Лабораторная диагностика – показатели системных заболеваний соединительной ткани: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/>
              <a:t>а</a:t>
            </a:r>
            <a:r>
              <a:rPr lang="ru-RU" sz="1800" dirty="0" smtClean="0"/>
              <a:t>нти </a:t>
            </a:r>
            <a:r>
              <a:rPr lang="ru-RU" sz="1800" dirty="0" err="1"/>
              <a:t>нейтрофильные</a:t>
            </a:r>
            <a:r>
              <a:rPr lang="ru-RU" sz="1800" dirty="0"/>
              <a:t> цитоплазматические </a:t>
            </a:r>
            <a:r>
              <a:rPr lang="ru-RU" sz="1800" dirty="0" smtClean="0"/>
              <a:t>антитела</a:t>
            </a:r>
            <a:r>
              <a:rPr lang="en-US" sz="1800" dirty="0" smtClean="0"/>
              <a:t> </a:t>
            </a:r>
            <a:r>
              <a:rPr lang="en-US" sz="1800" b="1" dirty="0"/>
              <a:t>ANCA</a:t>
            </a:r>
            <a:r>
              <a:rPr lang="ru-RU" sz="1800" dirty="0" smtClean="0"/>
              <a:t> </a:t>
            </a:r>
            <a:r>
              <a:rPr lang="en-US" sz="1800" dirty="0" smtClean="0"/>
              <a:t>– </a:t>
            </a:r>
            <a:r>
              <a:rPr lang="ru-RU" sz="1800" dirty="0" smtClean="0"/>
              <a:t>маркеры </a:t>
            </a:r>
            <a:r>
              <a:rPr lang="ru-RU" sz="1800" dirty="0" err="1" smtClean="0"/>
              <a:t>васкулита</a:t>
            </a:r>
            <a:r>
              <a:rPr lang="ru-RU" sz="1800" dirty="0" smtClean="0"/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/>
              <a:t> </a:t>
            </a:r>
            <a:r>
              <a:rPr lang="ru-RU" sz="1800" dirty="0"/>
              <a:t>99% специфичности и 96% </a:t>
            </a:r>
            <a:r>
              <a:rPr lang="ru-RU" sz="1800" dirty="0" smtClean="0"/>
              <a:t>чувствительности </a:t>
            </a:r>
            <a:r>
              <a:rPr lang="ru-RU" sz="1800" dirty="0"/>
              <a:t>при </a:t>
            </a:r>
            <a:r>
              <a:rPr lang="ru-RU" sz="1800" dirty="0" err="1"/>
              <a:t>грануломатозе</a:t>
            </a:r>
            <a:r>
              <a:rPr lang="ru-RU" sz="1800" dirty="0"/>
              <a:t> </a:t>
            </a:r>
            <a:r>
              <a:rPr lang="ru-RU" sz="1800" dirty="0" err="1"/>
              <a:t>Вегенера</a:t>
            </a:r>
            <a:r>
              <a:rPr lang="ru-RU" sz="1800" dirty="0"/>
              <a:t> (практически 100% диагноз).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/>
              <a:t> </a:t>
            </a:r>
            <a:r>
              <a:rPr lang="ru-RU" sz="1800" dirty="0"/>
              <a:t>антинуклеарные антитела </a:t>
            </a:r>
            <a:r>
              <a:rPr lang="en-US" sz="1800" b="1" dirty="0" smtClean="0"/>
              <a:t>ANA</a:t>
            </a:r>
            <a:r>
              <a:rPr lang="en-US" sz="1800" dirty="0" smtClean="0"/>
              <a:t> </a:t>
            </a:r>
            <a:r>
              <a:rPr lang="ru-RU" sz="1800" dirty="0" smtClean="0"/>
              <a:t>  (в 95</a:t>
            </a:r>
            <a:r>
              <a:rPr lang="ru-RU" sz="1800" dirty="0"/>
              <a:t>% </a:t>
            </a:r>
            <a:r>
              <a:rPr lang="ru-RU" sz="1800" dirty="0" smtClean="0"/>
              <a:t>при </a:t>
            </a:r>
            <a:r>
              <a:rPr lang="ru-RU" sz="1800" dirty="0"/>
              <a:t>системной красной </a:t>
            </a:r>
            <a:r>
              <a:rPr lang="ru-RU" sz="1800" dirty="0" smtClean="0"/>
              <a:t>волчанке)</a:t>
            </a:r>
            <a:endParaRPr lang="uk-UA" sz="1800" dirty="0"/>
          </a:p>
          <a:p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b="1" dirty="0"/>
          </a:p>
        </p:txBody>
      </p:sp>
    </p:spTree>
    <p:extLst>
      <p:ext uri="{BB962C8B-B14F-4D97-AF65-F5344CB8AC3E}">
        <p14:creationId xmlns:p14="http://schemas.microsoft.com/office/powerpoint/2010/main" val="238297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55526"/>
            <a:ext cx="8031088" cy="857250"/>
          </a:xfrm>
        </p:spPr>
        <p:txBody>
          <a:bodyPr>
            <a:noAutofit/>
          </a:bodyPr>
          <a:lstStyle/>
          <a:p>
            <a:r>
              <a:rPr lang="ru-RU" sz="2800" b="1" dirty="0"/>
              <a:t>Воспалительный неспецифический ПК </a:t>
            </a:r>
            <a:r>
              <a:rPr lang="ru-RU" sz="2800" b="1" dirty="0" smtClean="0"/>
              <a:t> не ассоциированный </a:t>
            </a:r>
            <a:r>
              <a:rPr lang="ru-RU" sz="2800" b="1" dirty="0"/>
              <a:t>с  системным </a:t>
            </a:r>
            <a:r>
              <a:rPr lang="ru-RU" sz="2800" b="1" dirty="0" smtClean="0"/>
              <a:t>заболеванием (язва Мурена)</a:t>
            </a:r>
            <a:endParaRPr lang="uk-UA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87320"/>
            <a:ext cx="4248472" cy="33147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2400" dirty="0"/>
              <a:t>если не доказана связь с системным </a:t>
            </a:r>
            <a:r>
              <a:rPr lang="ru-RU" sz="2400" dirty="0" smtClean="0"/>
              <a:t>коллагенозом</a:t>
            </a:r>
          </a:p>
          <a:p>
            <a:pPr lvl="0"/>
            <a:r>
              <a:rPr lang="ru-RU" sz="2400" dirty="0"/>
              <a:t>кольцевидной формы, </a:t>
            </a:r>
            <a:r>
              <a:rPr lang="ru-RU" sz="2400" dirty="0" smtClean="0"/>
              <a:t>прогрессирующая</a:t>
            </a:r>
            <a:endParaRPr lang="uk-UA" sz="2400" dirty="0"/>
          </a:p>
          <a:p>
            <a:pPr lvl="0"/>
            <a:r>
              <a:rPr lang="ru-RU" sz="2400" dirty="0"/>
              <a:t>не связано со склерой (нет склерита</a:t>
            </a:r>
            <a:r>
              <a:rPr lang="ru-RU" sz="2400" dirty="0" smtClean="0"/>
              <a:t>)</a:t>
            </a:r>
            <a:endParaRPr lang="uk-UA" sz="2400" dirty="0"/>
          </a:p>
          <a:p>
            <a:pPr lvl="0"/>
            <a:r>
              <a:rPr lang="ru-RU" sz="2400" dirty="0"/>
              <a:t>н</a:t>
            </a:r>
            <a:r>
              <a:rPr lang="ru-RU" sz="2400" dirty="0" smtClean="0"/>
              <a:t>епосредственно </a:t>
            </a:r>
            <a:r>
              <a:rPr lang="ru-RU" sz="2400" dirty="0"/>
              <a:t>от </a:t>
            </a:r>
            <a:r>
              <a:rPr lang="ru-RU" sz="2400" dirty="0" smtClean="0"/>
              <a:t>лимба    к </a:t>
            </a:r>
            <a:r>
              <a:rPr lang="ru-RU" sz="2400" dirty="0"/>
              <a:t>центру</a:t>
            </a:r>
            <a:endParaRPr lang="uk-UA" sz="2400" dirty="0"/>
          </a:p>
          <a:p>
            <a:pPr lvl="0"/>
            <a:r>
              <a:rPr lang="ru-RU" sz="2400" dirty="0"/>
              <a:t>выраженный болевой синдром</a:t>
            </a:r>
            <a:endParaRPr lang="uk-UA" sz="2400" dirty="0"/>
          </a:p>
          <a:p>
            <a:endParaRPr lang="uk-UA" dirty="0"/>
          </a:p>
        </p:txBody>
      </p:sp>
      <p:pic>
        <p:nvPicPr>
          <p:cNvPr id="5122" name="Picture 2" descr="C:\Users\Оксана\Desktop\Конференции\ДЛя конференц\Кератит\Moorena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07654"/>
            <a:ext cx="4036133" cy="2949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74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83518"/>
            <a:ext cx="8229600" cy="637580"/>
          </a:xfrm>
        </p:spPr>
        <p:txBody>
          <a:bodyPr>
            <a:noAutofit/>
          </a:bodyPr>
          <a:lstStyle/>
          <a:p>
            <a:r>
              <a:rPr lang="ru-RU" sz="3200" b="1" dirty="0"/>
              <a:t>Лечение </a:t>
            </a:r>
            <a:r>
              <a:rPr lang="ru-RU" sz="3200" b="1" dirty="0" smtClean="0"/>
              <a:t>воспалительного неспецифического </a:t>
            </a:r>
            <a:r>
              <a:rPr lang="ru-RU" sz="3200" b="1" dirty="0"/>
              <a:t>ПК</a:t>
            </a:r>
            <a:r>
              <a:rPr lang="ru-RU" sz="3200" b="1" dirty="0" smtClean="0"/>
              <a:t>:</a:t>
            </a:r>
            <a:endParaRPr lang="uk-UA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76412"/>
            <a:ext cx="8229600" cy="39670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err="1" smtClean="0"/>
              <a:t>Местно</a:t>
            </a:r>
            <a:r>
              <a:rPr lang="ru-RU" b="1" dirty="0"/>
              <a:t>:</a:t>
            </a:r>
            <a:endParaRPr lang="uk-UA" b="1" dirty="0"/>
          </a:p>
          <a:p>
            <a:pPr lvl="0"/>
            <a:r>
              <a:rPr lang="ru-RU" dirty="0" err="1" smtClean="0"/>
              <a:t>бесконсервантные</a:t>
            </a:r>
            <a:r>
              <a:rPr lang="ru-RU" dirty="0" smtClean="0"/>
              <a:t> </a:t>
            </a:r>
            <a:r>
              <a:rPr lang="ru-RU" dirty="0" err="1"/>
              <a:t>люмбриканты</a:t>
            </a:r>
            <a:endParaRPr lang="uk-UA" dirty="0"/>
          </a:p>
          <a:p>
            <a:pPr lvl="0"/>
            <a:r>
              <a:rPr lang="ru-RU" dirty="0"/>
              <a:t>ингибиторы </a:t>
            </a:r>
            <a:r>
              <a:rPr lang="ru-RU" dirty="0" err="1"/>
              <a:t>коллагеназы</a:t>
            </a:r>
            <a:r>
              <a:rPr lang="ru-RU" dirty="0"/>
              <a:t> (20</a:t>
            </a:r>
            <a:r>
              <a:rPr lang="ru-RU" dirty="0" smtClean="0"/>
              <a:t>% </a:t>
            </a:r>
            <a:r>
              <a:rPr lang="ru-RU" dirty="0" err="1" smtClean="0"/>
              <a:t>ацетилцистеин</a:t>
            </a:r>
            <a:r>
              <a:rPr lang="ru-RU" dirty="0"/>
              <a:t>)</a:t>
            </a:r>
            <a:endParaRPr lang="uk-UA" dirty="0"/>
          </a:p>
          <a:p>
            <a:pPr lvl="0"/>
            <a:r>
              <a:rPr lang="ru-RU" dirty="0"/>
              <a:t>низкие дозы антибиотиков</a:t>
            </a:r>
            <a:endParaRPr lang="uk-UA" dirty="0"/>
          </a:p>
          <a:p>
            <a:pPr lvl="0"/>
            <a:r>
              <a:rPr lang="ru-RU" dirty="0"/>
              <a:t>стероиды каждые 2 </a:t>
            </a:r>
            <a:r>
              <a:rPr lang="ru-RU" dirty="0" smtClean="0"/>
              <a:t>часа </a:t>
            </a:r>
            <a:r>
              <a:rPr lang="ru-RU" b="1" dirty="0" smtClean="0">
                <a:solidFill>
                  <a:srgbClr val="FF0000"/>
                </a:solidFill>
              </a:rPr>
              <a:t>(?!)</a:t>
            </a:r>
            <a:endParaRPr lang="uk-UA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/>
              <a:t>Системная терапия:</a:t>
            </a:r>
            <a:endParaRPr lang="uk-UA" b="1" dirty="0"/>
          </a:p>
          <a:p>
            <a:pPr lvl="0"/>
            <a:r>
              <a:rPr lang="ru-RU" dirty="0"/>
              <a:t> дериваты </a:t>
            </a:r>
            <a:r>
              <a:rPr lang="ru-RU" dirty="0" smtClean="0"/>
              <a:t>тетрациклина</a:t>
            </a:r>
          </a:p>
          <a:p>
            <a:pPr lvl="0"/>
            <a:r>
              <a:rPr lang="ru-RU" dirty="0"/>
              <a:t>в</a:t>
            </a:r>
            <a:r>
              <a:rPr lang="ru-RU" dirty="0" smtClean="0"/>
              <a:t>итамин С, цистеин</a:t>
            </a:r>
            <a:endParaRPr lang="uk-UA" dirty="0"/>
          </a:p>
          <a:p>
            <a:pPr lvl="0"/>
            <a:r>
              <a:rPr lang="ru-RU" dirty="0"/>
              <a:t>системно – кортикостероиды</a:t>
            </a:r>
            <a:endParaRPr lang="uk-UA" dirty="0"/>
          </a:p>
          <a:p>
            <a:pPr lvl="0"/>
            <a:r>
              <a:rPr lang="ru-RU" b="1" dirty="0"/>
              <a:t>специфические иммуномодуляторы</a:t>
            </a:r>
            <a:endParaRPr lang="uk-UA" b="1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316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58357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Всё очень нестабильно!</a:t>
            </a:r>
            <a:endParaRPr lang="uk-UA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98928"/>
            <a:ext cx="4968552" cy="3805070"/>
          </a:xfrm>
        </p:spPr>
        <p:txBody>
          <a:bodyPr>
            <a:normAutofit fontScale="92500" lnSpcReduction="10000"/>
          </a:bodyPr>
          <a:lstStyle/>
          <a:p>
            <a:r>
              <a:rPr lang="ru-RU" sz="2000" b="1" i="1" dirty="0" smtClean="0"/>
              <a:t>Местные кортикостероиды могут </a:t>
            </a:r>
            <a:r>
              <a:rPr lang="ru-RU" sz="2000" b="1" i="1" dirty="0"/>
              <a:t>ингибировать образование нового коллагена и увеличить риски перфорации </a:t>
            </a:r>
            <a:endParaRPr lang="ru-RU" sz="2000" b="1" i="1" dirty="0" smtClean="0"/>
          </a:p>
          <a:p>
            <a:r>
              <a:rPr lang="ru-RU" sz="2000" dirty="0" smtClean="0"/>
              <a:t>При ПК ассоциированных </a:t>
            </a:r>
            <a:r>
              <a:rPr lang="ru-RU" sz="2000" dirty="0"/>
              <a:t>с системными  аутоиммунными заболеваниями  </a:t>
            </a:r>
            <a:r>
              <a:rPr lang="ru-RU" sz="2000" dirty="0" smtClean="0"/>
              <a:t> </a:t>
            </a:r>
            <a:r>
              <a:rPr lang="ru-RU" sz="2000" dirty="0"/>
              <a:t>более </a:t>
            </a:r>
            <a:r>
              <a:rPr lang="ru-RU" sz="2000" dirty="0" smtClean="0"/>
              <a:t>эффективны </a:t>
            </a:r>
            <a:r>
              <a:rPr lang="ru-RU" sz="2000" dirty="0"/>
              <a:t>системные кортикостероиды </a:t>
            </a:r>
            <a:endParaRPr lang="uk-UA" sz="2000" b="1" i="1" dirty="0"/>
          </a:p>
          <a:p>
            <a:r>
              <a:rPr lang="ru-RU" sz="2000" dirty="0"/>
              <a:t>Двухсторонние процессы сразу требует системных </a:t>
            </a:r>
            <a:r>
              <a:rPr lang="ru-RU" sz="2000" dirty="0" smtClean="0"/>
              <a:t>кортикостероидов</a:t>
            </a:r>
          </a:p>
          <a:p>
            <a:r>
              <a:rPr lang="ru-RU" sz="2000" dirty="0" smtClean="0"/>
              <a:t>Стероидная пульс терапия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ru-RU" sz="2000" b="1" dirty="0" smtClean="0"/>
              <a:t>Пациенты требуют ежедневного наблюдения!</a:t>
            </a:r>
            <a:endParaRPr lang="uk-UA" sz="2000" b="1" dirty="0"/>
          </a:p>
          <a:p>
            <a:endParaRPr lang="uk-UA" dirty="0"/>
          </a:p>
        </p:txBody>
      </p:sp>
      <p:pic>
        <p:nvPicPr>
          <p:cNvPr id="8194" name="Picture 2" descr="C:\Users\Оксана\Desktop\Конференции\ДЛя конференц\Кератит\Баланс 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399" y="1347614"/>
            <a:ext cx="3546068" cy="27069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8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55526"/>
            <a:ext cx="8229600" cy="1123634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И</a:t>
            </a:r>
            <a:r>
              <a:rPr lang="ru-RU" dirty="0" err="1" smtClean="0"/>
              <a:t>ммуносупрессивная</a:t>
            </a:r>
            <a:r>
              <a:rPr lang="ru-RU" dirty="0" smtClean="0"/>
              <a:t> </a:t>
            </a:r>
            <a:r>
              <a:rPr lang="ru-RU" dirty="0"/>
              <a:t>и химиотерапия в случаях</a:t>
            </a:r>
            <a:r>
              <a:rPr lang="ru-RU" dirty="0" smtClean="0"/>
              <a:t>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51670"/>
            <a:ext cx="8229600" cy="3156998"/>
          </a:xfrm>
        </p:spPr>
        <p:txBody>
          <a:bodyPr>
            <a:normAutofit fontScale="92500"/>
          </a:bodyPr>
          <a:lstStyle/>
          <a:p>
            <a:pPr lvl="0"/>
            <a:r>
              <a:rPr lang="ru-RU" sz="2600" dirty="0" smtClean="0"/>
              <a:t>ПК </a:t>
            </a:r>
            <a:r>
              <a:rPr lang="ru-RU" sz="2600" dirty="0"/>
              <a:t>со склеритом</a:t>
            </a:r>
            <a:endParaRPr lang="uk-UA" sz="2600" dirty="0"/>
          </a:p>
          <a:p>
            <a:pPr lvl="0"/>
            <a:r>
              <a:rPr lang="ru-RU" sz="2600" dirty="0"/>
              <a:t>ПК с глазным </a:t>
            </a:r>
            <a:r>
              <a:rPr lang="ru-RU" sz="2600" dirty="0" err="1"/>
              <a:t>васкулитом</a:t>
            </a:r>
            <a:r>
              <a:rPr lang="ru-RU" sz="2600" dirty="0"/>
              <a:t>!!</a:t>
            </a:r>
            <a:endParaRPr lang="uk-UA" sz="2600" dirty="0"/>
          </a:p>
          <a:p>
            <a:pPr lvl="0"/>
            <a:r>
              <a:rPr lang="ru-RU" sz="2600" dirty="0"/>
              <a:t>ПК с одновременным двухсторонним началом</a:t>
            </a:r>
            <a:endParaRPr lang="uk-UA" sz="2600" dirty="0"/>
          </a:p>
          <a:p>
            <a:pPr lvl="0"/>
            <a:r>
              <a:rPr lang="ru-RU" sz="2600" dirty="0" smtClean="0"/>
              <a:t>ПК </a:t>
            </a:r>
            <a:r>
              <a:rPr lang="ru-RU" sz="2600" dirty="0"/>
              <a:t>с прогрессивным ухудшением не смотря на лечение</a:t>
            </a:r>
            <a:endParaRPr lang="uk-UA" sz="2600" dirty="0"/>
          </a:p>
          <a:p>
            <a:pPr marL="0" indent="0">
              <a:buNone/>
            </a:pPr>
            <a:r>
              <a:rPr lang="ru-RU" sz="2600" b="1" dirty="0" smtClean="0"/>
              <a:t>Проведение </a:t>
            </a:r>
            <a:r>
              <a:rPr lang="ru-RU" sz="2600" b="1" dirty="0" err="1" smtClean="0"/>
              <a:t>иммуносупресивной</a:t>
            </a:r>
            <a:r>
              <a:rPr lang="ru-RU" sz="2600" b="1" dirty="0" smtClean="0"/>
              <a:t> терапии должно быть обоснованным и проводиться совместно с ревматологом!!</a:t>
            </a:r>
            <a:endParaRPr lang="uk-UA" sz="2600" b="1" dirty="0"/>
          </a:p>
        </p:txBody>
      </p:sp>
    </p:spTree>
    <p:extLst>
      <p:ext uri="{BB962C8B-B14F-4D97-AF65-F5344CB8AC3E}">
        <p14:creationId xmlns:p14="http://schemas.microsoft.com/office/powerpoint/2010/main" val="48765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23478"/>
            <a:ext cx="8031088" cy="857250"/>
          </a:xfrm>
        </p:spPr>
        <p:txBody>
          <a:bodyPr>
            <a:noAutofit/>
          </a:bodyPr>
          <a:lstStyle/>
          <a:p>
            <a:pPr algn="l"/>
            <a:r>
              <a:rPr lang="ru-RU" b="1" dirty="0" err="1" smtClean="0"/>
              <a:t>Иммуносупресанты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131590"/>
            <a:ext cx="7467600" cy="33147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2800" dirty="0" err="1" smtClean="0"/>
              <a:t>алкилирующие</a:t>
            </a:r>
            <a:r>
              <a:rPr lang="ru-RU" sz="2800" dirty="0" smtClean="0"/>
              <a:t> факторы(</a:t>
            </a:r>
            <a:r>
              <a:rPr lang="ru-RU" sz="2800" dirty="0" err="1" smtClean="0"/>
              <a:t>циклофосфамид</a:t>
            </a:r>
            <a:r>
              <a:rPr lang="ru-RU" sz="2800" dirty="0"/>
              <a:t>)</a:t>
            </a:r>
            <a:endParaRPr lang="uk-UA" sz="2800" dirty="0"/>
          </a:p>
          <a:p>
            <a:pPr lvl="0"/>
            <a:r>
              <a:rPr lang="ru-RU" sz="2800" dirty="0"/>
              <a:t>антиметаболиты (</a:t>
            </a:r>
            <a:r>
              <a:rPr lang="ru-RU" sz="2800" dirty="0" err="1"/>
              <a:t>метотрексат</a:t>
            </a:r>
            <a:r>
              <a:rPr lang="ru-RU" sz="2800" dirty="0"/>
              <a:t>)</a:t>
            </a:r>
            <a:endParaRPr lang="uk-UA" sz="2800" dirty="0"/>
          </a:p>
          <a:p>
            <a:pPr lvl="0"/>
            <a:r>
              <a:rPr lang="ru-RU" sz="2800" dirty="0"/>
              <a:t>Т-клеточные ингибиторы (</a:t>
            </a:r>
            <a:r>
              <a:rPr lang="ru-RU" sz="2800" dirty="0" err="1"/>
              <a:t>циклоспорин</a:t>
            </a:r>
            <a:r>
              <a:rPr lang="ru-RU" sz="2800" dirty="0"/>
              <a:t>)</a:t>
            </a:r>
            <a:endParaRPr lang="uk-UA" sz="2800" dirty="0"/>
          </a:p>
          <a:p>
            <a:pPr lvl="0"/>
            <a:r>
              <a:rPr lang="ru-RU" sz="2800" dirty="0"/>
              <a:t>б</a:t>
            </a:r>
            <a:r>
              <a:rPr lang="ru-RU" sz="2800" dirty="0" smtClean="0"/>
              <a:t>иологические </a:t>
            </a:r>
            <a:r>
              <a:rPr lang="ru-RU" sz="2800" dirty="0"/>
              <a:t>агенты (анти-</a:t>
            </a:r>
            <a:r>
              <a:rPr lang="en-US" sz="2800" dirty="0"/>
              <a:t>TNF</a:t>
            </a:r>
            <a:r>
              <a:rPr lang="ru-RU" sz="2800" dirty="0"/>
              <a:t> агенты)</a:t>
            </a:r>
            <a:endParaRPr lang="uk-UA" sz="2800" dirty="0"/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Лечение назначается совместно с ревматологом, требует контроля из-за риска  серьёзных осложнений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78988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34380"/>
            <a:ext cx="8928992" cy="857250"/>
          </a:xfrm>
        </p:spPr>
        <p:txBody>
          <a:bodyPr>
            <a:noAutofit/>
          </a:bodyPr>
          <a:lstStyle/>
          <a:p>
            <a:pPr algn="l"/>
            <a:r>
              <a:rPr lang="ru-RU" sz="4400" dirty="0" err="1" smtClean="0"/>
              <a:t>Фотополимеризация</a:t>
            </a:r>
            <a:r>
              <a:rPr lang="ru-RU" sz="4400" dirty="0" smtClean="0"/>
              <a:t> роговицы –кросс-</a:t>
            </a:r>
            <a:r>
              <a:rPr lang="ru-RU" sz="4400" dirty="0" err="1" smtClean="0"/>
              <a:t>линкинг</a:t>
            </a:r>
            <a:r>
              <a:rPr lang="ru-RU" sz="4400" dirty="0" smtClean="0"/>
              <a:t> коллагена роговицы</a:t>
            </a:r>
            <a:endParaRPr lang="uk-UA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08466"/>
            <a:ext cx="3208784" cy="331470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Эктазия роговицы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Кератоконус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Кератомаляция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последнее время – новое показание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/>
              <a:t>Инфекционный </a:t>
            </a:r>
          </a:p>
          <a:p>
            <a:pPr marL="0" indent="0">
              <a:buNone/>
            </a:pPr>
            <a:r>
              <a:rPr lang="ru-RU" b="1" dirty="0"/>
              <a:t> </a:t>
            </a:r>
            <a:r>
              <a:rPr lang="ru-RU" b="1" dirty="0" smtClean="0"/>
              <a:t>    кератит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9218" name="Picture 2" descr="C:\Users\Оксана\Desktop\Конференции\ДЛя конференц\Кератит\UVX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51670"/>
            <a:ext cx="3853657" cy="2651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21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95486"/>
            <a:ext cx="7239000" cy="857250"/>
          </a:xfrm>
        </p:spPr>
        <p:txBody>
          <a:bodyPr>
            <a:noAutofit/>
          </a:bodyPr>
          <a:lstStyle/>
          <a:p>
            <a:r>
              <a:rPr lang="ru-RU" sz="3200" dirty="0" smtClean="0"/>
              <a:t>Двойной механизм действия – </a:t>
            </a:r>
            <a:br>
              <a:rPr lang="ru-RU" sz="3200" dirty="0" smtClean="0"/>
            </a:br>
            <a:r>
              <a:rPr lang="ru-RU" sz="3200" dirty="0" smtClean="0"/>
              <a:t> то, что нам нужно!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131590"/>
            <a:ext cx="3730752" cy="1224136"/>
          </a:xfrm>
          <a:ln>
            <a:noFill/>
          </a:ln>
        </p:spPr>
        <p:txBody>
          <a:bodyPr>
            <a:normAutofit fontScale="70000" lnSpcReduction="20000"/>
          </a:bodyPr>
          <a:lstStyle/>
          <a:p>
            <a:r>
              <a:rPr lang="ru-RU" sz="2900" dirty="0" smtClean="0"/>
              <a:t>В результате кросс-</a:t>
            </a:r>
            <a:r>
              <a:rPr lang="ru-RU" sz="2900" dirty="0" err="1" smtClean="0"/>
              <a:t>линкинга</a:t>
            </a:r>
            <a:r>
              <a:rPr lang="ru-RU" sz="2900" dirty="0" smtClean="0"/>
              <a:t> жёсткость стромы роговицы увеличивается на </a:t>
            </a:r>
          </a:p>
          <a:p>
            <a:pPr marL="0" indent="0">
              <a:buNone/>
            </a:pPr>
            <a:r>
              <a:rPr lang="ru-RU" sz="2900" dirty="0"/>
              <a:t> </a:t>
            </a:r>
            <a:r>
              <a:rPr lang="ru-RU" sz="2900" dirty="0" smtClean="0"/>
              <a:t>    </a:t>
            </a:r>
            <a:r>
              <a:rPr lang="uk-UA" sz="2900" dirty="0"/>
              <a:t>324%  - </a:t>
            </a:r>
            <a:r>
              <a:rPr lang="en-US" sz="2900" dirty="0">
                <a:latin typeface="Arial Rounded MT Bold" panose="020F0704030504030204" pitchFamily="34" charset="0"/>
              </a:rPr>
              <a:t>E</a:t>
            </a:r>
            <a:r>
              <a:rPr lang="ru-RU" sz="2900" dirty="0"/>
              <a:t>.</a:t>
            </a:r>
            <a:r>
              <a:rPr lang="en-US" sz="2900" dirty="0" err="1">
                <a:latin typeface="Arial Rounded MT Bold" panose="020F0704030504030204" pitchFamily="34" charset="0"/>
              </a:rPr>
              <a:t>Spoerl</a:t>
            </a:r>
            <a:r>
              <a:rPr lang="ru-RU" sz="2900" dirty="0" smtClean="0"/>
              <a:t>,2006</a:t>
            </a:r>
          </a:p>
          <a:p>
            <a:pPr marL="0" indent="0">
              <a:buNone/>
            </a:pPr>
            <a:endParaRPr lang="ru-RU" sz="2900" dirty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499992" y="987574"/>
            <a:ext cx="4306816" cy="4230470"/>
          </a:xfrm>
        </p:spPr>
        <p:txBody>
          <a:bodyPr>
            <a:normAutofit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ru-RU" sz="1600" dirty="0"/>
              <a:t>Под воздействием ультрафиолетового света (А спектра), генерируемого лампой </a:t>
            </a:r>
            <a:r>
              <a:rPr lang="ru-RU" sz="1600" dirty="0" err="1"/>
              <a:t>Зайлера</a:t>
            </a:r>
            <a:r>
              <a:rPr lang="ru-RU" sz="1600" dirty="0"/>
              <a:t>, происходит фотохимическая реакция ионизации и распад молекул рибофлавина с выделением свободного атомарного кислорода.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uk-UA" sz="1600" dirty="0"/>
          </a:p>
          <a:p>
            <a:pPr marL="576072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1600" dirty="0" smtClean="0">
                <a:sym typeface="Wingdings"/>
              </a:rPr>
              <a:t>  </a:t>
            </a:r>
            <a:r>
              <a:rPr lang="ru-RU" sz="1600" dirty="0">
                <a:sym typeface="Wingdings"/>
              </a:rPr>
              <a:t>Свободные кислородные радикалы вызывают п</a:t>
            </a:r>
            <a:r>
              <a:rPr lang="ru-RU" sz="1600" dirty="0"/>
              <a:t>ерекрестное связывание    -СН и -</a:t>
            </a:r>
            <a:r>
              <a:rPr lang="en-US" sz="1600" dirty="0"/>
              <a:t>CN </a:t>
            </a:r>
            <a:r>
              <a:rPr lang="ru-RU" sz="1600" dirty="0"/>
              <a:t>групп в молекулах коллагена, что вызывает их соединение в единую трехмерную сеть.</a:t>
            </a:r>
            <a:endParaRPr lang="uk-UA" sz="1600" dirty="0"/>
          </a:p>
          <a:p>
            <a:pPr>
              <a:buFont typeface="Wingdings" panose="05000000000000000000" pitchFamily="2" charset="2"/>
              <a:buChar char="§"/>
            </a:pPr>
            <a:r>
              <a:rPr lang="ru-RU" sz="1600" dirty="0" smtClean="0"/>
              <a:t>     Ультрафиолет и атомарный кислород     обладают способностью повреждать РНК и мембраны клеток инфекционный агентов </a:t>
            </a:r>
            <a:endParaRPr lang="uk-UA" sz="1600" dirty="0"/>
          </a:p>
        </p:txBody>
      </p:sp>
      <p:pic>
        <p:nvPicPr>
          <p:cNvPr id="7" name="Picture 4" descr="q5x30 w and wo UV, no epi"/>
          <p:cNvPicPr>
            <a:picLocks noChangeAspect="1" noChangeArrowheads="1"/>
          </p:cNvPicPr>
          <p:nvPr/>
        </p:nvPicPr>
        <p:blipFill>
          <a:blip r:embed="rId2" cstate="print">
            <a:lum bright="12000" contrast="18000"/>
          </a:blip>
          <a:srcRect/>
          <a:stretch>
            <a:fillRect/>
          </a:stretch>
        </p:blipFill>
        <p:spPr bwMode="auto">
          <a:xfrm flipV="1">
            <a:off x="179512" y="2571750"/>
            <a:ext cx="4041775" cy="1335499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648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831" y="303498"/>
            <a:ext cx="7239000" cy="857250"/>
          </a:xfrm>
        </p:spPr>
        <p:txBody>
          <a:bodyPr/>
          <a:lstStyle/>
          <a:p>
            <a:r>
              <a:rPr lang="en-US" dirty="0" smtClean="0"/>
              <a:t>CXL </a:t>
            </a:r>
            <a:r>
              <a:rPr lang="ru-RU" dirty="0" smtClean="0"/>
              <a:t>в Украине - 2007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329612"/>
            <a:ext cx="4608512" cy="972108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 </a:t>
            </a:r>
            <a:r>
              <a:rPr lang="en-US" dirty="0" smtClean="0"/>
              <a:t>AILAS – 3307 CXL </a:t>
            </a:r>
            <a:endParaRPr lang="ru-RU" dirty="0" smtClean="0"/>
          </a:p>
          <a:p>
            <a:endParaRPr lang="ru-RU" dirty="0" smtClean="0"/>
          </a:p>
        </p:txBody>
      </p:sp>
      <p:pic>
        <p:nvPicPr>
          <p:cNvPr id="5" name="Picture 2" descr="C:\Users\111\Pictures\DSC0032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491630"/>
            <a:ext cx="3056591" cy="3054078"/>
          </a:xfrm>
          <a:prstGeom prst="rect">
            <a:avLst/>
          </a:prstGeom>
          <a:noFill/>
          <a:effectLst>
            <a:outerShdw blurRad="88900" dist="139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 w="95250" h="95250"/>
          </a:sp3d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9702"/>
            <a:ext cx="3726031" cy="2160240"/>
          </a:xfrm>
          <a:prstGeom prst="rect">
            <a:avLst/>
          </a:prstGeom>
          <a:noFill/>
          <a:ln>
            <a:noFill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253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Пациентка Ш.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 2013 года лечится по поводу </a:t>
            </a:r>
            <a:r>
              <a:rPr lang="ru-RU" dirty="0" smtClean="0"/>
              <a:t>рецидивирующего ПК правого </a:t>
            </a:r>
            <a:r>
              <a:rPr lang="ru-RU" dirty="0"/>
              <a:t>глаза. </a:t>
            </a:r>
            <a:endParaRPr lang="ru-RU" dirty="0" smtClean="0"/>
          </a:p>
          <a:p>
            <a:r>
              <a:rPr lang="ru-RU" dirty="0" smtClean="0"/>
              <a:t>Страдает ревматоидным артритом</a:t>
            </a:r>
          </a:p>
          <a:p>
            <a:r>
              <a:rPr lang="ru-RU" dirty="0" smtClean="0"/>
              <a:t>Жалобы </a:t>
            </a:r>
            <a:r>
              <a:rPr lang="ru-RU" dirty="0"/>
              <a:t>на потерю зрения правого глаза, сильные </a:t>
            </a:r>
            <a:r>
              <a:rPr lang="ru-RU" dirty="0" smtClean="0"/>
              <a:t>боли</a:t>
            </a:r>
          </a:p>
          <a:p>
            <a:r>
              <a:rPr lang="ru-RU" dirty="0" smtClean="0"/>
              <a:t>Острота зрения – Счет Пальцев у лица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36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031088" cy="857250"/>
          </a:xfrm>
        </p:spPr>
        <p:txBody>
          <a:bodyPr/>
          <a:lstStyle/>
          <a:p>
            <a:pPr algn="ctr"/>
            <a:r>
              <a:rPr lang="ru-RU" dirty="0" smtClean="0"/>
              <a:t>До </a:t>
            </a:r>
            <a:r>
              <a:rPr lang="en-US" dirty="0" smtClean="0"/>
              <a:t>CXL </a:t>
            </a:r>
            <a:endParaRPr lang="ru-RU" dirty="0"/>
          </a:p>
        </p:txBody>
      </p:sp>
      <p:pic>
        <p:nvPicPr>
          <p:cNvPr id="8194" name="Picture 2" descr="E:\Керетит\13.06.16\Img1306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59582"/>
            <a:ext cx="5616624" cy="3645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97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1470"/>
            <a:ext cx="8031088" cy="857250"/>
          </a:xfrm>
        </p:spPr>
        <p:txBody>
          <a:bodyPr/>
          <a:lstStyle/>
          <a:p>
            <a:pPr algn="ctr"/>
            <a:r>
              <a:rPr lang="en-US" dirty="0" smtClean="0"/>
              <a:t>1 </a:t>
            </a:r>
            <a:r>
              <a:rPr lang="ru-RU" dirty="0" smtClean="0"/>
              <a:t>неделя</a:t>
            </a:r>
            <a:endParaRPr lang="ru-RU" dirty="0"/>
          </a:p>
        </p:txBody>
      </p:sp>
      <p:pic>
        <p:nvPicPr>
          <p:cNvPr id="9218" name="Picture 2" descr="E:\Керетит\15.06.16\Img130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987574"/>
            <a:ext cx="5400600" cy="3645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31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031088" cy="857250"/>
          </a:xfrm>
        </p:spPr>
        <p:txBody>
          <a:bodyPr/>
          <a:lstStyle/>
          <a:p>
            <a:pPr algn="ctr"/>
            <a:r>
              <a:rPr lang="ru-RU" dirty="0" smtClean="0"/>
              <a:t>2 недели</a:t>
            </a:r>
            <a:endParaRPr lang="ru-RU" dirty="0"/>
          </a:p>
        </p:txBody>
      </p:sp>
      <p:pic>
        <p:nvPicPr>
          <p:cNvPr id="10242" name="Picture 2" descr="E:\Керетит\01.08.16\Img132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59582"/>
            <a:ext cx="5305685" cy="3645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41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49492"/>
            <a:ext cx="8031088" cy="756084"/>
          </a:xfrm>
        </p:spPr>
        <p:txBody>
          <a:bodyPr/>
          <a:lstStyle/>
          <a:p>
            <a:pPr algn="ctr"/>
            <a:r>
              <a:rPr lang="ru-RU" dirty="0" smtClean="0"/>
              <a:t>1 месяц: зрение – 0.4</a:t>
            </a:r>
            <a:endParaRPr lang="ru-RU" dirty="0"/>
          </a:p>
        </p:txBody>
      </p:sp>
      <p:pic>
        <p:nvPicPr>
          <p:cNvPr id="11266" name="Picture 2" descr="E:\Керетит\12.09.16\Img135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31590"/>
            <a:ext cx="5017653" cy="3645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88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27534"/>
            <a:ext cx="8229600" cy="434513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CXL</a:t>
            </a:r>
            <a:r>
              <a:rPr lang="ru-RU" dirty="0" smtClean="0"/>
              <a:t> воздействует на все возможные звенья развития ПК – инфекционный и воспалительный: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оказывает </a:t>
            </a:r>
            <a:r>
              <a:rPr lang="ru-RU" dirty="0" err="1" smtClean="0"/>
              <a:t>иммуносупрессивное</a:t>
            </a:r>
            <a:r>
              <a:rPr lang="ru-RU" dirty="0" smtClean="0"/>
              <a:t> действие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о</a:t>
            </a:r>
            <a:r>
              <a:rPr lang="ru-RU" dirty="0" smtClean="0"/>
              <a:t>казывает бактериостатическое действие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п</a:t>
            </a:r>
            <a:r>
              <a:rPr lang="ru-RU" dirty="0" smtClean="0"/>
              <a:t>олимеризирует коллаген, вызывая образование дополнительных связей между волокнами</a:t>
            </a:r>
          </a:p>
          <a:p>
            <a:r>
              <a:rPr lang="ru-RU" dirty="0"/>
              <a:t>CXL можно рассматривать  как эффективный </a:t>
            </a:r>
            <a:r>
              <a:rPr lang="ru-RU" dirty="0" smtClean="0"/>
              <a:t>дополнительный метод </a:t>
            </a:r>
            <a:r>
              <a:rPr lang="ru-RU" dirty="0"/>
              <a:t>лечения периферических кератитов </a:t>
            </a:r>
            <a:endParaRPr lang="ru-RU" dirty="0" smtClean="0"/>
          </a:p>
          <a:p>
            <a:r>
              <a:rPr lang="ru-RU" dirty="0" smtClean="0"/>
              <a:t>CXL может быть методом выбора при лечении ПК особенно в случаях неясной этиологии</a:t>
            </a:r>
            <a:endParaRPr lang="ru-RU" dirty="0"/>
          </a:p>
          <a:p>
            <a:pPr>
              <a:buFont typeface="Wingdings" panose="05000000000000000000" pitchFamily="2" charset="2"/>
              <a:buChar char="ü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5682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583574"/>
          </a:xfrm>
        </p:spPr>
        <p:txBody>
          <a:bodyPr/>
          <a:lstStyle/>
          <a:p>
            <a:r>
              <a:rPr lang="ru-RU" dirty="0" smtClean="0"/>
              <a:t>Выводы: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15566"/>
            <a:ext cx="8229600" cy="3913082"/>
          </a:xfrm>
        </p:spPr>
        <p:txBody>
          <a:bodyPr>
            <a:normAutofit fontScale="85000" lnSpcReduction="10000"/>
          </a:bodyPr>
          <a:lstStyle/>
          <a:p>
            <a:r>
              <a:rPr lang="ru-RU" sz="2400" dirty="0" smtClean="0"/>
              <a:t>ПК</a:t>
            </a:r>
            <a:r>
              <a:rPr lang="ru-RU" dirty="0" smtClean="0"/>
              <a:t> – </a:t>
            </a:r>
            <a:r>
              <a:rPr lang="ru-RU" sz="2400" dirty="0" smtClean="0"/>
              <a:t>угрожающая зрению патология роговицы и требует  ургентного лечения</a:t>
            </a:r>
          </a:p>
          <a:p>
            <a:r>
              <a:rPr lang="ru-RU" sz="2400" dirty="0" smtClean="0"/>
              <a:t>Врачи сталкиваются со сложностями в процессе </a:t>
            </a:r>
            <a:r>
              <a:rPr lang="ru-RU" sz="2400" dirty="0" err="1" smtClean="0"/>
              <a:t>дифдиагностики</a:t>
            </a:r>
            <a:r>
              <a:rPr lang="ru-RU" sz="2400" dirty="0" smtClean="0"/>
              <a:t> ПК</a:t>
            </a:r>
          </a:p>
          <a:p>
            <a:r>
              <a:rPr lang="ru-RU" sz="2400" dirty="0" smtClean="0"/>
              <a:t>Подход в лечении ПК должен быть разным, в зависимости от причины воспаления.</a:t>
            </a:r>
          </a:p>
          <a:p>
            <a:r>
              <a:rPr lang="ru-RU" sz="2400" dirty="0" smtClean="0"/>
              <a:t>При ПК пациент нуждается в  квалифицированном обследовании общего состояния</a:t>
            </a:r>
          </a:p>
          <a:p>
            <a:r>
              <a:rPr lang="ru-RU" sz="2400" dirty="0" smtClean="0"/>
              <a:t>Поиск причины ПК должен вестись  целенаправленно на выявление угрожающих жизни системных заболеваний</a:t>
            </a:r>
          </a:p>
          <a:p>
            <a:r>
              <a:rPr lang="ru-RU" sz="2400" smtClean="0"/>
              <a:t>CXL – обоснованное </a:t>
            </a:r>
            <a:r>
              <a:rPr lang="ru-RU" sz="2400" dirty="0" smtClean="0"/>
              <a:t>лечение ПК при любой этиологии заболевания</a:t>
            </a:r>
          </a:p>
          <a:p>
            <a:r>
              <a:rPr lang="ru-RU" sz="2400" dirty="0"/>
              <a:t>CXL даёт </a:t>
            </a:r>
            <a:r>
              <a:rPr lang="ru-RU" sz="2400" dirty="0" smtClean="0"/>
              <a:t>время, необходимое для принятия правильного решения по дальнейшей тактике ведения пациентов с ПК</a:t>
            </a:r>
          </a:p>
          <a:p>
            <a:endParaRPr lang="ru-RU" sz="2400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2097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ILAS_2017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Презентации_AILAS_25.11.2017</Template>
  <TotalTime>1235</TotalTime>
  <Words>1793</Words>
  <Application>Microsoft Office PowerPoint</Application>
  <PresentationFormat>Экран (16:9)</PresentationFormat>
  <Paragraphs>334</Paragraphs>
  <Slides>33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AILAS_2017</vt:lpstr>
      <vt:lpstr>Периферические кератиты. Делаем ли мы что-то не так?</vt:lpstr>
      <vt:lpstr>Стоит ли это нашего внимания?</vt:lpstr>
      <vt:lpstr>Всё чуть-чуть иначе</vt:lpstr>
      <vt:lpstr>Анатомические отличия</vt:lpstr>
      <vt:lpstr>Эти анатомические и биохимические особенности периферии роговицы объясняют</vt:lpstr>
      <vt:lpstr>Определение:</vt:lpstr>
      <vt:lpstr>Диагностическая модель:</vt:lpstr>
      <vt:lpstr>Классификация </vt:lpstr>
      <vt:lpstr> Не смотря на различную этиологию общий механизм развития всех форм ПК одинаков.</vt:lpstr>
      <vt:lpstr>Базовый принцип лечения</vt:lpstr>
      <vt:lpstr> Первично инфекционная этиология:</vt:lpstr>
      <vt:lpstr>Усиленные концентрации антибиотиков для роговицы (каждый час без перерыва на ночь)</vt:lpstr>
      <vt:lpstr>Вторичный процесс с первичной системной      инфекцией</vt:lpstr>
      <vt:lpstr>Местные кортикостероиды?</vt:lpstr>
      <vt:lpstr>Воспалительный неспецифический ПК  ассоциированный с  системным заболеванием</vt:lpstr>
      <vt:lpstr>Презентация PowerPoint</vt:lpstr>
      <vt:lpstr>Презентация PowerPoint</vt:lpstr>
      <vt:lpstr>Жизненно важно искать причину</vt:lpstr>
      <vt:lpstr>Воспалительный неспецифический ПК  не ассоциированный с  системным заболеванием (язва Мурена)</vt:lpstr>
      <vt:lpstr>Лечение воспалительного неспецифического ПК:</vt:lpstr>
      <vt:lpstr>Всё очень нестабильно!</vt:lpstr>
      <vt:lpstr>Иммуносупрессивная и химиотерапия в случаях:</vt:lpstr>
      <vt:lpstr>Иммуносупресанты</vt:lpstr>
      <vt:lpstr>Фотополимеризация роговицы –кросс-линкинг коллагена роговицы</vt:lpstr>
      <vt:lpstr>Двойной механизм действия –   то, что нам нужно!</vt:lpstr>
      <vt:lpstr>CXL в Украине - 2007</vt:lpstr>
      <vt:lpstr>Пациентка Ш.</vt:lpstr>
      <vt:lpstr>До CXL </vt:lpstr>
      <vt:lpstr>1 неделя</vt:lpstr>
      <vt:lpstr>2 недели</vt:lpstr>
      <vt:lpstr>1 месяц: зрение – 0.4</vt:lpstr>
      <vt:lpstr>Презентация PowerPoint</vt:lpstr>
      <vt:lpstr>Выводы: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Периферические кератиты. Делаем ли мы что тоне так?</dc:title>
  <dc:creator>Оксана</dc:creator>
  <cp:lastModifiedBy>Maxim</cp:lastModifiedBy>
  <cp:revision>57</cp:revision>
  <cp:lastPrinted>2017-11-23T14:33:33Z</cp:lastPrinted>
  <dcterms:created xsi:type="dcterms:W3CDTF">2017-11-21T11:06:19Z</dcterms:created>
  <dcterms:modified xsi:type="dcterms:W3CDTF">2017-11-30T13:14:26Z</dcterms:modified>
</cp:coreProperties>
</file>