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690" r:id="rId2"/>
    <p:sldId id="777" r:id="rId3"/>
    <p:sldId id="765" r:id="rId4"/>
    <p:sldId id="766" r:id="rId5"/>
    <p:sldId id="767" r:id="rId6"/>
    <p:sldId id="769" r:id="rId7"/>
    <p:sldId id="771" r:id="rId8"/>
    <p:sldId id="772" r:id="rId9"/>
    <p:sldId id="773" r:id="rId10"/>
    <p:sldId id="774" r:id="rId11"/>
    <p:sldId id="775" r:id="rId12"/>
    <p:sldId id="713" r:id="rId13"/>
    <p:sldId id="746" r:id="rId14"/>
    <p:sldId id="736" r:id="rId15"/>
    <p:sldId id="743" r:id="rId16"/>
    <p:sldId id="742" r:id="rId17"/>
    <p:sldId id="687" r:id="rId18"/>
    <p:sldId id="737" r:id="rId19"/>
    <p:sldId id="681" r:id="rId20"/>
    <p:sldId id="760" r:id="rId21"/>
    <p:sldId id="685" r:id="rId22"/>
    <p:sldId id="689" r:id="rId23"/>
    <p:sldId id="741" r:id="rId24"/>
    <p:sldId id="759" r:id="rId25"/>
    <p:sldId id="686" r:id="rId26"/>
    <p:sldId id="749" r:id="rId27"/>
    <p:sldId id="720" r:id="rId28"/>
    <p:sldId id="716" r:id="rId29"/>
    <p:sldId id="717" r:id="rId30"/>
    <p:sldId id="718" r:id="rId31"/>
    <p:sldId id="611" r:id="rId32"/>
    <p:sldId id="715" r:id="rId33"/>
    <p:sldId id="761" r:id="rId34"/>
    <p:sldId id="722" r:id="rId35"/>
    <p:sldId id="731" r:id="rId36"/>
    <p:sldId id="752" r:id="rId37"/>
    <p:sldId id="757" r:id="rId38"/>
    <p:sldId id="778" r:id="rId39"/>
    <p:sldId id="762" r:id="rId40"/>
    <p:sldId id="676" r:id="rId41"/>
    <p:sldId id="758" r:id="rId42"/>
    <p:sldId id="751" r:id="rId43"/>
    <p:sldId id="532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DDD"/>
    <a:srgbClr val="FF0000"/>
    <a:srgbClr val="FF3300"/>
    <a:srgbClr val="C0C0C0"/>
    <a:srgbClr val="0099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10" autoAdjust="0"/>
    <p:restoredTop sz="94434" autoAdjust="0"/>
  </p:normalViewPr>
  <p:slideViewPr>
    <p:cSldViewPr snapToObjects="1">
      <p:cViewPr>
        <p:scale>
          <a:sx n="95" d="100"/>
          <a:sy n="95" d="100"/>
        </p:scale>
        <p:origin x="-18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uk-UA"/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uk-UA"/>
          </a:p>
        </p:txBody>
      </p:sp>
      <p:sp>
        <p:nvSpPr>
          <p:cNvPr id="247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47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uk-UA" smtClean="0"/>
              <a:t>Образец текста</a:t>
            </a:r>
          </a:p>
          <a:p>
            <a:pPr lvl="1"/>
            <a:r>
              <a:rPr lang="en-US" altLang="uk-UA" smtClean="0"/>
              <a:t>Второй уровень</a:t>
            </a:r>
          </a:p>
          <a:p>
            <a:pPr lvl="2"/>
            <a:r>
              <a:rPr lang="en-US" altLang="uk-UA" smtClean="0"/>
              <a:t>Третий уровень</a:t>
            </a:r>
          </a:p>
          <a:p>
            <a:pPr lvl="3"/>
            <a:r>
              <a:rPr lang="en-US" altLang="uk-UA" smtClean="0"/>
              <a:t>Четвертый уровень</a:t>
            </a:r>
          </a:p>
          <a:p>
            <a:pPr lvl="4"/>
            <a:r>
              <a:rPr lang="en-US" altLang="uk-UA" smtClean="0"/>
              <a:t>Пятый уровень</a:t>
            </a:r>
          </a:p>
        </p:txBody>
      </p:sp>
      <p:sp>
        <p:nvSpPr>
          <p:cNvPr id="247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uk-UA"/>
          </a:p>
        </p:txBody>
      </p:sp>
      <p:sp>
        <p:nvSpPr>
          <p:cNvPr id="247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65130CE-49E0-4F07-8005-E6C815DC8563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1559311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130CE-49E0-4F07-8005-E6C815DC8563}" type="slidenum">
              <a:rPr lang="en-US" altLang="uk-UA" smtClean="0"/>
              <a:pPr/>
              <a:t>1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54226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2147542E-D25A-0A4B-8073-B3122C4127C7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3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altLang="uk-UA" sz="900" dirty="0">
                <a:latin typeface="Times New Roman" charset="0"/>
              </a:rPr>
              <a:t>Еще в 18 веке патологоанатом Ив во время вскрытия обнаружил отслойку сетчатки. Однако первые упоминания появились намного позже. В 1817 году Джордж Джозеф </a:t>
            </a:r>
            <a:r>
              <a:rPr lang="ru-RU" altLang="uk-UA" sz="900" dirty="0" err="1">
                <a:latin typeface="Times New Roman" charset="0"/>
              </a:rPr>
              <a:t>Бир</a:t>
            </a:r>
            <a:r>
              <a:rPr lang="ru-RU" altLang="uk-UA" sz="900" dirty="0">
                <a:latin typeface="Times New Roman" charset="0"/>
              </a:rPr>
              <a:t> сообщил о своем наблюдении отслойки сетчатки у пациента. Отслойка была настолько высокой, что располагалась почти за хрусталиком  и ученый смог увидеть её не имея офтальмоскопа, который был создан офтальмологом </a:t>
            </a:r>
            <a:r>
              <a:rPr lang="ru-RU" altLang="uk-UA" sz="900" dirty="0" err="1">
                <a:latin typeface="Times New Roman" charset="0"/>
              </a:rPr>
              <a:t>Гельмгольцом</a:t>
            </a:r>
            <a:r>
              <a:rPr lang="ru-RU" altLang="uk-UA" sz="900" dirty="0">
                <a:latin typeface="Times New Roman" charset="0"/>
              </a:rPr>
              <a:t> в 1851 году. В 1858 году Вон </a:t>
            </a:r>
            <a:r>
              <a:rPr lang="ru-RU" altLang="uk-UA" sz="900" dirty="0" err="1">
                <a:latin typeface="Times New Roman" charset="0"/>
              </a:rPr>
              <a:t>Греффе</a:t>
            </a:r>
            <a:r>
              <a:rPr lang="ru-RU" altLang="uk-UA" sz="900" dirty="0">
                <a:latin typeface="Times New Roman" charset="0"/>
              </a:rPr>
              <a:t> выдвинул экссудативную теорию возникновения ОС. Он считал , что разрыв сетчатки вторичен, а отслойка возникает из-за просачиванья жидкости из сосудистой оболочки в </a:t>
            </a:r>
            <a:r>
              <a:rPr lang="ru-RU" altLang="uk-UA" sz="900" dirty="0" err="1">
                <a:latin typeface="Times New Roman" charset="0"/>
              </a:rPr>
              <a:t>субретинальное</a:t>
            </a:r>
            <a:r>
              <a:rPr lang="ru-RU" altLang="uk-UA" sz="900" dirty="0">
                <a:latin typeface="Times New Roman" charset="0"/>
              </a:rPr>
              <a:t> пространство и делал разрезы сетчатки для создания оттока жидкости, что </a:t>
            </a:r>
            <a:r>
              <a:rPr lang="ru-RU" altLang="uk-UA" sz="900" dirty="0" err="1">
                <a:latin typeface="Times New Roman" charset="0"/>
              </a:rPr>
              <a:t>естесственно</a:t>
            </a:r>
            <a:r>
              <a:rPr lang="ru-RU" altLang="uk-UA" sz="900" dirty="0">
                <a:latin typeface="Times New Roman" charset="0"/>
              </a:rPr>
              <a:t> приводило к прогрессированию ОС. Несмотря на все теории и попытки ОС до 1929 года неизбежно приводила к слепоте.</a:t>
            </a: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85E22BC-D2F2-DF46-AC79-0FA37AD843B9}" type="slidenum">
              <a:rPr lang="ru-RU" altLang="uk-UA"/>
              <a:pPr algn="r" eaLnBrk="1" hangingPunct="1">
                <a:spcBef>
                  <a:spcPct val="0"/>
                </a:spcBef>
              </a:pPr>
              <a:t>3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676312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4A6BD859-9812-CB4F-AB4E-568A0A649D8B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4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8196" name="Text Box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uk-UA">
                <a:latin typeface="Calibri" charset="0"/>
                <a:ea typeface="Lucida Sans Unicode" charset="0"/>
                <a:cs typeface="Lucida Sans Unicode" charset="0"/>
              </a:rPr>
              <a:t>Первый концептуальный прогресс в лечении отслойки сетчатки связан с именем</a:t>
            </a:r>
            <a:r>
              <a:rPr lang="en-US" altLang="uk-UA">
                <a:latin typeface="Calibri" charset="0"/>
                <a:ea typeface="Lucida Sans Unicode" charset="0"/>
                <a:cs typeface="Lucida Sans Unicode" charset="0"/>
              </a:rPr>
              <a:t> Jules</a:t>
            </a:r>
            <a:r>
              <a:rPr lang="ru-RU" altLang="uk-UA">
                <a:latin typeface="Calibri" charset="0"/>
                <a:ea typeface="Lucida Sans Unicode" charset="0"/>
                <a:cs typeface="Lucida Sans Unicode" charset="0"/>
              </a:rPr>
              <a:t> </a:t>
            </a:r>
            <a:r>
              <a:rPr lang="en-US" altLang="uk-UA">
                <a:latin typeface="Calibri" charset="0"/>
                <a:ea typeface="Lucida Sans Unicode" charset="0"/>
                <a:cs typeface="Lucida Sans Unicode" charset="0"/>
              </a:rPr>
              <a:t>Gonin( 1870-1935)</a:t>
            </a:r>
            <a:r>
              <a:rPr lang="ru-RU" altLang="uk-UA">
                <a:latin typeface="Calibri" charset="0"/>
                <a:ea typeface="Lucida Sans Unicode" charset="0"/>
                <a:cs typeface="Lucida Sans Unicode" charset="0"/>
              </a:rPr>
              <a:t>, который постулировал, что причиной отслойки является незаблокированный разрыв</a:t>
            </a:r>
            <a:r>
              <a:rPr lang="en-US" altLang="uk-UA">
                <a:latin typeface="Calibri" charset="0"/>
                <a:ea typeface="Lucida Sans Unicode" charset="0"/>
                <a:cs typeface="Lucida Sans Unicode" charset="0"/>
              </a:rPr>
              <a:t>. Gonin</a:t>
            </a:r>
            <a:r>
              <a:rPr lang="ru-RU" altLang="uk-UA">
                <a:latin typeface="Calibri" charset="0"/>
                <a:ea typeface="Lucida Sans Unicode" charset="0"/>
                <a:cs typeface="Lucida Sans Unicode" charset="0"/>
              </a:rPr>
              <a:t> </a:t>
            </a:r>
            <a:r>
              <a:rPr lang="en-US" altLang="uk-UA">
                <a:latin typeface="Calibri" charset="0"/>
                <a:ea typeface="Lucida Sans Unicode" charset="0"/>
                <a:cs typeface="Lucida Sans Unicode" charset="0"/>
              </a:rPr>
              <a:t> </a:t>
            </a:r>
            <a:r>
              <a:rPr lang="ru-RU" altLang="uk-UA">
                <a:latin typeface="Calibri" charset="0"/>
                <a:ea typeface="Lucida Sans Unicode" charset="0"/>
                <a:cs typeface="Lucida Sans Unicode" charset="0"/>
              </a:rPr>
              <a:t>прижигал разрывы сетчатки прокалывая склеру  раскаленным зондом .</a:t>
            </a:r>
          </a:p>
        </p:txBody>
      </p:sp>
      <p:sp>
        <p:nvSpPr>
          <p:cNvPr id="819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FECD597-48A1-9B42-AF20-1FA2EA73FC6D}" type="slidenum">
              <a:rPr lang="ru-RU" altLang="uk-UA"/>
              <a:pPr algn="r" eaLnBrk="1" hangingPunct="1">
                <a:spcBef>
                  <a:spcPct val="0"/>
                </a:spcBef>
              </a:pPr>
              <a:t>4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893804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C9FD72FC-6708-1047-9C37-9D38826445C9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5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1024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10244" name="Text Box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Позже  </a:t>
            </a:r>
            <a:r>
              <a:rPr lang="en-US" altLang="uk-UA" dirty="0" err="1">
                <a:latin typeface="Calibri" charset="0"/>
                <a:ea typeface="Lucida Sans Unicode" charset="0"/>
                <a:cs typeface="Lucida Sans Unicode" charset="0"/>
              </a:rPr>
              <a:t>Gonin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предложил окружать разрыв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прижогами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(игнипунктура) после дренирования СРЖ. Однако уже в 1931 году  </a:t>
            </a:r>
            <a:r>
              <a:rPr lang="en-US" altLang="uk-UA" dirty="0" err="1">
                <a:latin typeface="Calibri" charset="0"/>
                <a:ea typeface="Lucida Sans Unicode" charset="0"/>
                <a:cs typeface="Lucida Sans Unicode" charset="0"/>
              </a:rPr>
              <a:t>Guist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и</a:t>
            </a:r>
            <a:r>
              <a:rPr lang="en-US" altLang="uk-UA" dirty="0">
                <a:latin typeface="Calibri" charset="0"/>
                <a:ea typeface="Lucida Sans Unicode" charset="0"/>
                <a:cs typeface="Lucida Sans Unicode" charset="0"/>
              </a:rPr>
              <a:t> Linder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отошли от необходимости точной локализации разрыва, выполняя множественные трепанации склеры кзади от предполагаемого места  разрыва и прижигая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хориоидею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в каждом трепанационном отверстии едким калием. Цель -  создание «барьера» воспаления и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ретинальных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сращений кзади от разрыва. Этот барьер должен был отграничивать разрыв и рецидивирующую отслойку от распространения в задний полюс. </a:t>
            </a:r>
          </a:p>
        </p:txBody>
      </p:sp>
      <p:sp>
        <p:nvSpPr>
          <p:cNvPr id="1024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21137F9-8E6B-8041-B891-343202DC12D9}" type="slidenum">
              <a:rPr lang="ru-RU" altLang="uk-UA"/>
              <a:pPr algn="r" eaLnBrk="1" hangingPunct="1">
                <a:spcBef>
                  <a:spcPct val="0"/>
                </a:spcBef>
              </a:pPr>
              <a:t>5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950290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2C3BC079-6D53-4344-A65D-459B6B815DDA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6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1433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14340" name="Text Box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В 1938 году произошел второй концептуальный прогресс в лечении отслойки. </a:t>
            </a:r>
            <a:r>
              <a:rPr lang="en-US" altLang="uk-UA" dirty="0" err="1">
                <a:latin typeface="Calibri" charset="0"/>
                <a:ea typeface="Lucida Sans Unicode" charset="0"/>
                <a:cs typeface="Lucida Sans Unicode" charset="0"/>
              </a:rPr>
              <a:t>Rosengren</a:t>
            </a:r>
            <a:r>
              <a:rPr lang="en-US" altLang="uk-UA" dirty="0">
                <a:latin typeface="Calibri" charset="0"/>
                <a:ea typeface="Lucida Sans Unicode" charset="0"/>
                <a:cs typeface="Lucida Sans Unicode" charset="0"/>
              </a:rPr>
              <a:t> 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признавал, что основной проблемой является незаблокированный разрыв и ,поэтому, после ограничения коагулятами края разрыва добавил интраокулярную тампонаду воздухом. После дренирования СРЖ в СТ вводился воздух, пузырек позиционировался в зоне разрыва для обеспечения дополнительной тампонады во время рубцевания сетчатки. Частота прилегания возросла до 77%, но было много рецидивов так как длительность нахождения пузырька воздуха в глазу была иногда слишком мала для формирования достаточной адгезии вокруг разрыва.</a:t>
            </a:r>
          </a:p>
        </p:txBody>
      </p:sp>
      <p:sp>
        <p:nvSpPr>
          <p:cNvPr id="1434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4C0CE97-2BC1-F147-8F95-83F0B58BCD0F}" type="slidenum">
              <a:rPr lang="ru-RU" altLang="uk-UA"/>
              <a:pPr algn="r" eaLnBrk="1" hangingPunct="1">
                <a:spcBef>
                  <a:spcPct val="0"/>
                </a:spcBef>
              </a:pPr>
              <a:t>6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930056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EEE205E1-D2A6-BE4E-A116-356DBA263CB2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7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1843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18436" name="Text Box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В 1949 году </a:t>
            </a:r>
            <a:r>
              <a:rPr lang="en-US" altLang="uk-UA" dirty="0" err="1">
                <a:latin typeface="Calibri" charset="0"/>
                <a:ea typeface="Lucida Sans Unicode" charset="0"/>
                <a:cs typeface="Lucida Sans Unicode" charset="0"/>
              </a:rPr>
              <a:t>Custodis</a:t>
            </a:r>
            <a:r>
              <a:rPr lang="en-US" altLang="uk-UA" dirty="0">
                <a:latin typeface="Calibri" charset="0"/>
                <a:ea typeface="Lucida Sans Unicode" charset="0"/>
                <a:cs typeface="Lucida Sans Unicode" charset="0"/>
              </a:rPr>
              <a:t> 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впервые применил сегментарную пломбу для создания вала вдавления. Впоследствии в зону резекции укладывалась пломба. Впервые в хирургии отслойки была применена пломба с намерением более эффективно изолировать разрыв от будущего просачивания жидкости.</a:t>
            </a:r>
          </a:p>
        </p:txBody>
      </p:sp>
      <p:sp>
        <p:nvSpPr>
          <p:cNvPr id="1843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DAF5DEB-D4DE-CB42-BA0D-042D54BFF65A}" type="slidenum">
              <a:rPr lang="ru-RU" altLang="uk-UA"/>
              <a:pPr algn="r" eaLnBrk="1" hangingPunct="1">
                <a:spcBef>
                  <a:spcPct val="0"/>
                </a:spcBef>
              </a:pPr>
              <a:t>7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498625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F98583C0-1094-9646-ABF8-9D32C81D6FCA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8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2048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20484" name="Text Box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В 1953 году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Скепенс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и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Аруга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увеличили барьер с сегментарной до круговой пломбы и появилась операция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циркляжа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с дренированием СРЖ. Цель создания новой зубчатой линии. Теперь частота первичного прилегания сетчатки возросла, но снова возникали рецидивы из-за незаблокированного разрыва. В качестве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реоперации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циркляж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или делался выше, путем большего сдавления глазного яблока, или перемещался кзади. Однако несмотря ни на что, если разрыв не был адекватно тампонирован, он снова начинал пропускать жидкость.</a:t>
            </a:r>
          </a:p>
        </p:txBody>
      </p:sp>
      <p:sp>
        <p:nvSpPr>
          <p:cNvPr id="204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7A24777-5222-8F4C-A0A4-ADE64F482277}" type="slidenum">
              <a:rPr lang="ru-RU" altLang="uk-UA"/>
              <a:pPr algn="r" eaLnBrk="1" hangingPunct="1">
                <a:spcBef>
                  <a:spcPct val="0"/>
                </a:spcBef>
              </a:pPr>
              <a:t>8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501215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AE956CA7-14DC-0046-AA11-E2CECA260CF9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9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22532" name="Text Box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В дальнейшем Чарльз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Скепенс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и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Прюэт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пересмотрели методику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циркляжа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с дренированием СРЖ. Незаблокированные разрывы теперь располагались на круговой пломбе и при необходимости тампонировались дополнительными пломбами. Однако дренирование по этой методике сопровождалось такими осложнениями как – внутриглазные кровоизлияния, внутриглазные инфекции, ущемление СТ и сетчатки. </a:t>
            </a:r>
          </a:p>
        </p:txBody>
      </p:sp>
      <p:sp>
        <p:nvSpPr>
          <p:cNvPr id="2253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382B4D5-CE7A-494B-B39F-1A51B13403B4}" type="slidenum">
              <a:rPr lang="ru-RU" altLang="uk-UA"/>
              <a:pPr algn="r" eaLnBrk="1" hangingPunct="1">
                <a:spcBef>
                  <a:spcPct val="0"/>
                </a:spcBef>
              </a:pPr>
              <a:t>9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225554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E83335A7-0A43-5448-B2BF-1C91CE443E1A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10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2457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/>
          </a:p>
        </p:txBody>
      </p:sp>
      <p:sp>
        <p:nvSpPr>
          <p:cNvPr id="24580" name="Text Box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Позже, в 1953 году </a:t>
            </a:r>
            <a:r>
              <a:rPr lang="en-US" altLang="uk-UA" dirty="0" err="1">
                <a:latin typeface="Calibri" charset="0"/>
                <a:ea typeface="Lucida Sans Unicode" charset="0"/>
                <a:cs typeface="Lucida Sans Unicode" charset="0"/>
              </a:rPr>
              <a:t>Custodis</a:t>
            </a:r>
            <a:r>
              <a:rPr lang="en-US" altLang="uk-UA" dirty="0">
                <a:latin typeface="Calibri" charset="0"/>
                <a:ea typeface="Lucida Sans Unicode" charset="0"/>
                <a:cs typeface="Lucida Sans Unicode" charset="0"/>
              </a:rPr>
              <a:t> 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отказался от дренирования СРЖ и применил эластический эксплантат, который подшивался к склере над проекцией разрыва. Однако склера подвергалась сквозной диатермии, что повредило этой методике. От нее постепенно отказались из-за послеоперационных осложнений связанных с компрессией </a:t>
            </a:r>
            <a:r>
              <a:rPr lang="ru-RU" altLang="uk-UA" dirty="0" err="1">
                <a:latin typeface="Calibri" charset="0"/>
                <a:ea typeface="Lucida Sans Unicode" charset="0"/>
                <a:cs typeface="Lucida Sans Unicode" charset="0"/>
              </a:rPr>
              <a:t>поливиоловой</a:t>
            </a:r>
            <a:r>
              <a:rPr lang="ru-RU" altLang="uk-UA" dirty="0">
                <a:latin typeface="Calibri" charset="0"/>
                <a:ea typeface="Lucida Sans Unicode" charset="0"/>
                <a:cs typeface="Lucida Sans Unicode" charset="0"/>
              </a:rPr>
              <a:t> пломбы к склере после сквозной диатермии. В склере происходили некротические изменения и, если под эксплантатом присутствовали бактерии, это приводило к абсцессу склеры и перфорации.</a:t>
            </a:r>
          </a:p>
        </p:txBody>
      </p:sp>
      <p:sp>
        <p:nvSpPr>
          <p:cNvPr id="2458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6A292FB-AF54-6E45-9A59-8E615B9368B2}" type="slidenum">
              <a:rPr lang="ru-RU" altLang="uk-UA"/>
              <a:pPr algn="r" eaLnBrk="1" hangingPunct="1">
                <a:spcBef>
                  <a:spcPct val="0"/>
                </a:spcBef>
              </a:pPr>
              <a:t>10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762242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charset="0"/>
              </a:defRPr>
            </a:lvl9pPr>
          </a:lstStyle>
          <a:p>
            <a:pPr>
              <a:spcBef>
                <a:spcPct val="0"/>
              </a:spcBef>
            </a:pPr>
            <a:fld id="{BDA6B45B-8CD4-2A45-94FF-A19912B4B123}" type="slidenum">
              <a:rPr lang="ru-RU" altLang="uk-UA">
                <a:ea typeface="Lucida Sans Unicode" charset="0"/>
                <a:cs typeface="Lucida Sans Unicode" charset="0"/>
              </a:rPr>
              <a:pPr>
                <a:spcBef>
                  <a:spcPct val="0"/>
                </a:spcBef>
              </a:pPr>
              <a:t>11</a:t>
            </a:fld>
            <a:endParaRPr lang="ru-RU" altLang="uk-UA">
              <a:ea typeface="Lucida Sans Unicode" charset="0"/>
              <a:cs typeface="Lucida Sans Unicode" charset="0"/>
            </a:endParaRPr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/>
        </p:spPr>
      </p:sp>
      <p:sp>
        <p:nvSpPr>
          <p:cNvPr id="26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altLang="uk-UA">
                <a:latin typeface="Times New Roman" charset="0"/>
              </a:rPr>
              <a:t>В 1964 году  Харвей Линкофф заменил диатермию на криопексию, а поливиоловую пломбу на силиконовую губку. Эта операция была названа криохирургической операцией при ОС.</a:t>
            </a:r>
          </a:p>
        </p:txBody>
      </p:sp>
    </p:spTree>
    <p:extLst>
      <p:ext uri="{BB962C8B-B14F-4D97-AF65-F5344CB8AC3E}">
        <p14:creationId xmlns:p14="http://schemas.microsoft.com/office/powerpoint/2010/main" val="5936599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28510D-61BE-42D4-BB7F-34D957674565}" type="slidenum">
              <a:rPr lang="en-US" altLang="uk-UA"/>
              <a:pPr/>
              <a:t>12</a:t>
            </a:fld>
            <a:endParaRPr lang="en-US" altLang="uk-UA"/>
          </a:p>
        </p:txBody>
      </p:sp>
      <p:sp>
        <p:nvSpPr>
          <p:cNvPr id="611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1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uk-UA" altLang="uk-UA" dirty="0"/>
          </a:p>
        </p:txBody>
      </p:sp>
    </p:spTree>
    <p:extLst>
      <p:ext uri="{BB962C8B-B14F-4D97-AF65-F5344CB8AC3E}">
        <p14:creationId xmlns:p14="http://schemas.microsoft.com/office/powerpoint/2010/main" val="24663129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130CE-49E0-4F07-8005-E6C815DC8563}" type="slidenum">
              <a:rPr lang="en-US" altLang="uk-UA" smtClean="0"/>
              <a:pPr/>
              <a:t>14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4465311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130CE-49E0-4F07-8005-E6C815DC8563}" type="slidenum">
              <a:rPr lang="en-US" altLang="uk-UA" smtClean="0"/>
              <a:pPr/>
              <a:t>17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3513475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130CE-49E0-4F07-8005-E6C815DC8563}" type="slidenum">
              <a:rPr lang="en-US" altLang="uk-UA" smtClean="0"/>
              <a:pPr/>
              <a:t>19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400281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1B58F33-B246-4267-81A8-82B21CFE2E11}" type="slidenum">
              <a:rPr lang="en-US" altLang="uk-UA" smtClean="0"/>
              <a:pPr/>
              <a:t>20</a:t>
            </a:fld>
            <a:endParaRPr lang="en-US" altLang="uk-UA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uk-UA" dirty="0" smtClean="0"/>
          </a:p>
        </p:txBody>
      </p:sp>
    </p:spTree>
    <p:extLst>
      <p:ext uri="{BB962C8B-B14F-4D97-AF65-F5344CB8AC3E}">
        <p14:creationId xmlns:p14="http://schemas.microsoft.com/office/powerpoint/2010/main" val="39940809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130CE-49E0-4F07-8005-E6C815DC8563}" type="slidenum">
              <a:rPr lang="en-US" altLang="uk-UA" smtClean="0"/>
              <a:pPr/>
              <a:t>21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785098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130CE-49E0-4F07-8005-E6C815DC8563}" type="slidenum">
              <a:rPr lang="en-US" altLang="uk-UA" smtClean="0"/>
              <a:pPr/>
              <a:t>22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12351895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130CE-49E0-4F07-8005-E6C815DC8563}" type="slidenum">
              <a:rPr lang="en-US" altLang="uk-UA" smtClean="0"/>
              <a:pPr/>
              <a:t>24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427839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EA04AED-0D76-4109-BD9A-D8DCF4E672A5}" type="slidenum">
              <a:rPr lang="en-US" altLang="uk-UA" smtClean="0"/>
              <a:pPr/>
              <a:t>25</a:t>
            </a:fld>
            <a:endParaRPr lang="en-US" altLang="uk-UA" smtClean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uk-UA" altLang="uk-UA" dirty="0" smtClean="0"/>
          </a:p>
        </p:txBody>
      </p:sp>
    </p:spTree>
    <p:extLst>
      <p:ext uri="{BB962C8B-B14F-4D97-AF65-F5344CB8AC3E}">
        <p14:creationId xmlns:p14="http://schemas.microsoft.com/office/powerpoint/2010/main" val="39106696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96CE43-9664-46C4-B719-9398D0B43348}" type="slidenum">
              <a:rPr lang="ru-RU" altLang="uk-UA"/>
              <a:pPr/>
              <a:t>26</a:t>
            </a:fld>
            <a:endParaRPr lang="ru-RU" altLang="uk-U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dirty="0"/>
              <a:t>Целью нашего исследования явилось совершенствование газовой тампонады путем использования слабо расширяющейся концентрации </a:t>
            </a:r>
            <a:r>
              <a:rPr lang="ru-RU" altLang="uk-UA" dirty="0" err="1"/>
              <a:t>перфторпропана</a:t>
            </a:r>
            <a:r>
              <a:rPr lang="ru-RU" altLang="uk-UA" dirty="0"/>
              <a:t> и дополнительной газовой тампонады для длительного и полноценного блокирования нижних разрывов сетчатки.</a:t>
            </a:r>
          </a:p>
        </p:txBody>
      </p:sp>
    </p:spTree>
    <p:extLst>
      <p:ext uri="{BB962C8B-B14F-4D97-AF65-F5344CB8AC3E}">
        <p14:creationId xmlns:p14="http://schemas.microsoft.com/office/powerpoint/2010/main" val="12771588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E75033-0686-4736-9678-2F2B93BC3D12}" type="slidenum">
              <a:rPr lang="ru-RU" altLang="uk-UA"/>
              <a:pPr/>
              <a:t>27</a:t>
            </a:fld>
            <a:endParaRPr lang="ru-RU" altLang="uk-UA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sz="1000" dirty="0"/>
              <a:t>Говоря о минимизации хирургии на наш взгляд, есть целый арсенал моментов </a:t>
            </a:r>
            <a:r>
              <a:rPr lang="ru-RU" altLang="uk-UA" sz="1000" dirty="0" err="1"/>
              <a:t>минимизирующих</a:t>
            </a:r>
            <a:r>
              <a:rPr lang="ru-RU" altLang="uk-UA" sz="1000" dirty="0"/>
              <a:t> хирургию РОС:</a:t>
            </a:r>
          </a:p>
          <a:p>
            <a:pPr>
              <a:lnSpc>
                <a:spcPct val="90000"/>
              </a:lnSpc>
            </a:pPr>
            <a:r>
              <a:rPr lang="ru-RU" altLang="uk-UA" sz="1000" dirty="0" smtClean="0"/>
              <a:t>Принципиальным является </a:t>
            </a:r>
            <a:r>
              <a:rPr lang="ru-RU" altLang="uk-UA" sz="1000" b="1" dirty="0" smtClean="0"/>
              <a:t>Снижение количества проведенных операций для достижения прилегания сетчатки., так этот показатель обратно </a:t>
            </a:r>
            <a:r>
              <a:rPr lang="ru-RU" altLang="uk-UA" sz="1000" b="1" dirty="0" err="1" smtClean="0"/>
              <a:t>пропорциален</a:t>
            </a:r>
            <a:r>
              <a:rPr lang="ru-RU" altLang="uk-UA" sz="1000" b="1" baseline="0" dirty="0" smtClean="0"/>
              <a:t> финальной остроте зрения: прилегание приближается к 100%, а острота зрения снижается!</a:t>
            </a:r>
            <a:endParaRPr lang="ru-RU" altLang="uk-UA" sz="1000" b="1" dirty="0" smtClean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altLang="uk-UA" sz="1000" b="1" dirty="0" smtClean="0"/>
              <a:t> </a:t>
            </a:r>
            <a:endParaRPr lang="en-US" altLang="uk-UA" sz="1000" b="1" dirty="0" smtClean="0"/>
          </a:p>
          <a:p>
            <a:endParaRPr lang="ru-RU" altLang="uk-UA" sz="1000" dirty="0" smtClean="0"/>
          </a:p>
          <a:p>
            <a:r>
              <a:rPr lang="ru-RU" altLang="uk-UA" sz="1000" i="1" dirty="0" smtClean="0"/>
              <a:t>Избежание </a:t>
            </a:r>
            <a:r>
              <a:rPr lang="ru-RU" altLang="uk-UA" sz="1000" i="1" dirty="0"/>
              <a:t>использования в </a:t>
            </a:r>
            <a:r>
              <a:rPr lang="ru-RU" altLang="uk-UA" sz="1000" i="1" dirty="0" err="1"/>
              <a:t>стандарной</a:t>
            </a:r>
            <a:r>
              <a:rPr lang="ru-RU" altLang="uk-UA" sz="1000" i="1" dirty="0"/>
              <a:t> хирургии тяжелых жидкостей с целью расправления сетчатки, </a:t>
            </a:r>
            <a:r>
              <a:rPr lang="ru-RU" altLang="uk-UA" sz="1000" i="1" dirty="0" err="1"/>
              <a:t>т.е</a:t>
            </a:r>
            <a:r>
              <a:rPr lang="ru-RU" altLang="uk-UA" sz="1000" i="1" dirty="0"/>
              <a:t> проведение пневмогидравлического расправления сетчатки, </a:t>
            </a:r>
          </a:p>
          <a:p>
            <a:r>
              <a:rPr lang="ru-RU" altLang="uk-UA" sz="1000" i="1" dirty="0"/>
              <a:t>Использование для внутреннего дренирования только собственные разрывы сетчатки, т.е. исключение выполнения дренирующей </a:t>
            </a:r>
            <a:r>
              <a:rPr lang="ru-RU" altLang="uk-UA" sz="1000" i="1" dirty="0" err="1"/>
              <a:t>ретинотомии</a:t>
            </a:r>
            <a:r>
              <a:rPr lang="ru-RU" altLang="uk-UA" sz="1000" i="1" dirty="0"/>
              <a:t>,</a:t>
            </a:r>
          </a:p>
          <a:p>
            <a:r>
              <a:rPr lang="ru-RU" altLang="uk-UA" sz="1000" i="1" dirty="0"/>
              <a:t>За счет этого укорочение операционного времени..</a:t>
            </a:r>
          </a:p>
          <a:p>
            <a:endParaRPr lang="ru-RU" altLang="uk-UA" sz="1000" dirty="0"/>
          </a:p>
          <a:p>
            <a:endParaRPr lang="ru-RU" altLang="uk-UA" sz="1000" dirty="0"/>
          </a:p>
          <a:p>
            <a:endParaRPr lang="ru-RU" altLang="uk-UA" sz="1000" dirty="0"/>
          </a:p>
        </p:txBody>
      </p:sp>
    </p:spTree>
    <p:extLst>
      <p:ext uri="{BB962C8B-B14F-4D97-AF65-F5344CB8AC3E}">
        <p14:creationId xmlns:p14="http://schemas.microsoft.com/office/powerpoint/2010/main" val="9688310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25BE7F-E7D8-402F-8374-AEA36B591A88}" type="slidenum">
              <a:rPr lang="en-US" altLang="uk-UA"/>
              <a:pPr/>
              <a:t>28</a:t>
            </a:fld>
            <a:endParaRPr lang="en-US" altLang="uk-UA"/>
          </a:p>
        </p:txBody>
      </p:sp>
      <p:sp>
        <p:nvSpPr>
          <p:cNvPr id="504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4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/>
              <a:t>Преимуществами СТ являются ………… . Недостатками : необходимость повторной операции, рецидивирование отслойки при удалении по данным литературы до 20%, ……………. .</a:t>
            </a:r>
          </a:p>
        </p:txBody>
      </p:sp>
    </p:spTree>
    <p:extLst>
      <p:ext uri="{BB962C8B-B14F-4D97-AF65-F5344CB8AC3E}">
        <p14:creationId xmlns:p14="http://schemas.microsoft.com/office/powerpoint/2010/main" val="25618808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257612-767A-4AE8-8395-18E09EFDAA2A}" type="slidenum">
              <a:rPr lang="en-US" altLang="uk-UA"/>
              <a:pPr/>
              <a:t>29</a:t>
            </a:fld>
            <a:endParaRPr lang="en-US" altLang="uk-UA"/>
          </a:p>
        </p:txBody>
      </p:sp>
      <p:sp>
        <p:nvSpPr>
          <p:cNvPr id="549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9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uk-UA" b="1" dirty="0"/>
          </a:p>
        </p:txBody>
      </p:sp>
    </p:spTree>
    <p:extLst>
      <p:ext uri="{BB962C8B-B14F-4D97-AF65-F5344CB8AC3E}">
        <p14:creationId xmlns:p14="http://schemas.microsoft.com/office/powerpoint/2010/main" val="9138940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88683B-E525-4000-94E4-D63394B71AFA}" type="slidenum">
              <a:rPr lang="en-US" altLang="uk-UA"/>
              <a:pPr/>
              <a:t>30</a:t>
            </a:fld>
            <a:endParaRPr lang="en-US" altLang="uk-UA"/>
          </a:p>
        </p:txBody>
      </p:sp>
      <p:sp>
        <p:nvSpPr>
          <p:cNvPr id="551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1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dirty="0"/>
              <a:t>Через 2 месяца нахождения в глазу включения масла определяются в </a:t>
            </a:r>
            <a:r>
              <a:rPr lang="ru-RU" altLang="uk-UA" dirty="0" err="1"/>
              <a:t>эпиреинальных</a:t>
            </a:r>
            <a:r>
              <a:rPr lang="ru-RU" altLang="uk-UA" dirty="0"/>
              <a:t> мембранах, ДЗН, радужке, </a:t>
            </a:r>
            <a:r>
              <a:rPr lang="ru-RU" altLang="uk-UA" dirty="0" err="1"/>
              <a:t>трабекулярной</a:t>
            </a:r>
            <a:r>
              <a:rPr lang="ru-RU" altLang="uk-UA" dirty="0"/>
              <a:t> зоне, что  и определяет характер осложнений: </a:t>
            </a:r>
            <a:r>
              <a:rPr lang="ru-RU" altLang="uk-UA" dirty="0" err="1"/>
              <a:t>кератопатия</a:t>
            </a:r>
            <a:r>
              <a:rPr lang="ru-RU" altLang="uk-UA" dirty="0"/>
              <a:t>, глаукома.</a:t>
            </a:r>
          </a:p>
          <a:p>
            <a:endParaRPr lang="ru-RU" altLang="uk-UA" dirty="0"/>
          </a:p>
          <a:p>
            <a:r>
              <a:rPr lang="ru-RU" altLang="uk-UA" dirty="0"/>
              <a:t>  масла во все структуры и ткани глаза, в </a:t>
            </a:r>
            <a:r>
              <a:rPr lang="ru-RU" altLang="uk-UA" dirty="0" err="1"/>
              <a:t>т.ч.в</a:t>
            </a:r>
            <a:r>
              <a:rPr lang="ru-RU" altLang="uk-UA" dirty="0"/>
              <a:t> </a:t>
            </a:r>
            <a:r>
              <a:rPr lang="ru-RU" altLang="uk-UA" dirty="0" err="1"/>
              <a:t>трабекулярную</a:t>
            </a:r>
            <a:r>
              <a:rPr lang="ru-RU" altLang="uk-UA" dirty="0"/>
              <a:t> зону, </a:t>
            </a:r>
          </a:p>
        </p:txBody>
      </p:sp>
    </p:spTree>
    <p:extLst>
      <p:ext uri="{BB962C8B-B14F-4D97-AF65-F5344CB8AC3E}">
        <p14:creationId xmlns:p14="http://schemas.microsoft.com/office/powerpoint/2010/main" val="13449719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65EC0D-D73F-441B-BDB1-92E075E5EB75}" type="slidenum">
              <a:rPr lang="en-US" altLang="uk-UA"/>
              <a:pPr/>
              <a:t>31</a:t>
            </a:fld>
            <a:endParaRPr lang="en-US" altLang="uk-UA"/>
          </a:p>
        </p:txBody>
      </p:sp>
      <p:sp>
        <p:nvSpPr>
          <p:cNvPr id="553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dirty="0"/>
              <a:t>Кроме того, описан не совсем понятный синдром резкого снижения функций при сохранении анатомических соотношений после удаления масла, ну и, совсем, казуистическое,  к сожалению, клинически </a:t>
            </a:r>
            <a:r>
              <a:rPr lang="ru-RU" altLang="uk-UA" dirty="0" err="1"/>
              <a:t>манифестное</a:t>
            </a:r>
            <a:r>
              <a:rPr lang="ru-RU" altLang="uk-UA" dirty="0"/>
              <a:t> проникновение масла в головной мозг.</a:t>
            </a:r>
          </a:p>
          <a:p>
            <a:endParaRPr lang="ru-RU" altLang="uk-UA" dirty="0"/>
          </a:p>
          <a:p>
            <a:endParaRPr lang="ru-RU" altLang="uk-UA" dirty="0"/>
          </a:p>
          <a:p>
            <a:endParaRPr lang="ru-RU" altLang="uk-UA" dirty="0"/>
          </a:p>
        </p:txBody>
      </p:sp>
    </p:spTree>
    <p:extLst>
      <p:ext uri="{BB962C8B-B14F-4D97-AF65-F5344CB8AC3E}">
        <p14:creationId xmlns:p14="http://schemas.microsoft.com/office/powerpoint/2010/main" val="19709228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35BC80-FDE9-4ADB-80FE-D322B7BAA414}" type="slidenum">
              <a:rPr lang="en-US" altLang="uk-UA"/>
              <a:pPr/>
              <a:t>32</a:t>
            </a:fld>
            <a:endParaRPr lang="en-US" altLang="uk-UA"/>
          </a:p>
        </p:txBody>
      </p:sp>
      <p:sp>
        <p:nvSpPr>
          <p:cNvPr id="500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0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dirty="0"/>
              <a:t>Каждый из видов тампонад имеет свои плюсы и минусы. Преимуществами ГТ являются ………… . Недостатками ………….. .</a:t>
            </a:r>
          </a:p>
          <a:p>
            <a:r>
              <a:rPr lang="ru-RU" altLang="uk-UA" dirty="0"/>
              <a:t>   </a:t>
            </a:r>
            <a:r>
              <a:rPr lang="ru-RU" altLang="uk-UA" sz="1200" i="1" dirty="0" smtClean="0"/>
              <a:t>Избежание использования в </a:t>
            </a:r>
            <a:r>
              <a:rPr lang="ru-RU" altLang="uk-UA" sz="1200" i="1" dirty="0" err="1" smtClean="0"/>
              <a:t>стандарной</a:t>
            </a:r>
            <a:r>
              <a:rPr lang="ru-RU" altLang="uk-UA" sz="1200" i="1" dirty="0" smtClean="0"/>
              <a:t> хирургии тяжелых жидкостей с целью расправления сетчатки, </a:t>
            </a:r>
            <a:r>
              <a:rPr lang="ru-RU" altLang="uk-UA" sz="1200" i="1" dirty="0" err="1" smtClean="0"/>
              <a:t>т.е</a:t>
            </a:r>
            <a:r>
              <a:rPr lang="ru-RU" altLang="uk-UA" sz="1200" i="1" dirty="0" smtClean="0"/>
              <a:t> проведение пневмогидравлического расправления сетчатки, </a:t>
            </a:r>
          </a:p>
          <a:p>
            <a:r>
              <a:rPr lang="ru-RU" altLang="uk-UA" sz="1200" i="1" dirty="0" smtClean="0"/>
              <a:t>Использование для внутреннего дренирования только собственные разрывы сетчатки, т.е. исключение выполнения дренирующей </a:t>
            </a:r>
            <a:r>
              <a:rPr lang="ru-RU" altLang="uk-UA" sz="1200" i="1" dirty="0" err="1" smtClean="0"/>
              <a:t>ретинотомии</a:t>
            </a:r>
            <a:r>
              <a:rPr lang="ru-RU" altLang="uk-UA" sz="1200" i="1" dirty="0" smtClean="0"/>
              <a:t>,</a:t>
            </a:r>
          </a:p>
          <a:p>
            <a:r>
              <a:rPr lang="ru-RU" altLang="uk-UA" sz="1200" i="1" dirty="0" smtClean="0"/>
              <a:t>За счет этого укорочение операционного времени..</a:t>
            </a:r>
          </a:p>
          <a:p>
            <a:endParaRPr lang="ru-RU" altLang="uk-UA" sz="1200" dirty="0" smtClean="0"/>
          </a:p>
          <a:p>
            <a:endParaRPr lang="ru-RU" altLang="uk-UA" sz="1200" dirty="0" smtClean="0"/>
          </a:p>
          <a:p>
            <a:endParaRPr lang="ru-RU" altLang="uk-UA" sz="1200" dirty="0" smtClean="0"/>
          </a:p>
          <a:p>
            <a:endParaRPr lang="ru-RU" altLang="uk-UA" dirty="0"/>
          </a:p>
        </p:txBody>
      </p:sp>
    </p:spTree>
    <p:extLst>
      <p:ext uri="{BB962C8B-B14F-4D97-AF65-F5344CB8AC3E}">
        <p14:creationId xmlns:p14="http://schemas.microsoft.com/office/powerpoint/2010/main" val="23635618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C972BD-9373-46FA-80C0-157B0DF83113}" type="slidenum">
              <a:rPr lang="ru-RU" altLang="uk-UA"/>
              <a:pPr/>
              <a:t>34</a:t>
            </a:fld>
            <a:endParaRPr lang="ru-RU" altLang="uk-UA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b="1" dirty="0"/>
              <a:t>Использование методики дополнительной газовой тампонады позволяет: игнорировать остатки </a:t>
            </a:r>
            <a:r>
              <a:rPr lang="ru-RU" altLang="uk-UA" b="1" dirty="0" err="1"/>
              <a:t>субретинальной</a:t>
            </a:r>
            <a:r>
              <a:rPr lang="ru-RU" altLang="uk-UA" b="1" dirty="0"/>
              <a:t> жидкости в заднем полюсе, свести к минимуму проведение дренирующей </a:t>
            </a:r>
            <a:r>
              <a:rPr lang="ru-RU" altLang="uk-UA" b="1" dirty="0" err="1"/>
              <a:t>ретинотомии</a:t>
            </a:r>
            <a:r>
              <a:rPr lang="ru-RU" altLang="uk-UA" b="1" dirty="0"/>
              <a:t>, использование ПФД, уменьшить число манипуляций во время операции, сократить длительность операционного времени и, главное, избежать повторного вмешательства по удалению масла.</a:t>
            </a:r>
            <a:r>
              <a:rPr lang="ru-RU" altLang="uk-U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83563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3492F4-B0FB-45E6-9E86-F4834C786B2B}" type="slidenum">
              <a:rPr lang="ru-RU" altLang="uk-UA"/>
              <a:pPr/>
              <a:t>35</a:t>
            </a:fld>
            <a:endParaRPr lang="ru-RU" altLang="uk-UA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uk-UA" b="1" dirty="0"/>
          </a:p>
        </p:txBody>
      </p:sp>
    </p:spTree>
    <p:extLst>
      <p:ext uri="{BB962C8B-B14F-4D97-AF65-F5344CB8AC3E}">
        <p14:creationId xmlns:p14="http://schemas.microsoft.com/office/powerpoint/2010/main" val="434377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EA04AED-0D76-4109-BD9A-D8DCF4E672A5}" type="slidenum">
              <a:rPr lang="en-US" altLang="uk-UA" smtClean="0"/>
              <a:pPr/>
              <a:t>36</a:t>
            </a:fld>
            <a:endParaRPr lang="en-US" altLang="uk-UA" smtClean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uk-UA" altLang="uk-UA" dirty="0" smtClean="0"/>
          </a:p>
        </p:txBody>
      </p:sp>
    </p:spTree>
    <p:extLst>
      <p:ext uri="{BB962C8B-B14F-4D97-AF65-F5344CB8AC3E}">
        <p14:creationId xmlns:p14="http://schemas.microsoft.com/office/powerpoint/2010/main" val="41141957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EA04AED-0D76-4109-BD9A-D8DCF4E672A5}" type="slidenum">
              <a:rPr lang="en-US" altLang="uk-UA" smtClean="0"/>
              <a:pPr/>
              <a:t>37</a:t>
            </a:fld>
            <a:endParaRPr lang="en-US" altLang="uk-UA" smtClean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uk-UA" altLang="uk-UA" dirty="0" smtClean="0"/>
          </a:p>
        </p:txBody>
      </p:sp>
    </p:spTree>
    <p:extLst>
      <p:ext uri="{BB962C8B-B14F-4D97-AF65-F5344CB8AC3E}">
        <p14:creationId xmlns:p14="http://schemas.microsoft.com/office/powerpoint/2010/main" val="42892651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C8A3795-B89E-5646-BA63-9F75C986E532}" type="slidenum">
              <a:rPr lang="ru-RU" altLang="en-US"/>
              <a:pPr/>
              <a:t>38</a:t>
            </a:fld>
            <a:endParaRPr lang="ru-RU" alt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+mn-lt"/>
              </a:rPr>
              <a:t>Однако, ВДМ – не единственная проблема, с которой к Вам приходят пациенты. Давайте подумаем, как может помочь </a:t>
            </a:r>
            <a:r>
              <a:rPr lang="ru-RU" dirty="0" err="1" smtClean="0">
                <a:latin typeface="+mn-lt"/>
              </a:rPr>
              <a:t>Нутроф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Тотал</a:t>
            </a:r>
            <a:r>
              <a:rPr lang="ru-RU" dirty="0" smtClean="0">
                <a:latin typeface="+mn-lt"/>
              </a:rPr>
              <a:t> при таких патологиях?</a:t>
            </a:r>
            <a:endParaRPr lang="uk-UA" dirty="0" smtClean="0">
              <a:latin typeface="+mn-lt"/>
            </a:endParaRPr>
          </a:p>
          <a:p>
            <a:pPr eaLnBrk="1" hangingPunct="1"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529995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C8A3795-B89E-5646-BA63-9F75C986E532}" type="slidenum">
              <a:rPr lang="ru-RU" altLang="en-US"/>
              <a:pPr/>
              <a:t>39</a:t>
            </a:fld>
            <a:endParaRPr lang="ru-RU" alt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+mn-lt"/>
              </a:rPr>
              <a:t>Однако, ВДМ – не единственная проблема, с которой к Вам приходят пациенты. Давайте подумаем, как может помочь </a:t>
            </a:r>
            <a:r>
              <a:rPr lang="ru-RU" dirty="0" err="1" smtClean="0">
                <a:latin typeface="+mn-lt"/>
              </a:rPr>
              <a:t>Нутроф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Тотал</a:t>
            </a:r>
            <a:r>
              <a:rPr lang="ru-RU" dirty="0" smtClean="0">
                <a:latin typeface="+mn-lt"/>
              </a:rPr>
              <a:t> при таких патологиях?</a:t>
            </a:r>
            <a:endParaRPr lang="uk-UA" dirty="0" smtClean="0">
              <a:latin typeface="+mn-lt"/>
            </a:endParaRPr>
          </a:p>
          <a:p>
            <a:pPr eaLnBrk="1" hangingPunct="1"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03058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2CDD297-1295-477D-BF24-1BC87D370D1D}" type="slidenum">
              <a:rPr lang="en-US" altLang="uk-UA"/>
              <a:pPr/>
              <a:t>41</a:t>
            </a:fld>
            <a:endParaRPr lang="en-US" altLang="uk-UA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uk-UA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687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652CEF-9452-4459-9E6B-3409530326DD}" type="slidenum">
              <a:rPr lang="ru-RU" altLang="uk-UA"/>
              <a:pPr/>
              <a:t>42</a:t>
            </a:fld>
            <a:endParaRPr lang="ru-RU" altLang="uk-UA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uk-UA" dirty="0"/>
          </a:p>
        </p:txBody>
      </p:sp>
    </p:spTree>
    <p:extLst>
      <p:ext uri="{BB962C8B-B14F-4D97-AF65-F5344CB8AC3E}">
        <p14:creationId xmlns:p14="http://schemas.microsoft.com/office/powerpoint/2010/main" val="159142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519C7-492A-45DB-9DB6-0A879A42C8BF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1228133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4445A-DCDD-4F96-858C-362FA72EC6D6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069040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817D7-3A83-43DF-811D-5DB133EBD5A6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114058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8BE64-D9C3-4380-A6E2-71CA5907D113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972236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85269-3BE7-46C1-B4C4-CC56AFD4FAAC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450370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F70FE-FF1B-4324-9F89-6AD562F9943D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586918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6208B-1FB3-4E55-838A-6B480C0C8D51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674859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A0C30-640D-4C34-8840-E0F6258C1A4A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181079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E2677-FBD4-4181-8EB3-C7F11EC763AB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524598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40DF7-A042-449C-8493-DE67EA2AFB92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99197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F5DC9B-D8F8-451E-A61B-6C6E5FE81F9C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034847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6885409-5946-4922-8248-FA52F04F3B24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1575741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5E1E5A9-CFA6-4608-A919-DE25012D90C4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738637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 preserve="1">
  <p:cSld name="Заголовок, текст и клип мультимеди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Мультимедиа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39ACF32-885D-4153-B390-BE7F81538EAF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403336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Заголовок, текст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иаграмма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F65151A-97F4-49EA-860A-33436C9D1D15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579405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uk-UA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0933E04-5C87-4D98-A03D-E2208216B868}" type="slidenum">
              <a:rPr lang="en-US" altLang="uk-UA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353047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uk-UA" smtClean="0"/>
              <a:t>Образец текста</a:t>
            </a:r>
          </a:p>
          <a:p>
            <a:pPr lvl="1"/>
            <a:r>
              <a:rPr lang="en-US" altLang="uk-UA" smtClean="0"/>
              <a:t>Второй уровень</a:t>
            </a:r>
          </a:p>
          <a:p>
            <a:pPr lvl="2"/>
            <a:r>
              <a:rPr lang="en-US" altLang="uk-UA" smtClean="0"/>
              <a:t>Третий уровень</a:t>
            </a:r>
          </a:p>
          <a:p>
            <a:pPr lvl="3"/>
            <a:r>
              <a:rPr lang="en-US" altLang="uk-UA" smtClean="0"/>
              <a:t>Четвертый уровень</a:t>
            </a:r>
          </a:p>
          <a:p>
            <a:pPr lvl="4"/>
            <a:r>
              <a:rPr lang="en-US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uk-U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uk-U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6151B3-A42A-4398-B127-E99542EAD75F}" type="slidenum">
              <a:rPr lang="en-US" altLang="uk-UA"/>
              <a:pPr/>
              <a:t>‹#›</a:t>
            </a:fld>
            <a:endParaRPr lang="en-US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9.emf"/><Relationship Id="rId4" Type="http://schemas.openxmlformats.org/officeDocument/2006/relationships/oleObject" Target="../embeddings/oleObject1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jpeg"/><Relationship Id="rId7" Type="http://schemas.openxmlformats.org/officeDocument/2006/relationships/image" Target="../media/image68.png"/><Relationship Id="rId12" Type="http://schemas.openxmlformats.org/officeDocument/2006/relationships/image" Target="../media/image7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emf"/><Relationship Id="rId10" Type="http://schemas.openxmlformats.org/officeDocument/2006/relationships/image" Target="../media/image71.jpeg"/><Relationship Id="rId4" Type="http://schemas.openxmlformats.org/officeDocument/2006/relationships/image" Target="../media/image65.emf"/><Relationship Id="rId9" Type="http://schemas.openxmlformats.org/officeDocument/2006/relationships/image" Target="../media/image70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jpeg"/><Relationship Id="rId3" Type="http://schemas.openxmlformats.org/officeDocument/2006/relationships/image" Target="../media/image64.jpeg"/><Relationship Id="rId7" Type="http://schemas.openxmlformats.org/officeDocument/2006/relationships/image" Target="../media/image68.png"/><Relationship Id="rId12" Type="http://schemas.openxmlformats.org/officeDocument/2006/relationships/image" Target="../media/image7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emf"/><Relationship Id="rId10" Type="http://schemas.openxmlformats.org/officeDocument/2006/relationships/image" Target="../media/image71.jpeg"/><Relationship Id="rId4" Type="http://schemas.openxmlformats.org/officeDocument/2006/relationships/image" Target="../media/image65.emf"/><Relationship Id="rId9" Type="http://schemas.openxmlformats.org/officeDocument/2006/relationships/image" Target="../media/image7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6.emf"/><Relationship Id="rId4" Type="http://schemas.openxmlformats.org/officeDocument/2006/relationships/oleObject" Target="../embeddings/oleObject2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79388" y="1021556"/>
            <a:ext cx="9144000" cy="4525963"/>
          </a:xfrm>
          <a:noFill/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endParaRPr lang="uk-UA" altLang="uk-UA" sz="2800" b="1" dirty="0" smtClean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uk-UA" altLang="uk-UA" sz="2800" b="1" dirty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uk-UA" altLang="uk-UA" sz="2800" b="1" dirty="0" err="1" smtClean="0">
                <a:latin typeface="+mj-lt"/>
              </a:rPr>
              <a:t>Регматогенная</a:t>
            </a:r>
            <a:r>
              <a:rPr lang="uk-UA" altLang="uk-UA" sz="2800" b="1" dirty="0" smtClean="0">
                <a:latin typeface="+mj-lt"/>
              </a:rPr>
              <a:t> </a:t>
            </a:r>
            <a:r>
              <a:rPr lang="uk-UA" altLang="uk-UA" sz="2800" b="1" dirty="0" err="1" smtClean="0">
                <a:latin typeface="+mj-lt"/>
              </a:rPr>
              <a:t>отслойка</a:t>
            </a:r>
            <a:r>
              <a:rPr lang="uk-UA" altLang="uk-UA" sz="2800" b="1" dirty="0" smtClean="0">
                <a:latin typeface="+mj-lt"/>
              </a:rPr>
              <a:t> </a:t>
            </a:r>
            <a:r>
              <a:rPr lang="uk-UA" altLang="uk-UA" sz="2800" b="1" dirty="0" err="1" smtClean="0">
                <a:latin typeface="+mj-lt"/>
              </a:rPr>
              <a:t>сетчатки</a:t>
            </a:r>
            <a:r>
              <a:rPr lang="uk-UA" altLang="uk-UA" sz="2800" b="1" dirty="0" smtClean="0">
                <a:latin typeface="+mj-lt"/>
              </a:rPr>
              <a:t>.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uk-UA" sz="2800" b="1" dirty="0" smtClean="0">
                <a:latin typeface="+mj-lt"/>
              </a:rPr>
              <a:t>Современные подходы к лечению</a:t>
            </a:r>
            <a:endParaRPr lang="uk-UA" altLang="uk-UA" sz="2800" b="1" dirty="0" smtClean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altLang="uk-UA" sz="2800" b="1" dirty="0" smtClean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altLang="uk-UA" sz="2800" b="1" dirty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altLang="uk-UA" sz="2800" b="1" dirty="0" smtClean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uk-UA" altLang="uk-UA" sz="2800" b="1" dirty="0" smtClean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altLang="uk-UA" sz="2000" b="1" dirty="0" smtClean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uk-UA" altLang="uk-UA" sz="2400" b="1" dirty="0" smtClean="0">
                <a:latin typeface="+mj-lt"/>
              </a:rPr>
              <a:t>Г.В. </a:t>
            </a:r>
            <a:r>
              <a:rPr lang="uk-UA" altLang="uk-UA" sz="2400" b="1" dirty="0" err="1" smtClean="0">
                <a:latin typeface="+mj-lt"/>
              </a:rPr>
              <a:t>Левицкая</a:t>
            </a:r>
            <a:r>
              <a:rPr lang="uk-UA" altLang="uk-UA" sz="2400" b="1" dirty="0" smtClean="0">
                <a:latin typeface="+mj-lt"/>
              </a:rPr>
              <a:t>, И.М. </a:t>
            </a:r>
            <a:r>
              <a:rPr lang="uk-UA" altLang="uk-UA" sz="2400" b="1" dirty="0" err="1" smtClean="0">
                <a:latin typeface="+mj-lt"/>
              </a:rPr>
              <a:t>Левицкий</a:t>
            </a:r>
            <a:endParaRPr lang="ru-RU" altLang="uk-UA" sz="2400" b="1" dirty="0" smtClean="0">
              <a:latin typeface="+mj-lt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u-RU" altLang="uk-UA" sz="2000" b="1" dirty="0" smtClean="0">
              <a:latin typeface="+mj-lt"/>
            </a:endParaRPr>
          </a:p>
          <a:p>
            <a:pPr algn="ctr">
              <a:lnSpc>
                <a:spcPct val="90000"/>
              </a:lnSpc>
              <a:buNone/>
            </a:pPr>
            <a:r>
              <a:rPr lang="ru-RU" altLang="uk-UA" sz="2000" b="1" dirty="0" smtClean="0">
                <a:latin typeface="+mj-lt"/>
              </a:rPr>
              <a:t>2018</a:t>
            </a:r>
            <a:endParaRPr lang="en-US" altLang="uk-UA" sz="2000" b="1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</a:pPr>
            <a:endParaRPr lang="en-US" altLang="uk-UA" sz="2000" b="1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6494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9" name="Rectangle 5"/>
          <p:cNvSpPr>
            <a:spLocks noChangeArrowheads="1"/>
          </p:cNvSpPr>
          <p:nvPr/>
        </p:nvSpPr>
        <p:spPr bwMode="auto">
          <a:xfrm>
            <a:off x="174625" y="116632"/>
            <a:ext cx="89249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altLang="uk-UA" sz="2000" b="1" dirty="0" smtClean="0">
                <a:latin typeface="+mn-lt"/>
              </a:rPr>
              <a:t>Регматогенная </a:t>
            </a:r>
            <a:r>
              <a:rPr lang="ru-RU" altLang="uk-UA" sz="2000" b="1" dirty="0">
                <a:latin typeface="+mn-lt"/>
              </a:rPr>
              <a:t>отслойка сетчатки - патологическое состояние, </a:t>
            </a:r>
            <a:r>
              <a:rPr lang="ru-RU" altLang="uk-UA" sz="2000" b="1" dirty="0" smtClean="0">
                <a:latin typeface="+mn-lt"/>
              </a:rPr>
              <a:t/>
            </a:r>
            <a:br>
              <a:rPr lang="ru-RU" altLang="uk-UA" sz="2000" b="1" dirty="0" smtClean="0">
                <a:latin typeface="+mn-lt"/>
              </a:rPr>
            </a:br>
            <a:r>
              <a:rPr lang="ru-RU" altLang="uk-UA" sz="2000" b="1" dirty="0" smtClean="0">
                <a:latin typeface="+mn-lt"/>
              </a:rPr>
              <a:t>при </a:t>
            </a:r>
            <a:r>
              <a:rPr lang="ru-RU" altLang="uk-UA" sz="2000" b="1" dirty="0">
                <a:latin typeface="+mn-lt"/>
              </a:rPr>
              <a:t>котором сетчатка теряет контакт с сосудистой оболочкой </a:t>
            </a:r>
            <a:r>
              <a:rPr lang="ru-RU" altLang="uk-UA" sz="2000" b="1" dirty="0" smtClean="0">
                <a:latin typeface="+mn-lt"/>
              </a:rPr>
              <a:t/>
            </a:r>
            <a:br>
              <a:rPr lang="ru-RU" altLang="uk-UA" sz="2000" b="1" dirty="0" smtClean="0">
                <a:latin typeface="+mn-lt"/>
              </a:rPr>
            </a:br>
            <a:r>
              <a:rPr lang="ru-RU" altLang="uk-UA" sz="2000" b="1" dirty="0" smtClean="0">
                <a:latin typeface="+mn-lt"/>
              </a:rPr>
              <a:t>из-за </a:t>
            </a:r>
            <a:r>
              <a:rPr lang="ru-RU" altLang="uk-UA" sz="2000" b="1" dirty="0">
                <a:latin typeface="+mn-lt"/>
              </a:rPr>
              <a:t>накопления жидкости между </a:t>
            </a:r>
            <a:r>
              <a:rPr lang="ru-RU" altLang="uk-UA" sz="2000" b="1" dirty="0" smtClean="0">
                <a:latin typeface="+mn-lt"/>
              </a:rPr>
              <a:t>фоторецепторным </a:t>
            </a:r>
            <a:br>
              <a:rPr lang="ru-RU" altLang="uk-UA" sz="2000" b="1" dirty="0" smtClean="0">
                <a:latin typeface="+mn-lt"/>
              </a:rPr>
            </a:br>
            <a:r>
              <a:rPr lang="ru-RU" altLang="uk-UA" sz="2000" b="1" dirty="0" smtClean="0">
                <a:latin typeface="+mn-lt"/>
              </a:rPr>
              <a:t>и </a:t>
            </a:r>
            <a:r>
              <a:rPr lang="ru-RU" altLang="uk-UA" sz="2000" b="1" dirty="0" err="1" smtClean="0">
                <a:latin typeface="+mn-lt"/>
              </a:rPr>
              <a:t>пигментым</a:t>
            </a:r>
            <a:r>
              <a:rPr lang="ru-RU" altLang="uk-UA" sz="2000" b="1" dirty="0" smtClean="0">
                <a:latin typeface="+mn-lt"/>
              </a:rPr>
              <a:t> </a:t>
            </a:r>
            <a:r>
              <a:rPr lang="ru-RU" altLang="uk-UA" sz="2000" b="1" dirty="0">
                <a:latin typeface="+mn-lt"/>
              </a:rPr>
              <a:t>слоями</a:t>
            </a:r>
            <a:r>
              <a:rPr lang="ru-RU" altLang="uk-UA" sz="2000" b="1" dirty="0" smtClean="0">
                <a:latin typeface="+mn-lt"/>
              </a:rPr>
              <a:t>.</a:t>
            </a:r>
            <a:r>
              <a:rPr lang="en-US" altLang="uk-UA" sz="2000" b="1" dirty="0" smtClean="0">
                <a:latin typeface="+mn-lt"/>
              </a:rPr>
              <a:t> </a:t>
            </a:r>
            <a:endParaRPr lang="uk-UA" altLang="uk-UA" sz="2000" b="1" dirty="0">
              <a:latin typeface="+mn-lt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4204642"/>
            <a:ext cx="2665412" cy="2536825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371" y="4149080"/>
            <a:ext cx="2592388" cy="2592387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441" y="4076410"/>
            <a:ext cx="2676525" cy="2643188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050" name="Picture 2" descr="Oc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236" y="1484784"/>
            <a:ext cx="5103528" cy="2441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10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6"/>
          <p:cNvSpPr>
            <a:spLocks noChangeArrowheads="1"/>
          </p:cNvSpPr>
          <p:nvPr/>
        </p:nvSpPr>
        <p:spPr bwMode="auto">
          <a:xfrm>
            <a:off x="4500563" y="357188"/>
            <a:ext cx="43719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>
              <a:latin typeface="+mn-lt"/>
            </a:endParaRPr>
          </a:p>
        </p:txBody>
      </p:sp>
      <p:pic>
        <p:nvPicPr>
          <p:cNvPr id="5129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50032"/>
            <a:ext cx="3556360" cy="26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31" name="Text Box 10"/>
          <p:cNvSpPr txBox="1">
            <a:spLocks noChangeArrowheads="1"/>
          </p:cNvSpPr>
          <p:nvPr/>
        </p:nvSpPr>
        <p:spPr bwMode="auto">
          <a:xfrm>
            <a:off x="4357688" y="571500"/>
            <a:ext cx="4325937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buFont typeface="Times New Roman" charset="0"/>
              <a:buNone/>
            </a:pPr>
            <a:endParaRPr lang="en-US" altLang="uk-UA">
              <a:latin typeface="+mn-lt"/>
            </a:endParaRPr>
          </a:p>
          <a:p>
            <a:pPr eaLnBrk="1" hangingPunct="1">
              <a:buFont typeface="Times New Roman" charset="0"/>
              <a:buNone/>
            </a:pPr>
            <a:endParaRPr lang="en-US" altLang="uk-UA">
              <a:latin typeface="+mn-lt"/>
            </a:endParaRPr>
          </a:p>
          <a:p>
            <a:pPr eaLnBrk="1" hangingPunct="1">
              <a:buFont typeface="Times New Roman" charset="0"/>
              <a:buNone/>
            </a:pPr>
            <a:endParaRPr lang="en-US" altLang="uk-UA">
              <a:latin typeface="+mn-lt"/>
            </a:endParaRPr>
          </a:p>
        </p:txBody>
      </p:sp>
      <p:sp>
        <p:nvSpPr>
          <p:cNvPr id="5132" name="Text Box 11"/>
          <p:cNvSpPr txBox="1">
            <a:spLocks noChangeArrowheads="1"/>
          </p:cNvSpPr>
          <p:nvPr/>
        </p:nvSpPr>
        <p:spPr bwMode="auto">
          <a:xfrm>
            <a:off x="4000500" y="357188"/>
            <a:ext cx="4714875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700"/>
              </a:spcBef>
              <a:buFont typeface="Times New Roman" charset="0"/>
              <a:buNone/>
            </a:pPr>
            <a:endParaRPr lang="ru-RU" altLang="uk-UA" sz="2800">
              <a:latin typeface="+mn-lt"/>
            </a:endParaRPr>
          </a:p>
        </p:txBody>
      </p:sp>
      <p:pic>
        <p:nvPicPr>
          <p:cNvPr id="5133" name="Рисунок 14" descr="rd-14-0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356992"/>
            <a:ext cx="35845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Содержимое 15"/>
          <p:cNvSpPr>
            <a:spLocks noGrp="1"/>
          </p:cNvSpPr>
          <p:nvPr>
            <p:ph sz="half" idx="2"/>
          </p:nvPr>
        </p:nvSpPr>
        <p:spPr>
          <a:xfrm>
            <a:off x="160909" y="6093296"/>
            <a:ext cx="8822183" cy="576064"/>
          </a:xfrm>
        </p:spPr>
        <p:txBody>
          <a:bodyPr/>
          <a:lstStyle/>
          <a:p>
            <a:pPr algn="ctr">
              <a:buFont typeface="Times New Roman" charset="0"/>
              <a:buNone/>
            </a:pPr>
            <a:r>
              <a:rPr lang="ru-RU" altLang="uk-UA" sz="2400" b="1" dirty="0" smtClean="0"/>
              <a:t>До 1929 года </a:t>
            </a:r>
            <a:r>
              <a:rPr lang="ru-RU" altLang="uk-UA" sz="2400" b="1" dirty="0"/>
              <a:t>отслойка сетчатки приводила к слепоте.</a:t>
            </a:r>
          </a:p>
        </p:txBody>
      </p:sp>
      <p:sp>
        <p:nvSpPr>
          <p:cNvPr id="5136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500063"/>
            <a:ext cx="4041775" cy="6357937"/>
          </a:xfrm>
        </p:spPr>
        <p:txBody>
          <a:bodyPr/>
          <a:lstStyle/>
          <a:p>
            <a:r>
              <a:rPr lang="ru-RU" altLang="uk-UA" sz="2000" dirty="0"/>
              <a:t>18 век </a:t>
            </a:r>
            <a:r>
              <a:rPr lang="en-GB" altLang="uk-UA" sz="2000" dirty="0"/>
              <a:t>Saint-Yves </a:t>
            </a:r>
            <a:r>
              <a:rPr lang="ru-RU" altLang="uk-UA" sz="2000" dirty="0"/>
              <a:t>обнаружил отслойку сетчатки в </a:t>
            </a:r>
            <a:r>
              <a:rPr lang="ru-RU" altLang="uk-UA" sz="2000" dirty="0" err="1"/>
              <a:t>постморбидном</a:t>
            </a:r>
            <a:r>
              <a:rPr lang="ru-RU" altLang="uk-UA" sz="2000" dirty="0"/>
              <a:t> глазу.</a:t>
            </a:r>
          </a:p>
          <a:p>
            <a:pPr>
              <a:buFont typeface="Times New Roman" charset="0"/>
              <a:buNone/>
            </a:pPr>
            <a:endParaRPr lang="ru-RU" altLang="uk-UA" sz="1800" dirty="0"/>
          </a:p>
          <a:p>
            <a:endParaRPr lang="ru-RU" altLang="uk-UA" sz="1800" dirty="0"/>
          </a:p>
          <a:p>
            <a:r>
              <a:rPr lang="ru-RU" altLang="uk-UA" sz="2000" dirty="0"/>
              <a:t>1817г. </a:t>
            </a:r>
            <a:r>
              <a:rPr lang="en-GB" altLang="uk-UA" sz="2000" dirty="0" err="1"/>
              <a:t>D.D.Beer</a:t>
            </a:r>
            <a:r>
              <a:rPr lang="ru-RU" altLang="uk-UA" sz="2000" dirty="0"/>
              <a:t> – первые упоминания об отслойке сетчатки в литературе.</a:t>
            </a:r>
          </a:p>
          <a:p>
            <a:pPr>
              <a:buFont typeface="Times New Roman" charset="0"/>
              <a:buNone/>
            </a:pPr>
            <a:endParaRPr lang="ru-RU" altLang="uk-UA" sz="1800" dirty="0"/>
          </a:p>
          <a:p>
            <a:r>
              <a:rPr lang="ru-RU" altLang="uk-UA" sz="2000" dirty="0"/>
              <a:t>1851 год – </a:t>
            </a:r>
            <a:r>
              <a:rPr lang="en-GB" altLang="uk-UA" sz="2000" dirty="0"/>
              <a:t>Helmholtz</a:t>
            </a:r>
            <a:r>
              <a:rPr lang="ru-RU" altLang="uk-UA" sz="2000" dirty="0"/>
              <a:t>, создание </a:t>
            </a:r>
            <a:r>
              <a:rPr lang="ru-RU" altLang="uk-UA" sz="2000" dirty="0" err="1"/>
              <a:t>офтльмоскопа</a:t>
            </a:r>
            <a:r>
              <a:rPr lang="ru-RU" altLang="uk-UA" sz="2000" dirty="0"/>
              <a:t>. </a:t>
            </a:r>
          </a:p>
          <a:p>
            <a:pPr>
              <a:buFont typeface="Times New Roman" charset="0"/>
              <a:buNone/>
            </a:pPr>
            <a:endParaRPr lang="ru-RU" altLang="uk-UA" sz="1800" dirty="0"/>
          </a:p>
          <a:p>
            <a:r>
              <a:rPr lang="ru-RU" altLang="uk-UA" sz="2000" dirty="0"/>
              <a:t>1858 год – экссудативная теория возникновения отслойки сетчатки </a:t>
            </a:r>
            <a:r>
              <a:rPr lang="en-GB" altLang="uk-UA" sz="2000" dirty="0" err="1"/>
              <a:t>V.Greffe</a:t>
            </a:r>
            <a:endParaRPr lang="ru-RU" altLang="uk-UA" sz="2000" dirty="0"/>
          </a:p>
          <a:p>
            <a:endParaRPr lang="ru-RU" altLang="uk-UA" sz="1800" dirty="0"/>
          </a:p>
          <a:p>
            <a:endParaRPr lang="ru-RU" altLang="uk-UA" sz="1800" dirty="0"/>
          </a:p>
          <a:p>
            <a:endParaRPr lang="ru-RU" altLang="uk-UA" sz="1800" dirty="0"/>
          </a:p>
          <a:p>
            <a:endParaRPr lang="ru-RU" altLang="uk-UA" sz="1800" dirty="0"/>
          </a:p>
        </p:txBody>
      </p:sp>
    </p:spTree>
    <p:extLst>
      <p:ext uri="{BB962C8B-B14F-4D97-AF65-F5344CB8AC3E}">
        <p14:creationId xmlns:p14="http://schemas.microsoft.com/office/powerpoint/2010/main" val="200978441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-1394" y="6507273"/>
            <a:ext cx="225039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just" eaLnBrk="1" hangingPunct="1">
              <a:spcBef>
                <a:spcPct val="0"/>
              </a:spcBef>
              <a:buFont typeface="Times New Roman" charset="0"/>
              <a:buNone/>
            </a:pPr>
            <a:r>
              <a:rPr lang="en-US" altLang="uk-UA" sz="1200">
                <a:latin typeface="+mj-lt"/>
                <a:ea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7177" name="Text Box 8"/>
          <p:cNvSpPr txBox="1">
            <a:spLocks noChangeArrowheads="1"/>
          </p:cNvSpPr>
          <p:nvPr/>
        </p:nvSpPr>
        <p:spPr bwMode="auto">
          <a:xfrm>
            <a:off x="3929063" y="5000625"/>
            <a:ext cx="4429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sz="2800" b="1">
                <a:latin typeface="+mj-lt"/>
              </a:rPr>
              <a:t>      </a:t>
            </a:r>
            <a:r>
              <a:rPr lang="en-GB" altLang="uk-UA" sz="2800" b="1">
                <a:latin typeface="+mj-lt"/>
              </a:rPr>
              <a:t>J.Gonin </a:t>
            </a:r>
            <a:r>
              <a:rPr lang="ru-RU" altLang="uk-UA" sz="2800" b="1">
                <a:latin typeface="+mj-lt"/>
              </a:rPr>
              <a:t>(1870-1935)</a:t>
            </a:r>
            <a:endParaRPr lang="en-US" altLang="uk-UA" sz="2800" b="1">
              <a:latin typeface="+mj-lt"/>
            </a:endParaRPr>
          </a:p>
        </p:txBody>
      </p:sp>
      <p:grpSp>
        <p:nvGrpSpPr>
          <p:cNvPr id="7178" name="Group 9"/>
          <p:cNvGrpSpPr>
            <a:grpSpLocks/>
          </p:cNvGrpSpPr>
          <p:nvPr/>
        </p:nvGrpSpPr>
        <p:grpSpPr bwMode="auto">
          <a:xfrm>
            <a:off x="4429125" y="428625"/>
            <a:ext cx="3892550" cy="4802188"/>
            <a:chOff x="2497" y="405"/>
            <a:chExt cx="2452" cy="3025"/>
          </a:xfrm>
        </p:grpSpPr>
        <p:pic>
          <p:nvPicPr>
            <p:cNvPr id="7180" name="Picture 1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7" y="405"/>
              <a:ext cx="2453" cy="3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7181" name="Text Box 11"/>
            <p:cNvSpPr txBox="1">
              <a:spLocks noChangeArrowheads="1"/>
            </p:cNvSpPr>
            <p:nvPr/>
          </p:nvSpPr>
          <p:spPr bwMode="auto">
            <a:xfrm>
              <a:off x="2497" y="405"/>
              <a:ext cx="2453" cy="3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charset="0"/>
                <a:buNone/>
              </a:pPr>
              <a:endParaRPr lang="ru-RU" altLang="uk-UA">
                <a:latin typeface="+mj-lt"/>
              </a:endParaRPr>
            </a:p>
          </p:txBody>
        </p:sp>
      </p:grpSp>
      <p:sp>
        <p:nvSpPr>
          <p:cNvPr id="7179" name="Text Box 12"/>
          <p:cNvSpPr txBox="1">
            <a:spLocks noChangeArrowheads="1"/>
          </p:cNvSpPr>
          <p:nvPr/>
        </p:nvSpPr>
        <p:spPr bwMode="auto">
          <a:xfrm>
            <a:off x="428625" y="1428750"/>
            <a:ext cx="3214688" cy="454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77850" algn="l"/>
                <a:tab pos="1492250" algn="l"/>
                <a:tab pos="2406650" algn="l"/>
                <a:tab pos="3321050" algn="l"/>
                <a:tab pos="4235450" algn="l"/>
                <a:tab pos="5149850" algn="l"/>
                <a:tab pos="6064250" algn="l"/>
                <a:tab pos="6978650" algn="l"/>
                <a:tab pos="7893050" algn="l"/>
                <a:tab pos="8807450" algn="l"/>
                <a:tab pos="972185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1350"/>
              </a:spcBef>
              <a:buFont typeface="Times New Roman" charset="0"/>
              <a:buNone/>
            </a:pPr>
            <a:r>
              <a:rPr lang="ru-RU" altLang="uk-UA" sz="4800" dirty="0">
                <a:latin typeface="+mj-lt"/>
              </a:rPr>
              <a:t>1929 год - первый прогресс </a:t>
            </a:r>
            <a:r>
              <a:rPr lang="ru-RU" altLang="uk-UA" sz="4800" dirty="0" smtClean="0">
                <a:latin typeface="+mj-lt"/>
              </a:rPr>
              <a:t/>
            </a:r>
            <a:br>
              <a:rPr lang="ru-RU" altLang="uk-UA" sz="4800" dirty="0" smtClean="0">
                <a:latin typeface="+mj-lt"/>
              </a:rPr>
            </a:br>
            <a:r>
              <a:rPr lang="ru-RU" altLang="uk-UA" sz="4800" dirty="0" smtClean="0">
                <a:latin typeface="+mj-lt"/>
              </a:rPr>
              <a:t>в </a:t>
            </a:r>
            <a:r>
              <a:rPr lang="ru-RU" altLang="uk-UA" sz="4800" dirty="0">
                <a:latin typeface="+mj-lt"/>
              </a:rPr>
              <a:t>лечении</a:t>
            </a:r>
          </a:p>
        </p:txBody>
      </p:sp>
    </p:spTree>
    <p:extLst>
      <p:ext uri="{BB962C8B-B14F-4D97-AF65-F5344CB8AC3E}">
        <p14:creationId xmlns:p14="http://schemas.microsoft.com/office/powerpoint/2010/main" val="14507572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4000500" y="-430213"/>
            <a:ext cx="4643438" cy="300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600"/>
              </a:spcBef>
              <a:buFont typeface="Times New Roman" charset="0"/>
              <a:buNone/>
            </a:pPr>
            <a:r>
              <a:rPr lang="en-GB" altLang="uk-UA" sz="2400" b="1" dirty="0" err="1">
                <a:latin typeface="+mn-lt"/>
              </a:rPr>
              <a:t>Gonin</a:t>
            </a:r>
            <a:r>
              <a:rPr lang="en-US" altLang="uk-UA" sz="2400" b="1" dirty="0">
                <a:latin typeface="+mn-lt"/>
              </a:rPr>
              <a:t> </a:t>
            </a:r>
            <a:r>
              <a:rPr lang="ru-RU" altLang="uk-UA" sz="2400" b="1" dirty="0">
                <a:latin typeface="+mn-lt"/>
              </a:rPr>
              <a:t> окружал разрыв </a:t>
            </a:r>
            <a:r>
              <a:rPr lang="ru-RU" altLang="uk-UA" sz="2400" b="1" dirty="0" smtClean="0">
                <a:latin typeface="+mn-lt"/>
              </a:rPr>
              <a:t>коагулятами (</a:t>
            </a:r>
            <a:r>
              <a:rPr lang="ru-RU" altLang="uk-UA" sz="2400" b="1" dirty="0">
                <a:latin typeface="+mn-lt"/>
              </a:rPr>
              <a:t>игнипунктура) после дренирования </a:t>
            </a:r>
            <a:r>
              <a:rPr lang="ru-RU" altLang="uk-UA" sz="2400" b="1" dirty="0" err="1">
                <a:latin typeface="+mn-lt"/>
              </a:rPr>
              <a:t>субретинальной</a:t>
            </a:r>
            <a:r>
              <a:rPr lang="ru-RU" altLang="uk-UA" sz="2400" b="1" dirty="0">
                <a:latin typeface="+mn-lt"/>
              </a:rPr>
              <a:t> жидкости</a:t>
            </a:r>
          </a:p>
        </p:txBody>
      </p:sp>
      <p:grpSp>
        <p:nvGrpSpPr>
          <p:cNvPr id="9221" name="Group 4"/>
          <p:cNvGrpSpPr>
            <a:grpSpLocks/>
          </p:cNvGrpSpPr>
          <p:nvPr/>
        </p:nvGrpSpPr>
        <p:grpSpPr bwMode="auto">
          <a:xfrm>
            <a:off x="428625" y="428625"/>
            <a:ext cx="2987675" cy="3949700"/>
            <a:chOff x="270" y="675"/>
            <a:chExt cx="1882" cy="2488"/>
          </a:xfrm>
        </p:grpSpPr>
        <p:pic>
          <p:nvPicPr>
            <p:cNvPr id="9226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" y="675"/>
              <a:ext cx="1883" cy="2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9227" name="Text Box 6"/>
            <p:cNvSpPr txBox="1">
              <a:spLocks noChangeArrowheads="1"/>
            </p:cNvSpPr>
            <p:nvPr/>
          </p:nvSpPr>
          <p:spPr bwMode="auto">
            <a:xfrm>
              <a:off x="270" y="675"/>
              <a:ext cx="1883" cy="2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charset="0"/>
                <a:buNone/>
              </a:pPr>
              <a:endParaRPr lang="ru-RU" altLang="uk-UA">
                <a:latin typeface="+mn-lt"/>
              </a:endParaRPr>
            </a:p>
          </p:txBody>
        </p:sp>
      </p:grpSp>
      <p:grpSp>
        <p:nvGrpSpPr>
          <p:cNvPr id="9222" name="Group 7"/>
          <p:cNvGrpSpPr>
            <a:grpSpLocks/>
          </p:cNvGrpSpPr>
          <p:nvPr/>
        </p:nvGrpSpPr>
        <p:grpSpPr bwMode="auto">
          <a:xfrm>
            <a:off x="4143375" y="3071813"/>
            <a:ext cx="4389438" cy="3292475"/>
            <a:chOff x="2610" y="1935"/>
            <a:chExt cx="2765" cy="2074"/>
          </a:xfrm>
        </p:grpSpPr>
        <p:pic>
          <p:nvPicPr>
            <p:cNvPr id="9224" name="Picture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0" y="1935"/>
              <a:ext cx="2766" cy="2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2610" y="1935"/>
              <a:ext cx="2766" cy="2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charset="0"/>
                <a:buNone/>
              </a:pPr>
              <a:endParaRPr lang="ru-RU" altLang="uk-UA">
                <a:latin typeface="+mn-lt"/>
              </a:endParaRPr>
            </a:p>
          </p:txBody>
        </p:sp>
      </p:grpSp>
      <p:sp>
        <p:nvSpPr>
          <p:cNvPr id="9223" name="Прямоугольник 12"/>
          <p:cNvSpPr>
            <a:spLocks noChangeArrowheads="1"/>
          </p:cNvSpPr>
          <p:nvPr/>
        </p:nvSpPr>
        <p:spPr bwMode="auto">
          <a:xfrm>
            <a:off x="285750" y="4572000"/>
            <a:ext cx="37147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r>
              <a:rPr lang="ru-RU" altLang="uk-UA" sz="2000" b="1" dirty="0">
                <a:solidFill>
                  <a:srgbClr val="000000"/>
                </a:solidFill>
                <a:latin typeface="+mn-lt"/>
              </a:rPr>
              <a:t>В 1931 году </a:t>
            </a:r>
            <a:r>
              <a:rPr lang="en-GB" altLang="uk-UA" sz="2000" b="1" dirty="0" err="1">
                <a:solidFill>
                  <a:srgbClr val="000000"/>
                </a:solidFill>
                <a:latin typeface="+mn-lt"/>
              </a:rPr>
              <a:t>Guist</a:t>
            </a:r>
            <a:r>
              <a:rPr lang="ru-RU" altLang="uk-UA" sz="2000" b="1" dirty="0">
                <a:solidFill>
                  <a:srgbClr val="000000"/>
                </a:solidFill>
                <a:latin typeface="+mn-lt"/>
              </a:rPr>
              <a:t> и</a:t>
            </a:r>
            <a:r>
              <a:rPr lang="en-US" altLang="uk-UA" sz="20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GB" altLang="uk-UA" sz="2000" b="1" dirty="0">
                <a:solidFill>
                  <a:srgbClr val="000000"/>
                </a:solidFill>
                <a:latin typeface="+mn-lt"/>
              </a:rPr>
              <a:t>Linder</a:t>
            </a:r>
            <a:r>
              <a:rPr lang="ru-RU" altLang="uk-UA" sz="20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altLang="uk-UA" sz="2000" b="1" dirty="0" smtClean="0">
                <a:solidFill>
                  <a:srgbClr val="000000"/>
                </a:solidFill>
                <a:latin typeface="+mn-lt"/>
              </a:rPr>
              <a:t/>
            </a:r>
            <a:br>
              <a:rPr lang="ru-RU" altLang="uk-UA" sz="2000" b="1" dirty="0" smtClean="0">
                <a:solidFill>
                  <a:srgbClr val="000000"/>
                </a:solidFill>
                <a:latin typeface="+mn-lt"/>
              </a:rPr>
            </a:br>
            <a:r>
              <a:rPr lang="ru-RU" altLang="uk-UA" sz="2000" b="1" dirty="0" smtClean="0">
                <a:solidFill>
                  <a:srgbClr val="000000"/>
                </a:solidFill>
                <a:latin typeface="+mn-lt"/>
              </a:rPr>
              <a:t>– </a:t>
            </a:r>
            <a:r>
              <a:rPr lang="ru-RU" altLang="uk-UA" sz="2000" b="1" dirty="0">
                <a:solidFill>
                  <a:srgbClr val="000000"/>
                </a:solidFill>
                <a:latin typeface="+mn-lt"/>
              </a:rPr>
              <a:t>распространение коагулятов на весь квадрант.</a:t>
            </a:r>
            <a:r>
              <a:rPr lang="en-US" altLang="uk-UA" sz="2000" b="1" dirty="0">
                <a:solidFill>
                  <a:srgbClr val="000000"/>
                </a:solidFill>
                <a:latin typeface="+mn-lt"/>
              </a:rPr>
              <a:t> </a:t>
            </a:r>
            <a:endParaRPr lang="ru-RU" altLang="uk-UA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149884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0" name="Text Box 7"/>
          <p:cNvSpPr txBox="1">
            <a:spLocks noChangeArrowheads="1"/>
          </p:cNvSpPr>
          <p:nvPr/>
        </p:nvSpPr>
        <p:spPr bwMode="auto">
          <a:xfrm>
            <a:off x="3600450" y="1079500"/>
            <a:ext cx="511175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1000"/>
              </a:spcBef>
              <a:buFont typeface="Arial" charset="0"/>
              <a:buChar char="•"/>
            </a:pPr>
            <a:r>
              <a:rPr lang="ru-RU" altLang="uk-UA" sz="3600">
                <a:latin typeface="+mn-lt"/>
              </a:rPr>
              <a:t>1938 год </a:t>
            </a:r>
            <a:r>
              <a:rPr lang="en-GB" altLang="uk-UA" sz="3600">
                <a:latin typeface="+mn-lt"/>
              </a:rPr>
              <a:t>Rozengren</a:t>
            </a:r>
            <a:r>
              <a:rPr lang="ru-RU" altLang="uk-UA" sz="3600">
                <a:latin typeface="+mn-lt"/>
              </a:rPr>
              <a:t> добавил интраокулярную тампонаду воздухом после дренирования субретинальной жидкости. </a:t>
            </a:r>
            <a:r>
              <a:rPr lang="en-US" altLang="uk-UA" sz="3600">
                <a:latin typeface="+mn-lt"/>
              </a:rPr>
              <a:t> </a:t>
            </a:r>
          </a:p>
        </p:txBody>
      </p:sp>
      <p:pic>
        <p:nvPicPr>
          <p:cNvPr id="13322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643063"/>
            <a:ext cx="3381375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38178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Text Box 9"/>
          <p:cNvSpPr txBox="1">
            <a:spLocks noChangeArrowheads="1"/>
          </p:cNvSpPr>
          <p:nvPr/>
        </p:nvSpPr>
        <p:spPr bwMode="auto">
          <a:xfrm>
            <a:off x="428625" y="142875"/>
            <a:ext cx="8429625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endParaRPr lang="ru-RU" altLang="uk-UA" sz="4400">
              <a:latin typeface="+mn-lt"/>
            </a:endParaRPr>
          </a:p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en-GB" altLang="uk-UA" sz="4400">
                <a:latin typeface="+mn-lt"/>
              </a:rPr>
              <a:t>Custodis</a:t>
            </a:r>
            <a:r>
              <a:rPr lang="ru-RU" altLang="uk-UA" sz="4400">
                <a:latin typeface="+mn-lt"/>
              </a:rPr>
              <a:t> 1949 год</a:t>
            </a:r>
          </a:p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sz="4400">
                <a:latin typeface="+mn-lt"/>
              </a:rPr>
              <a:t>Впервые применена пломба для создания вала вдавления.</a:t>
            </a:r>
            <a:br>
              <a:rPr lang="ru-RU" altLang="uk-UA" sz="4400">
                <a:latin typeface="+mn-lt"/>
              </a:rPr>
            </a:br>
            <a:endParaRPr lang="ru-RU" altLang="uk-UA" sz="4400">
              <a:latin typeface="+mn-lt"/>
            </a:endParaRPr>
          </a:p>
        </p:txBody>
      </p:sp>
      <p:pic>
        <p:nvPicPr>
          <p:cNvPr id="17419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714625"/>
            <a:ext cx="723582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974704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62" name="Group 5"/>
          <p:cNvGrpSpPr>
            <a:grpSpLocks/>
          </p:cNvGrpSpPr>
          <p:nvPr/>
        </p:nvGrpSpPr>
        <p:grpSpPr bwMode="auto">
          <a:xfrm>
            <a:off x="1071563" y="1428750"/>
            <a:ext cx="7002462" cy="3405188"/>
            <a:chOff x="675" y="900"/>
            <a:chExt cx="4411" cy="2145"/>
          </a:xfrm>
        </p:grpSpPr>
        <p:pic>
          <p:nvPicPr>
            <p:cNvPr id="19466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" y="900"/>
              <a:ext cx="4412" cy="2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19467" name="Text Box 7"/>
            <p:cNvSpPr txBox="1">
              <a:spLocks noChangeArrowheads="1"/>
            </p:cNvSpPr>
            <p:nvPr/>
          </p:nvSpPr>
          <p:spPr bwMode="auto">
            <a:xfrm>
              <a:off x="675" y="900"/>
              <a:ext cx="4412" cy="2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charset="0"/>
                <a:buNone/>
              </a:pPr>
              <a:endParaRPr lang="ru-RU" altLang="uk-UA">
                <a:latin typeface="+mn-lt"/>
              </a:endParaRPr>
            </a:p>
          </p:txBody>
        </p:sp>
      </p:grpSp>
      <p:sp>
        <p:nvSpPr>
          <p:cNvPr id="19464" name="Заголовок 9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228725"/>
          </a:xfrm>
        </p:spPr>
        <p:txBody>
          <a:bodyPr/>
          <a:lstStyle/>
          <a:p>
            <a:r>
              <a:rPr lang="en-GB" altLang="uk-UA" sz="4000">
                <a:latin typeface="+mn-lt"/>
              </a:rPr>
              <a:t>Schepens</a:t>
            </a:r>
            <a:r>
              <a:rPr lang="ru-RU" altLang="uk-UA" sz="4000">
                <a:latin typeface="+mn-lt"/>
              </a:rPr>
              <a:t> и А</a:t>
            </a:r>
            <a:r>
              <a:rPr lang="en-GB" altLang="uk-UA" sz="4000">
                <a:latin typeface="+mn-lt"/>
              </a:rPr>
              <a:t>rruga</a:t>
            </a:r>
            <a:r>
              <a:rPr lang="ru-RU" altLang="uk-UA" sz="4000">
                <a:latin typeface="+mn-lt"/>
              </a:rPr>
              <a:t> 1953 год</a:t>
            </a:r>
          </a:p>
        </p:txBody>
      </p:sp>
      <p:sp>
        <p:nvSpPr>
          <p:cNvPr id="19465" name="Содержимое 10"/>
          <p:cNvSpPr>
            <a:spLocks noGrp="1"/>
          </p:cNvSpPr>
          <p:nvPr>
            <p:ph idx="1"/>
          </p:nvPr>
        </p:nvSpPr>
        <p:spPr>
          <a:xfrm>
            <a:off x="915988" y="1571625"/>
            <a:ext cx="8228012" cy="4900613"/>
          </a:xfrm>
        </p:spPr>
        <p:txBody>
          <a:bodyPr/>
          <a:lstStyle/>
          <a:p>
            <a:pPr>
              <a:buFont typeface="Times New Roman" charset="0"/>
              <a:buNone/>
            </a:pPr>
            <a:endParaRPr lang="ru-RU" altLang="uk-UA"/>
          </a:p>
          <a:p>
            <a:pPr>
              <a:buFont typeface="Times New Roman" charset="0"/>
              <a:buNone/>
            </a:pPr>
            <a:endParaRPr lang="ru-RU" altLang="uk-UA"/>
          </a:p>
          <a:p>
            <a:pPr>
              <a:buFont typeface="Times New Roman" charset="0"/>
              <a:buNone/>
            </a:pPr>
            <a:endParaRPr lang="ru-RU" altLang="uk-UA"/>
          </a:p>
          <a:p>
            <a:pPr>
              <a:buFont typeface="Times New Roman" charset="0"/>
              <a:buNone/>
            </a:pPr>
            <a:endParaRPr lang="ru-RU" altLang="uk-UA"/>
          </a:p>
          <a:p>
            <a:pPr>
              <a:buFont typeface="Times New Roman" charset="0"/>
              <a:buNone/>
            </a:pPr>
            <a:endParaRPr lang="ru-RU" altLang="uk-UA"/>
          </a:p>
          <a:p>
            <a:pPr>
              <a:buFont typeface="Times New Roman" charset="0"/>
              <a:buNone/>
            </a:pPr>
            <a:endParaRPr lang="ru-RU" altLang="uk-UA"/>
          </a:p>
          <a:p>
            <a:pPr>
              <a:buFont typeface="Times New Roman" charset="0"/>
              <a:buNone/>
            </a:pPr>
            <a:r>
              <a:rPr lang="ru-RU" altLang="uk-UA"/>
              <a:t>     Операции циркляжа с дренированием субретинальной жидкости</a:t>
            </a:r>
          </a:p>
        </p:txBody>
      </p:sp>
    </p:spTree>
    <p:extLst>
      <p:ext uri="{BB962C8B-B14F-4D97-AF65-F5344CB8AC3E}">
        <p14:creationId xmlns:p14="http://schemas.microsoft.com/office/powerpoint/2010/main" val="170394452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5" name="Text Box 10"/>
          <p:cNvSpPr txBox="1">
            <a:spLocks noChangeArrowheads="1"/>
          </p:cNvSpPr>
          <p:nvPr/>
        </p:nvSpPr>
        <p:spPr bwMode="auto">
          <a:xfrm>
            <a:off x="4032250" y="908720"/>
            <a:ext cx="5111750" cy="4799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buNone/>
            </a:pPr>
            <a:r>
              <a:rPr lang="ru-RU" altLang="uk-UA" sz="2800" b="1" dirty="0" smtClean="0">
                <a:latin typeface="+mn-lt"/>
              </a:rPr>
              <a:t>	</a:t>
            </a:r>
            <a:r>
              <a:rPr lang="en-GB" altLang="uk-UA" sz="2800" b="1" dirty="0" err="1" smtClean="0">
                <a:latin typeface="+mn-lt"/>
              </a:rPr>
              <a:t>Schepens</a:t>
            </a:r>
            <a:r>
              <a:rPr lang="ru-RU" altLang="uk-UA" sz="2800" b="1" dirty="0" smtClean="0">
                <a:latin typeface="+mn-lt"/>
              </a:rPr>
              <a:t> и</a:t>
            </a:r>
            <a:r>
              <a:rPr lang="en-US" altLang="uk-UA" sz="2800" b="1" dirty="0" smtClean="0">
                <a:latin typeface="+mn-lt"/>
              </a:rPr>
              <a:t> </a:t>
            </a:r>
            <a:r>
              <a:rPr lang="en-GB" altLang="uk-UA" sz="2800" b="1" dirty="0">
                <a:latin typeface="+mn-lt"/>
              </a:rPr>
              <a:t>Pruett</a:t>
            </a:r>
            <a:r>
              <a:rPr lang="ru-RU" altLang="uk-UA" sz="2800" b="1" dirty="0">
                <a:latin typeface="+mn-lt"/>
              </a:rPr>
              <a:t> усовершенствованная методика </a:t>
            </a:r>
            <a:r>
              <a:rPr lang="ru-RU" altLang="uk-UA" sz="2800" b="1" dirty="0" err="1">
                <a:latin typeface="+mn-lt"/>
              </a:rPr>
              <a:t>циркляжа</a:t>
            </a:r>
            <a:r>
              <a:rPr lang="ru-RU" altLang="uk-UA" sz="2800" b="1" dirty="0">
                <a:latin typeface="+mn-lt"/>
              </a:rPr>
              <a:t>. Незаблокированные разрывы располагались на круговой пломбе и при необходимости тампонировались дополнительными </a:t>
            </a:r>
            <a:r>
              <a:rPr lang="ru-RU" altLang="uk-UA" sz="2800" b="1" dirty="0" err="1">
                <a:latin typeface="+mn-lt"/>
              </a:rPr>
              <a:t>клинами</a:t>
            </a:r>
            <a:r>
              <a:rPr lang="ru-RU" altLang="uk-UA" sz="2800" b="1" dirty="0">
                <a:latin typeface="+mn-lt"/>
              </a:rPr>
              <a:t> или пломбами.</a:t>
            </a:r>
          </a:p>
        </p:txBody>
      </p:sp>
      <p:pic>
        <p:nvPicPr>
          <p:cNvPr id="21516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00063"/>
            <a:ext cx="2928938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1517" name="Text Box 12"/>
          <p:cNvSpPr txBox="1">
            <a:spLocks noChangeArrowheads="1"/>
          </p:cNvSpPr>
          <p:nvPr/>
        </p:nvSpPr>
        <p:spPr bwMode="auto">
          <a:xfrm>
            <a:off x="357188" y="3714750"/>
            <a:ext cx="28575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>
              <a:spcBef>
                <a:spcPts val="600"/>
              </a:spcBef>
              <a:buNone/>
            </a:pPr>
            <a:r>
              <a:rPr lang="en-GB" altLang="uk-UA" sz="2400" b="1" dirty="0" err="1">
                <a:latin typeface="+mn-lt"/>
              </a:rPr>
              <a:t>C.L.Schepens</a:t>
            </a:r>
            <a:endParaRPr lang="en-US" altLang="uk-UA" sz="2400" b="1" dirty="0">
              <a:latin typeface="+mn-lt"/>
            </a:endParaRPr>
          </a:p>
        </p:txBody>
      </p:sp>
      <p:pic>
        <p:nvPicPr>
          <p:cNvPr id="21518" name="Picture 15" descr="Рис. 2. Схематическое изображение глазного яблока при некоторых этапах циркляжа: а — наложение циркляжной ленты (1) и пломбы (2); б — циркляжная лента (1) затянута над пломбой (2) и фиксирована швами (3)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143375"/>
            <a:ext cx="3500438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52315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3" name="Text Box 10"/>
          <p:cNvSpPr txBox="1">
            <a:spLocks noChangeArrowheads="1"/>
          </p:cNvSpPr>
          <p:nvPr/>
        </p:nvSpPr>
        <p:spPr bwMode="auto">
          <a:xfrm>
            <a:off x="571500" y="41433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buNone/>
            </a:pPr>
            <a:r>
              <a:rPr lang="ru-RU" altLang="uk-UA" sz="2800" b="1" dirty="0" smtClean="0">
                <a:latin typeface="+mn-lt"/>
              </a:rPr>
              <a:t>	В </a:t>
            </a:r>
            <a:r>
              <a:rPr lang="ru-RU" altLang="uk-UA" sz="2800" b="1" dirty="0">
                <a:latin typeface="+mn-lt"/>
              </a:rPr>
              <a:t>1953 году  </a:t>
            </a:r>
            <a:r>
              <a:rPr lang="en-GB" altLang="uk-UA" sz="2800" b="1" dirty="0" err="1">
                <a:latin typeface="+mn-lt"/>
              </a:rPr>
              <a:t>Custodis</a:t>
            </a:r>
            <a:r>
              <a:rPr lang="ru-RU" altLang="uk-UA" sz="2800" b="1" dirty="0">
                <a:latin typeface="+mn-lt"/>
              </a:rPr>
              <a:t> отказался от дренирования </a:t>
            </a:r>
            <a:r>
              <a:rPr lang="ru-RU" altLang="uk-UA" sz="2800" b="1" dirty="0" err="1">
                <a:latin typeface="+mn-lt"/>
              </a:rPr>
              <a:t>субретинальной</a:t>
            </a:r>
            <a:r>
              <a:rPr lang="ru-RU" altLang="uk-UA" sz="2800" b="1" dirty="0">
                <a:latin typeface="+mn-lt"/>
              </a:rPr>
              <a:t> жидкости, применение эластического эксплантата который подшивался к склере над проекцией разрыва сетчатки.</a:t>
            </a:r>
          </a:p>
        </p:txBody>
      </p:sp>
      <p:pic>
        <p:nvPicPr>
          <p:cNvPr id="23564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769" y="428625"/>
            <a:ext cx="3929063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468860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0" y="1014413"/>
            <a:ext cx="9144000" cy="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>
              <a:latin typeface="+mn-lt"/>
            </a:endParaRP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-1394" y="6507273"/>
            <a:ext cx="225039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just" eaLnBrk="1" hangingPunct="1">
              <a:spcBef>
                <a:spcPct val="0"/>
              </a:spcBef>
              <a:buFont typeface="Times New Roman" charset="0"/>
              <a:buNone/>
            </a:pPr>
            <a:r>
              <a:rPr lang="en-US" altLang="uk-UA" sz="1200">
                <a:latin typeface="+mn-lt"/>
                <a:ea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25607" name="Rectangle 6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600"/>
              </a:spcBef>
              <a:buFont typeface="Times New Roman" charset="0"/>
              <a:buNone/>
            </a:pPr>
            <a:endParaRPr lang="ru-RU" altLang="uk-UA" sz="2400">
              <a:latin typeface="+mn-lt"/>
            </a:endParaRPr>
          </a:p>
          <a:p>
            <a:pPr eaLnBrk="1" hangingPunct="1">
              <a:spcBef>
                <a:spcPts val="600"/>
              </a:spcBef>
              <a:buFont typeface="Times New Roman" charset="0"/>
              <a:buNone/>
            </a:pPr>
            <a:endParaRPr lang="ru-RU" altLang="uk-UA" sz="2400">
              <a:latin typeface="+mn-lt"/>
            </a:endParaRPr>
          </a:p>
          <a:p>
            <a:pPr eaLnBrk="1" hangingPunct="1">
              <a:spcBef>
                <a:spcPts val="600"/>
              </a:spcBef>
              <a:buFont typeface="Times New Roman" charset="0"/>
              <a:buNone/>
            </a:pPr>
            <a:endParaRPr lang="ru-RU" altLang="uk-UA" sz="2400">
              <a:latin typeface="+mn-lt"/>
            </a:endParaRPr>
          </a:p>
        </p:txBody>
      </p:sp>
      <p:sp>
        <p:nvSpPr>
          <p:cNvPr id="25608" name="Rectangle 7"/>
          <p:cNvSpPr>
            <a:spLocks noChangeArrowheads="1"/>
          </p:cNvSpPr>
          <p:nvPr/>
        </p:nvSpPr>
        <p:spPr bwMode="auto">
          <a:xfrm>
            <a:off x="928688" y="0"/>
            <a:ext cx="77724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>
              <a:latin typeface="+mn-lt"/>
            </a:endParaRPr>
          </a:p>
        </p:txBody>
      </p:sp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0" y="981075"/>
            <a:ext cx="5040313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ct val="0"/>
              </a:spcBef>
              <a:buFont typeface="Times New Roman" charset="0"/>
              <a:buNone/>
            </a:pPr>
            <a:endParaRPr lang="en-US" altLang="uk-UA" sz="2800">
              <a:latin typeface="+mn-lt"/>
            </a:endParaRPr>
          </a:p>
          <a:p>
            <a:pPr eaLnBrk="1" hangingPunct="1">
              <a:spcBef>
                <a:spcPct val="0"/>
              </a:spcBef>
              <a:buFont typeface="Times New Roman" charset="0"/>
              <a:buNone/>
            </a:pPr>
            <a:endParaRPr lang="en-US" altLang="uk-UA" sz="2800">
              <a:latin typeface="+mn-lt"/>
            </a:endParaRPr>
          </a:p>
        </p:txBody>
      </p:sp>
      <p:sp>
        <p:nvSpPr>
          <p:cNvPr id="25610" name="Rectangle 9"/>
          <p:cNvSpPr>
            <a:spLocks noChangeArrowheads="1"/>
          </p:cNvSpPr>
          <p:nvPr/>
        </p:nvSpPr>
        <p:spPr bwMode="auto">
          <a:xfrm>
            <a:off x="431800" y="5157788"/>
            <a:ext cx="8712200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b="1">
                <a:solidFill>
                  <a:srgbClr val="1F497D"/>
                </a:solidFill>
                <a:latin typeface="+mn-lt"/>
              </a:rPr>
              <a:t>   </a:t>
            </a:r>
          </a:p>
        </p:txBody>
      </p:sp>
      <p:sp>
        <p:nvSpPr>
          <p:cNvPr id="25611" name="Text Box 10"/>
          <p:cNvSpPr txBox="1">
            <a:spLocks noChangeArrowheads="1"/>
          </p:cNvSpPr>
          <p:nvPr/>
        </p:nvSpPr>
        <p:spPr bwMode="auto">
          <a:xfrm>
            <a:off x="571500" y="14287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sz="4400" dirty="0">
                <a:latin typeface="+mn-lt"/>
              </a:rPr>
              <a:t>        </a:t>
            </a:r>
            <a:r>
              <a:rPr lang="en-GB" altLang="uk-UA" sz="4400" dirty="0" err="1">
                <a:latin typeface="+mn-lt"/>
              </a:rPr>
              <a:t>H.Lincoff</a:t>
            </a:r>
            <a:r>
              <a:rPr lang="ru-RU" altLang="uk-UA" sz="4400" dirty="0">
                <a:latin typeface="+mn-lt"/>
              </a:rPr>
              <a:t> 1964 год</a:t>
            </a:r>
            <a:endParaRPr lang="en-US" altLang="uk-UA" sz="4400" dirty="0">
              <a:latin typeface="+mn-lt"/>
            </a:endParaRPr>
          </a:p>
        </p:txBody>
      </p:sp>
      <p:sp>
        <p:nvSpPr>
          <p:cNvPr id="25612" name="Text Box 11"/>
          <p:cNvSpPr txBox="1">
            <a:spLocks noChangeArrowheads="1"/>
          </p:cNvSpPr>
          <p:nvPr/>
        </p:nvSpPr>
        <p:spPr bwMode="auto">
          <a:xfrm>
            <a:off x="714375" y="5715000"/>
            <a:ext cx="7786688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buFont typeface="Times New Roman" charset="0"/>
              <a:buNone/>
            </a:pPr>
            <a:r>
              <a:rPr lang="ru-RU" altLang="uk-UA" b="1">
                <a:solidFill>
                  <a:srgbClr val="0D0D0D"/>
                </a:solidFill>
                <a:latin typeface="+mn-lt"/>
              </a:rPr>
              <a:t>Криохирургическая операция при отслойке сетчатки.</a:t>
            </a:r>
          </a:p>
        </p:txBody>
      </p:sp>
      <p:sp>
        <p:nvSpPr>
          <p:cNvPr id="25613" name="AutoShape 12"/>
          <p:cNvSpPr>
            <a:spLocks noChangeArrowheads="1"/>
          </p:cNvSpPr>
          <p:nvPr/>
        </p:nvSpPr>
        <p:spPr bwMode="auto">
          <a:xfrm>
            <a:off x="1071563" y="2071688"/>
            <a:ext cx="2357437" cy="1143000"/>
          </a:xfrm>
          <a:prstGeom prst="roundRect">
            <a:avLst>
              <a:gd name="adj" fmla="val 16667"/>
            </a:avLst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sz="2400" dirty="0">
                <a:solidFill>
                  <a:srgbClr val="FFFFFF"/>
                </a:solidFill>
                <a:latin typeface="+mn-lt"/>
              </a:rPr>
              <a:t>Диатермия</a:t>
            </a:r>
          </a:p>
        </p:txBody>
      </p:sp>
      <p:sp>
        <p:nvSpPr>
          <p:cNvPr id="25614" name="AutoShape 13"/>
          <p:cNvSpPr>
            <a:spLocks noChangeArrowheads="1"/>
          </p:cNvSpPr>
          <p:nvPr/>
        </p:nvSpPr>
        <p:spPr bwMode="auto">
          <a:xfrm>
            <a:off x="5857875" y="2071688"/>
            <a:ext cx="2286000" cy="1071562"/>
          </a:xfrm>
          <a:prstGeom prst="roundRect">
            <a:avLst>
              <a:gd name="adj" fmla="val 16667"/>
            </a:avLst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sz="2400">
                <a:solidFill>
                  <a:srgbClr val="FFFFFF"/>
                </a:solidFill>
                <a:latin typeface="+mn-lt"/>
              </a:rPr>
              <a:t>Криопексия</a:t>
            </a:r>
          </a:p>
        </p:txBody>
      </p:sp>
      <p:sp>
        <p:nvSpPr>
          <p:cNvPr id="25615" name="AutoShape 14"/>
          <p:cNvSpPr>
            <a:spLocks noChangeArrowheads="1"/>
          </p:cNvSpPr>
          <p:nvPr/>
        </p:nvSpPr>
        <p:spPr bwMode="auto">
          <a:xfrm>
            <a:off x="571500" y="4357688"/>
            <a:ext cx="3214688" cy="1071562"/>
          </a:xfrm>
          <a:prstGeom prst="roundRect">
            <a:avLst>
              <a:gd name="adj" fmla="val 16667"/>
            </a:avLst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sz="2400">
                <a:solidFill>
                  <a:srgbClr val="FFFFFF"/>
                </a:solidFill>
                <a:latin typeface="+mn-lt"/>
              </a:rPr>
              <a:t>Поливиоловая пломба</a:t>
            </a:r>
          </a:p>
        </p:txBody>
      </p:sp>
      <p:sp>
        <p:nvSpPr>
          <p:cNvPr id="25616" name="AutoShape 15"/>
          <p:cNvSpPr>
            <a:spLocks noChangeArrowheads="1"/>
          </p:cNvSpPr>
          <p:nvPr/>
        </p:nvSpPr>
        <p:spPr bwMode="auto">
          <a:xfrm>
            <a:off x="5500688" y="4357688"/>
            <a:ext cx="3143250" cy="1071562"/>
          </a:xfrm>
          <a:prstGeom prst="roundRect">
            <a:avLst>
              <a:gd name="adj" fmla="val 16667"/>
            </a:avLst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Times New Roman" charset="0"/>
              <a:buNone/>
            </a:pPr>
            <a:r>
              <a:rPr lang="ru-RU" altLang="uk-UA" sz="2400">
                <a:solidFill>
                  <a:srgbClr val="FFFFFF"/>
                </a:solidFill>
                <a:latin typeface="+mn-lt"/>
              </a:rPr>
              <a:t>Силиконовая губка</a:t>
            </a:r>
          </a:p>
        </p:txBody>
      </p:sp>
      <p:sp>
        <p:nvSpPr>
          <p:cNvPr id="25617" name="AutoShape 16"/>
          <p:cNvSpPr>
            <a:spLocks noChangeArrowheads="1"/>
          </p:cNvSpPr>
          <p:nvPr/>
        </p:nvSpPr>
        <p:spPr bwMode="auto">
          <a:xfrm>
            <a:off x="4143375" y="2143125"/>
            <a:ext cx="977900" cy="484188"/>
          </a:xfrm>
          <a:prstGeom prst="rightArrow">
            <a:avLst>
              <a:gd name="adj1" fmla="val 50000"/>
              <a:gd name="adj2" fmla="val 49996"/>
            </a:avLst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>
              <a:latin typeface="+mn-lt"/>
            </a:endParaRPr>
          </a:p>
        </p:txBody>
      </p:sp>
      <p:sp>
        <p:nvSpPr>
          <p:cNvPr id="25618" name="AutoShape 17"/>
          <p:cNvSpPr>
            <a:spLocks noChangeArrowheads="1"/>
          </p:cNvSpPr>
          <p:nvPr/>
        </p:nvSpPr>
        <p:spPr bwMode="auto">
          <a:xfrm>
            <a:off x="4143375" y="4572000"/>
            <a:ext cx="977900" cy="484188"/>
          </a:xfrm>
          <a:prstGeom prst="rightArrow">
            <a:avLst>
              <a:gd name="adj1" fmla="val 50000"/>
              <a:gd name="adj2" fmla="val 49996"/>
            </a:avLst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 altLang="uk-UA">
              <a:latin typeface="+mn-lt"/>
            </a:endParaRPr>
          </a:p>
        </p:txBody>
      </p:sp>
      <p:pic>
        <p:nvPicPr>
          <p:cNvPr id="25619" name="Рисунок 18" descr="image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14313"/>
            <a:ext cx="1285875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408309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7" name="Text Box 3"/>
          <p:cNvSpPr txBox="1">
            <a:spLocks noChangeArrowheads="1"/>
          </p:cNvSpPr>
          <p:nvPr/>
        </p:nvSpPr>
        <p:spPr bwMode="auto">
          <a:xfrm>
            <a:off x="1116013" y="2420938"/>
            <a:ext cx="67167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 altLang="uk-UA" sz="1600" b="1">
              <a:latin typeface="+mn-lt"/>
            </a:endParaRPr>
          </a:p>
        </p:txBody>
      </p:sp>
      <p:sp>
        <p:nvSpPr>
          <p:cNvPr id="610308" name="Text Box 4"/>
          <p:cNvSpPr txBox="1">
            <a:spLocks noChangeArrowheads="1"/>
          </p:cNvSpPr>
          <p:nvPr/>
        </p:nvSpPr>
        <p:spPr bwMode="auto">
          <a:xfrm>
            <a:off x="231775" y="568325"/>
            <a:ext cx="8804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uk-UA" b="1" dirty="0">
                <a:latin typeface="+mn-lt"/>
              </a:rPr>
              <a:t>Лечение регматогенной отслойки сетчатки - хирургическое;</a:t>
            </a:r>
          </a:p>
          <a:p>
            <a:pPr algn="ctr"/>
            <a:r>
              <a:rPr lang="ru-RU" altLang="uk-UA" b="1" dirty="0">
                <a:latin typeface="+mn-lt"/>
              </a:rPr>
              <a:t>цель - блокирование разрывов сетчатки</a:t>
            </a:r>
            <a:endParaRPr lang="uk-UA" altLang="uk-UA" dirty="0">
              <a:latin typeface="+mn-lt"/>
            </a:endParaRPr>
          </a:p>
        </p:txBody>
      </p:sp>
      <p:sp>
        <p:nvSpPr>
          <p:cNvPr id="610309" name="Text Box 5"/>
          <p:cNvSpPr txBox="1">
            <a:spLocks noChangeArrowheads="1"/>
          </p:cNvSpPr>
          <p:nvPr/>
        </p:nvSpPr>
        <p:spPr bwMode="auto">
          <a:xfrm>
            <a:off x="1095375" y="14557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uk-UA">
              <a:latin typeface="+mn-lt"/>
            </a:endParaRPr>
          </a:p>
        </p:txBody>
      </p:sp>
      <p:pic>
        <p:nvPicPr>
          <p:cNvPr id="610310" name="Picture 6" descr="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747" y="3500178"/>
            <a:ext cx="3167906" cy="237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0311" name="Picture 7" descr="page20_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3019425"/>
            <a:ext cx="2525713" cy="2243138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0312" name="Text Box 8"/>
          <p:cNvSpPr txBox="1">
            <a:spLocks noChangeArrowheads="1"/>
          </p:cNvSpPr>
          <p:nvPr/>
        </p:nvSpPr>
        <p:spPr bwMode="auto">
          <a:xfrm>
            <a:off x="2144713" y="1271588"/>
            <a:ext cx="578132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uk-UA" sz="2000" b="1" dirty="0" err="1" smtClean="0">
                <a:latin typeface="+mn-lt"/>
              </a:rPr>
              <a:t>Способы</a:t>
            </a:r>
            <a:r>
              <a:rPr lang="uk-UA" altLang="uk-UA" sz="2000" b="1" dirty="0" smtClean="0">
                <a:latin typeface="+mn-lt"/>
              </a:rPr>
              <a:t> </a:t>
            </a:r>
            <a:r>
              <a:rPr lang="uk-UA" altLang="uk-UA" sz="2000" b="1" dirty="0" err="1" smtClean="0">
                <a:latin typeface="+mn-lt"/>
              </a:rPr>
              <a:t>блокирования</a:t>
            </a:r>
            <a:r>
              <a:rPr lang="uk-UA" altLang="uk-UA" sz="2000" b="1" dirty="0" smtClean="0">
                <a:latin typeface="+mn-lt"/>
              </a:rPr>
              <a:t> </a:t>
            </a:r>
            <a:r>
              <a:rPr lang="uk-UA" altLang="uk-UA" sz="2000" b="1" dirty="0" err="1" smtClean="0">
                <a:latin typeface="+mn-lt"/>
              </a:rPr>
              <a:t>разрывов</a:t>
            </a:r>
            <a:r>
              <a:rPr lang="uk-UA" altLang="uk-UA" sz="2000" b="1" dirty="0" smtClean="0">
                <a:latin typeface="+mn-lt"/>
              </a:rPr>
              <a:t> </a:t>
            </a:r>
            <a:r>
              <a:rPr lang="uk-UA" altLang="uk-UA" sz="2000" b="1" dirty="0" err="1" smtClean="0">
                <a:latin typeface="+mn-lt"/>
              </a:rPr>
              <a:t>сетчатки</a:t>
            </a:r>
            <a:endParaRPr lang="ru-RU" altLang="uk-UA" sz="2000" b="1" dirty="0">
              <a:latin typeface="+mn-lt"/>
            </a:endParaRPr>
          </a:p>
        </p:txBody>
      </p:sp>
      <p:sp>
        <p:nvSpPr>
          <p:cNvPr id="610313" name="Text Box 9"/>
          <p:cNvSpPr txBox="1">
            <a:spLocks noChangeArrowheads="1"/>
          </p:cNvSpPr>
          <p:nvPr/>
        </p:nvSpPr>
        <p:spPr bwMode="auto">
          <a:xfrm>
            <a:off x="611188" y="2038350"/>
            <a:ext cx="25527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uk-UA" b="1" dirty="0" err="1" smtClean="0">
                <a:latin typeface="+mn-lt"/>
              </a:rPr>
              <a:t>Эписклеральное</a:t>
            </a:r>
            <a:r>
              <a:rPr lang="uk-UA" altLang="uk-UA" b="1" dirty="0" smtClean="0">
                <a:latin typeface="+mn-lt"/>
              </a:rPr>
              <a:t> </a:t>
            </a:r>
            <a:r>
              <a:rPr lang="uk-UA" altLang="uk-UA" b="1" dirty="0" err="1" smtClean="0">
                <a:latin typeface="+mn-lt"/>
              </a:rPr>
              <a:t>пломбирование</a:t>
            </a:r>
            <a:endParaRPr lang="ru-RU" altLang="uk-UA" b="1" dirty="0">
              <a:latin typeface="+mn-lt"/>
            </a:endParaRPr>
          </a:p>
        </p:txBody>
      </p:sp>
      <p:sp>
        <p:nvSpPr>
          <p:cNvPr id="610314" name="Text Box 10"/>
          <p:cNvSpPr txBox="1">
            <a:spLocks noChangeArrowheads="1"/>
          </p:cNvSpPr>
          <p:nvPr/>
        </p:nvSpPr>
        <p:spPr bwMode="auto">
          <a:xfrm>
            <a:off x="5345113" y="2038350"/>
            <a:ext cx="36909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uk-UA" b="1" dirty="0" err="1" smtClean="0">
                <a:latin typeface="+mn-lt"/>
              </a:rPr>
              <a:t>комплексное</a:t>
            </a:r>
            <a:r>
              <a:rPr lang="uk-UA" altLang="uk-UA" b="1" dirty="0" smtClean="0">
                <a:latin typeface="+mn-lt"/>
              </a:rPr>
              <a:t> </a:t>
            </a:r>
            <a:r>
              <a:rPr lang="uk-UA" altLang="uk-UA" b="1" dirty="0" err="1" smtClean="0">
                <a:latin typeface="+mn-lt"/>
              </a:rPr>
              <a:t>интравитрекальное</a:t>
            </a:r>
            <a:r>
              <a:rPr lang="uk-UA" altLang="uk-UA" b="1" dirty="0" smtClean="0">
                <a:latin typeface="+mn-lt"/>
              </a:rPr>
              <a:t> </a:t>
            </a:r>
            <a:r>
              <a:rPr lang="uk-UA" altLang="uk-UA" b="1" dirty="0" err="1" smtClean="0">
                <a:latin typeface="+mn-lt"/>
              </a:rPr>
              <a:t>вмешательство</a:t>
            </a:r>
            <a:r>
              <a:rPr lang="uk-UA" altLang="uk-UA" b="1" dirty="0" smtClean="0">
                <a:latin typeface="+mn-lt"/>
              </a:rPr>
              <a:t> с </a:t>
            </a:r>
            <a:r>
              <a:rPr lang="uk-UA" altLang="uk-UA" b="1" dirty="0" err="1" smtClean="0">
                <a:latin typeface="+mn-lt"/>
              </a:rPr>
              <a:t>внутренней</a:t>
            </a:r>
            <a:r>
              <a:rPr lang="uk-UA" altLang="uk-UA" b="1" dirty="0" smtClean="0">
                <a:latin typeface="+mn-lt"/>
              </a:rPr>
              <a:t> </a:t>
            </a:r>
            <a:r>
              <a:rPr lang="uk-UA" altLang="uk-UA" b="1" dirty="0" err="1" smtClean="0">
                <a:latin typeface="+mn-lt"/>
              </a:rPr>
              <a:t>тампонадой</a:t>
            </a:r>
            <a:r>
              <a:rPr lang="uk-UA" altLang="uk-UA" b="1" dirty="0" smtClean="0">
                <a:latin typeface="+mn-lt"/>
              </a:rPr>
              <a:t> </a:t>
            </a:r>
            <a:r>
              <a:rPr lang="uk-UA" altLang="uk-UA" b="1" dirty="0" err="1" smtClean="0">
                <a:latin typeface="+mn-lt"/>
              </a:rPr>
              <a:t>сетчатки</a:t>
            </a:r>
            <a:endParaRPr lang="ru-RU" altLang="uk-UA" b="1" dirty="0">
              <a:latin typeface="+mn-lt"/>
            </a:endParaRPr>
          </a:p>
        </p:txBody>
      </p:sp>
      <p:sp>
        <p:nvSpPr>
          <p:cNvPr id="610315" name="Line 11"/>
          <p:cNvSpPr>
            <a:spLocks noChangeShapeType="1"/>
          </p:cNvSpPr>
          <p:nvPr/>
        </p:nvSpPr>
        <p:spPr bwMode="auto">
          <a:xfrm flipH="1">
            <a:off x="2484438" y="1677988"/>
            <a:ext cx="64770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latin typeface="+mn-lt"/>
            </a:endParaRPr>
          </a:p>
        </p:txBody>
      </p:sp>
      <p:sp>
        <p:nvSpPr>
          <p:cNvPr id="610316" name="Line 12"/>
          <p:cNvSpPr>
            <a:spLocks noChangeShapeType="1"/>
          </p:cNvSpPr>
          <p:nvPr/>
        </p:nvSpPr>
        <p:spPr bwMode="auto">
          <a:xfrm>
            <a:off x="5580063" y="1677988"/>
            <a:ext cx="5762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latin typeface="+mn-lt"/>
            </a:endParaRPr>
          </a:p>
        </p:txBody>
      </p:sp>
      <p:sp>
        <p:nvSpPr>
          <p:cNvPr id="610317" name="Line 13"/>
          <p:cNvSpPr>
            <a:spLocks noChangeShapeType="1"/>
          </p:cNvSpPr>
          <p:nvPr/>
        </p:nvSpPr>
        <p:spPr bwMode="auto">
          <a:xfrm>
            <a:off x="4140200" y="1893888"/>
            <a:ext cx="0" cy="3622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>
              <a:latin typeface="+mn-lt"/>
            </a:endParaRPr>
          </a:p>
        </p:txBody>
      </p:sp>
      <p:sp>
        <p:nvSpPr>
          <p:cNvPr id="610318" name="Rectangle 14"/>
          <p:cNvSpPr>
            <a:spLocks noChangeArrowheads="1"/>
          </p:cNvSpPr>
          <p:nvPr/>
        </p:nvSpPr>
        <p:spPr bwMode="auto">
          <a:xfrm>
            <a:off x="2601913" y="6059488"/>
            <a:ext cx="45624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uk-UA" altLang="uk-UA" b="1" dirty="0" err="1" smtClean="0">
                <a:latin typeface="+mn-lt"/>
              </a:rPr>
              <a:t>Пневматическая</a:t>
            </a:r>
            <a:r>
              <a:rPr lang="uk-UA" altLang="uk-UA" b="1" dirty="0" smtClean="0">
                <a:latin typeface="+mn-lt"/>
              </a:rPr>
              <a:t> </a:t>
            </a:r>
            <a:r>
              <a:rPr lang="uk-UA" altLang="uk-UA" b="1" dirty="0" err="1" smtClean="0">
                <a:latin typeface="+mn-lt"/>
              </a:rPr>
              <a:t>ретинопексия</a:t>
            </a:r>
            <a:endParaRPr lang="ru-RU" altLang="uk-UA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719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-72231" y="83336"/>
            <a:ext cx="9144000" cy="460648"/>
          </a:xfrm>
          <a:noFill/>
          <a:ln/>
        </p:spPr>
        <p:txBody>
          <a:bodyPr/>
          <a:lstStyle/>
          <a:p>
            <a:pPr marL="0" indent="0" algn="ctr">
              <a:buNone/>
            </a:pPr>
            <a:r>
              <a:rPr lang="ru-RU" altLang="uk-UA" sz="2800" b="1" dirty="0" smtClean="0"/>
              <a:t>Пневматическая </a:t>
            </a:r>
            <a:r>
              <a:rPr lang="ru-RU" altLang="uk-UA" sz="2800" b="1" dirty="0" err="1" smtClean="0"/>
              <a:t>ретинопексия</a:t>
            </a:r>
            <a:r>
              <a:rPr lang="ru-RU" altLang="uk-UA" sz="2800" b="1" dirty="0" smtClean="0"/>
              <a:t> </a:t>
            </a:r>
            <a:endParaRPr lang="en-US" altLang="uk-UA" sz="2800" b="1" dirty="0"/>
          </a:p>
          <a:p>
            <a:pPr algn="ctr">
              <a:buFontTx/>
              <a:buNone/>
            </a:pPr>
            <a:endParaRPr lang="en-US" altLang="uk-UA" sz="4400" b="1" dirty="0"/>
          </a:p>
        </p:txBody>
      </p:sp>
      <p:pic>
        <p:nvPicPr>
          <p:cNvPr id="47821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80728"/>
            <a:ext cx="3888333" cy="574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2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1" name="Rectangle 3"/>
          <p:cNvSpPr>
            <a:spLocks noChangeArrowheads="1"/>
          </p:cNvSpPr>
          <p:nvPr/>
        </p:nvSpPr>
        <p:spPr bwMode="auto">
          <a:xfrm>
            <a:off x="900113" y="476250"/>
            <a:ext cx="74168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uk-UA" sz="2000" b="1" dirty="0"/>
              <a:t>в </a:t>
            </a:r>
            <a:r>
              <a:rPr lang="uk-UA" altLang="uk-UA" sz="2000" b="1" dirty="0" err="1"/>
              <a:t>лечении</a:t>
            </a:r>
            <a:r>
              <a:rPr lang="uk-UA" altLang="uk-UA" sz="2000" b="1" dirty="0"/>
              <a:t> </a:t>
            </a:r>
            <a:r>
              <a:rPr lang="uk-UA" altLang="uk-UA" sz="2000" b="1" dirty="0" err="1"/>
              <a:t>неосложненных</a:t>
            </a:r>
            <a:r>
              <a:rPr lang="uk-UA" altLang="uk-UA" sz="2000" b="1" dirty="0"/>
              <a:t> форм регматогенной </a:t>
            </a:r>
            <a:r>
              <a:rPr lang="uk-UA" altLang="uk-UA" sz="2000" b="1" dirty="0" err="1"/>
              <a:t>отслойки</a:t>
            </a:r>
            <a:r>
              <a:rPr lang="uk-UA" altLang="uk-UA" sz="2000" b="1" dirty="0"/>
              <a:t> </a:t>
            </a:r>
            <a:r>
              <a:rPr lang="uk-UA" altLang="uk-UA" sz="2000" b="1" dirty="0" err="1"/>
              <a:t>сетчатки</a:t>
            </a:r>
            <a:endParaRPr lang="uk-UA" altLang="uk-UA" sz="2000" b="1" dirty="0"/>
          </a:p>
          <a:p>
            <a:pPr algn="ctr"/>
            <a:endParaRPr lang="uk-UA" altLang="uk-UA" sz="2000" b="1" dirty="0">
              <a:solidFill>
                <a:schemeClr val="hlink"/>
              </a:solidFill>
            </a:endParaRPr>
          </a:p>
          <a:p>
            <a:pPr algn="ctr"/>
            <a:endParaRPr lang="uk-UA" altLang="uk-UA" sz="2000" b="1" dirty="0">
              <a:solidFill>
                <a:schemeClr val="hlink"/>
              </a:solidFill>
            </a:endParaRPr>
          </a:p>
          <a:p>
            <a:pPr algn="ctr"/>
            <a:endParaRPr lang="uk-UA" altLang="uk-UA" sz="2000" b="1" dirty="0">
              <a:solidFill>
                <a:schemeClr val="hlink"/>
              </a:solidFill>
            </a:endParaRPr>
          </a:p>
          <a:p>
            <a:pPr algn="ctr"/>
            <a:endParaRPr lang="uk-UA" altLang="uk-UA" sz="2000" b="1" dirty="0">
              <a:solidFill>
                <a:schemeClr val="hlink"/>
              </a:solidFill>
            </a:endParaRPr>
          </a:p>
          <a:p>
            <a:pPr algn="ctr"/>
            <a:endParaRPr lang="uk-UA" altLang="uk-UA" sz="2000" b="1" dirty="0">
              <a:solidFill>
                <a:schemeClr val="hlink"/>
              </a:solidFill>
            </a:endParaRPr>
          </a:p>
          <a:p>
            <a:pPr algn="ctr"/>
            <a:endParaRPr lang="ru-RU" altLang="uk-UA" sz="2000" b="1" dirty="0">
              <a:solidFill>
                <a:schemeClr val="tx2"/>
              </a:solidFill>
            </a:endParaRPr>
          </a:p>
          <a:p>
            <a:r>
              <a:rPr lang="ru-RU" altLang="uk-UA" sz="2000" b="1" dirty="0">
                <a:solidFill>
                  <a:schemeClr val="tx2"/>
                </a:solidFill>
              </a:rPr>
              <a:t>-  операции технически простые, нет требуют  специального оборудования,</a:t>
            </a:r>
          </a:p>
          <a:p>
            <a:r>
              <a:rPr lang="ru-RU" altLang="uk-UA" sz="2000" b="1" dirty="0">
                <a:solidFill>
                  <a:schemeClr val="tx2"/>
                </a:solidFill>
              </a:rPr>
              <a:t>-  повышение остроты зрения на следующий день, </a:t>
            </a:r>
          </a:p>
          <a:p>
            <a:r>
              <a:rPr lang="ru-RU" altLang="uk-UA" sz="2000" b="1" dirty="0">
                <a:solidFill>
                  <a:schemeClr val="tx2"/>
                </a:solidFill>
              </a:rPr>
              <a:t>- сохранение хрусталика в исходном состоянии </a:t>
            </a:r>
          </a:p>
          <a:p>
            <a:pPr>
              <a:buFontTx/>
              <a:buChar char="-"/>
            </a:pPr>
            <a:endParaRPr lang="ru-RU" altLang="uk-UA" sz="2000" b="1" dirty="0">
              <a:solidFill>
                <a:schemeClr val="tx2"/>
              </a:solidFill>
            </a:endParaRPr>
          </a:p>
          <a:p>
            <a:endParaRPr lang="ru-RU" altLang="uk-UA" sz="2000" b="1" dirty="0">
              <a:solidFill>
                <a:schemeClr val="tx2"/>
              </a:solidFill>
            </a:endParaRPr>
          </a:p>
          <a:p>
            <a:pPr algn="ctr"/>
            <a:r>
              <a:rPr lang="ru-RU" altLang="uk-UA" sz="2000" b="1" dirty="0">
                <a:solidFill>
                  <a:schemeClr val="tx2"/>
                </a:solidFill>
              </a:rPr>
              <a:t> </a:t>
            </a:r>
            <a:endParaRPr lang="en-US" altLang="uk-UA" sz="2000" b="1" dirty="0">
              <a:solidFill>
                <a:schemeClr val="tx2"/>
              </a:solidFill>
            </a:endParaRPr>
          </a:p>
        </p:txBody>
      </p:sp>
      <p:sp>
        <p:nvSpPr>
          <p:cNvPr id="411654" name="Rectangle 6"/>
          <p:cNvSpPr>
            <a:spLocks noChangeArrowheads="1"/>
          </p:cNvSpPr>
          <p:nvPr/>
        </p:nvSpPr>
        <p:spPr bwMode="auto">
          <a:xfrm>
            <a:off x="1187450" y="42863"/>
            <a:ext cx="7705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uk-UA" altLang="uk-UA" sz="2400" b="1" dirty="0" err="1">
                <a:solidFill>
                  <a:srgbClr val="C00000"/>
                </a:solidFill>
              </a:rPr>
              <a:t>Преимущества</a:t>
            </a:r>
            <a:r>
              <a:rPr lang="uk-UA" altLang="uk-UA" sz="2400" b="1" dirty="0">
                <a:solidFill>
                  <a:srgbClr val="C00000"/>
                </a:solidFill>
              </a:rPr>
              <a:t> </a:t>
            </a:r>
            <a:r>
              <a:rPr lang="uk-UA" altLang="uk-UA" sz="2400" b="1" dirty="0" err="1">
                <a:solidFill>
                  <a:srgbClr val="C00000"/>
                </a:solidFill>
              </a:rPr>
              <a:t>эписклеральных</a:t>
            </a:r>
            <a:r>
              <a:rPr lang="uk-UA" altLang="uk-UA" sz="2400" b="1" dirty="0">
                <a:solidFill>
                  <a:srgbClr val="C00000"/>
                </a:solidFill>
              </a:rPr>
              <a:t> </a:t>
            </a:r>
            <a:r>
              <a:rPr lang="uk-UA" altLang="uk-UA" sz="2400" b="1" dirty="0" err="1">
                <a:solidFill>
                  <a:srgbClr val="C00000"/>
                </a:solidFill>
              </a:rPr>
              <a:t>пломбирований</a:t>
            </a:r>
            <a:endParaRPr lang="ru-RU" altLang="uk-UA" sz="2400" b="1" dirty="0">
              <a:solidFill>
                <a:srgbClr val="C00000"/>
              </a:solidFill>
            </a:endParaRPr>
          </a:p>
        </p:txBody>
      </p:sp>
      <p:pic>
        <p:nvPicPr>
          <p:cNvPr id="411655" name="Picture 7" descr="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052513"/>
            <a:ext cx="2520950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56" name="Picture 8" descr="125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908050"/>
            <a:ext cx="2554287" cy="19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657" name="Rectangle 9"/>
          <p:cNvSpPr>
            <a:spLocks noChangeArrowheads="1"/>
          </p:cNvSpPr>
          <p:nvPr/>
        </p:nvSpPr>
        <p:spPr bwMode="auto">
          <a:xfrm>
            <a:off x="250825" y="4425950"/>
            <a:ext cx="9144000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uk-UA" sz="1400" b="1" dirty="0">
                <a:solidFill>
                  <a:srgbClr val="C00000"/>
                </a:solidFill>
              </a:rPr>
              <a:t>Yusuke </a:t>
            </a:r>
            <a:r>
              <a:rPr lang="en-US" altLang="uk-UA" sz="1400" b="1" dirty="0" err="1">
                <a:solidFill>
                  <a:srgbClr val="C00000"/>
                </a:solidFill>
              </a:rPr>
              <a:t>Oshima</a:t>
            </a:r>
            <a:r>
              <a:rPr lang="en-US" altLang="uk-UA" sz="1400" b="1" dirty="0">
                <a:solidFill>
                  <a:srgbClr val="C00000"/>
                </a:solidFill>
              </a:rPr>
              <a:t>, Shigeki </a:t>
            </a:r>
            <a:r>
              <a:rPr lang="en-US" altLang="uk-UA" sz="1400" b="1" dirty="0" err="1">
                <a:solidFill>
                  <a:srgbClr val="C00000"/>
                </a:solidFill>
              </a:rPr>
              <a:t>Yamanishi</a:t>
            </a:r>
            <a:r>
              <a:rPr lang="en-US" altLang="uk-UA" sz="1400" b="1" dirty="0">
                <a:solidFill>
                  <a:srgbClr val="C00000"/>
                </a:solidFill>
              </a:rPr>
              <a:t>, Miki </a:t>
            </a:r>
            <a:r>
              <a:rPr lang="en-US" altLang="uk-UA" sz="1400" b="1" dirty="0" err="1">
                <a:solidFill>
                  <a:srgbClr val="C00000"/>
                </a:solidFill>
              </a:rPr>
              <a:t>Sawa</a:t>
            </a:r>
            <a:r>
              <a:rPr lang="en-US" altLang="uk-UA" sz="1400" b="1" dirty="0">
                <a:solidFill>
                  <a:srgbClr val="C00000"/>
                </a:solidFill>
              </a:rPr>
              <a:t>, Masanobu </a:t>
            </a:r>
            <a:r>
              <a:rPr lang="en-US" altLang="uk-UA" sz="1400" b="1" dirty="0" err="1">
                <a:solidFill>
                  <a:srgbClr val="C00000"/>
                </a:solidFill>
              </a:rPr>
              <a:t>Motokura</a:t>
            </a:r>
            <a:r>
              <a:rPr lang="en-US" altLang="uk-UA" sz="1400" b="1" dirty="0">
                <a:solidFill>
                  <a:srgbClr val="C00000"/>
                </a:solidFill>
              </a:rPr>
              <a:t>, Seiyo </a:t>
            </a:r>
            <a:r>
              <a:rPr lang="en-US" altLang="uk-UA" sz="1400" b="1" dirty="0" err="1">
                <a:solidFill>
                  <a:srgbClr val="C00000"/>
                </a:solidFill>
              </a:rPr>
              <a:t>Harino</a:t>
            </a:r>
            <a:r>
              <a:rPr lang="en-US" altLang="uk-UA" sz="1400" b="1" dirty="0">
                <a:solidFill>
                  <a:srgbClr val="C00000"/>
                </a:solidFill>
              </a:rPr>
              <a:t>, Kazuyuki Emi</a:t>
            </a:r>
            <a:r>
              <a:rPr lang="ru-RU" altLang="uk-UA" sz="1400" b="1" dirty="0">
                <a:solidFill>
                  <a:srgbClr val="C00000"/>
                </a:solidFill>
              </a:rPr>
              <a:t> </a:t>
            </a:r>
            <a:r>
              <a:rPr lang="en-US" altLang="uk-UA" sz="1400" b="1" dirty="0"/>
              <a:t>Two-Year Follow-up Study Comparing</a:t>
            </a:r>
            <a:r>
              <a:rPr lang="ru-RU" altLang="uk-UA" sz="1400" b="1" dirty="0"/>
              <a:t> </a:t>
            </a:r>
            <a:r>
              <a:rPr lang="en-US" altLang="uk-UA" sz="1400" b="1" dirty="0" err="1"/>
              <a:t>rimary</a:t>
            </a:r>
            <a:r>
              <a:rPr lang="en-US" altLang="uk-UA" sz="1400" b="1" dirty="0"/>
              <a:t> Vitrectomy with Scleral Buckling for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Macula-off</a:t>
            </a:r>
            <a:endParaRPr lang="ru-RU" altLang="uk-UA" sz="1400" b="1" dirty="0"/>
          </a:p>
          <a:p>
            <a:r>
              <a:rPr lang="en-US" altLang="uk-UA" sz="1400" b="1" dirty="0"/>
              <a:t> Rhegmatogenous Retinal Detachment</a:t>
            </a:r>
            <a:r>
              <a:rPr lang="ru-RU" altLang="uk-UA" sz="1400" b="1" dirty="0"/>
              <a:t> // </a:t>
            </a:r>
            <a:r>
              <a:rPr lang="en-US" altLang="uk-UA" sz="1400" b="1" dirty="0" err="1"/>
              <a:t>Jpn</a:t>
            </a:r>
            <a:r>
              <a:rPr lang="en-US" altLang="uk-UA" sz="1400" b="1" dirty="0"/>
              <a:t> J </a:t>
            </a:r>
            <a:r>
              <a:rPr lang="en-US" altLang="uk-UA" sz="1400" b="1" dirty="0" err="1"/>
              <a:t>Ophthalmol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2000;44:538</a:t>
            </a:r>
            <a:endParaRPr lang="ru-RU" altLang="uk-UA" sz="1400" b="1" dirty="0"/>
          </a:p>
          <a:p>
            <a:pPr>
              <a:buFontTx/>
              <a:buChar char="•"/>
            </a:pPr>
            <a:r>
              <a:rPr lang="en-US" altLang="uk-UA" sz="1400" b="1" dirty="0">
                <a:solidFill>
                  <a:srgbClr val="C00000"/>
                </a:solidFill>
              </a:rPr>
              <a:t>E R de la Ru, J C Pastor I </a:t>
            </a:r>
            <a:r>
              <a:rPr lang="en-US" altLang="uk-UA" sz="1400" b="1" dirty="0" err="1">
                <a:solidFill>
                  <a:srgbClr val="C00000"/>
                </a:solidFill>
              </a:rPr>
              <a:t>Ferna</a:t>
            </a:r>
            <a:r>
              <a:rPr lang="en-US" altLang="uk-UA" sz="1400" b="1" dirty="0">
                <a:solidFill>
                  <a:srgbClr val="C00000"/>
                </a:solidFill>
              </a:rPr>
              <a:t>, M R </a:t>
            </a:r>
            <a:r>
              <a:rPr lang="en-US" altLang="uk-UA" sz="1400" b="1" dirty="0" err="1">
                <a:solidFill>
                  <a:srgbClr val="C00000"/>
                </a:solidFill>
              </a:rPr>
              <a:t>Sanabria</a:t>
            </a:r>
            <a:r>
              <a:rPr lang="en-US" altLang="uk-UA" sz="1400" b="1" dirty="0">
                <a:solidFill>
                  <a:srgbClr val="C00000"/>
                </a:solidFill>
              </a:rPr>
              <a:t>,  J </a:t>
            </a:r>
            <a:r>
              <a:rPr lang="en-US" altLang="uk-UA" sz="1400" b="1" dirty="0" err="1">
                <a:solidFill>
                  <a:srgbClr val="C00000"/>
                </a:solidFill>
              </a:rPr>
              <a:t>Garcı,V</a:t>
            </a:r>
            <a:r>
              <a:rPr lang="en-US" altLang="uk-UA" sz="1400" b="1" dirty="0">
                <a:solidFill>
                  <a:srgbClr val="C00000"/>
                </a:solidFill>
              </a:rPr>
              <a:t> Martı, R Coco </a:t>
            </a:r>
            <a:r>
              <a:rPr lang="en-US" altLang="uk-UA" sz="1400" b="1" dirty="0"/>
              <a:t>Non-complicated retinal detachment management: variations in 4 years. Retina 1 project; report 1</a:t>
            </a:r>
            <a:r>
              <a:rPr lang="ru-RU" altLang="uk-UA" sz="1400" b="1" dirty="0"/>
              <a:t> //</a:t>
            </a:r>
            <a:r>
              <a:rPr lang="en-US" altLang="uk-UA" sz="1400" b="1" dirty="0"/>
              <a:t> Br. J. </a:t>
            </a:r>
            <a:r>
              <a:rPr lang="en-US" altLang="uk-UA" sz="1400" b="1" dirty="0" err="1"/>
              <a:t>Ophthalmol</a:t>
            </a:r>
            <a:r>
              <a:rPr lang="en-US" altLang="uk-UA" sz="1400" b="1" dirty="0"/>
              <a:t>. 2008;92;523-525</a:t>
            </a:r>
            <a:endParaRPr lang="ru-RU" altLang="uk-UA" sz="1400" b="1" dirty="0"/>
          </a:p>
          <a:p>
            <a:pPr>
              <a:buFontTx/>
              <a:buChar char="•"/>
            </a:pPr>
            <a:r>
              <a:rPr lang="ru-RU" altLang="uk-UA" sz="1400" b="1" dirty="0">
                <a:solidFill>
                  <a:srgbClr val="C00000"/>
                </a:solidFill>
              </a:rPr>
              <a:t> </a:t>
            </a:r>
            <a:r>
              <a:rPr lang="en-US" altLang="uk-UA" sz="1400" b="1" dirty="0" err="1">
                <a:solidFill>
                  <a:srgbClr val="C00000"/>
                </a:solidFill>
              </a:rPr>
              <a:t>Ahmadieh</a:t>
            </a:r>
            <a:r>
              <a:rPr lang="en-US" altLang="uk-UA" sz="1400" b="1" dirty="0">
                <a:solidFill>
                  <a:srgbClr val="C00000"/>
                </a:solidFill>
              </a:rPr>
              <a:t> H, </a:t>
            </a:r>
            <a:r>
              <a:rPr lang="en-US" altLang="uk-UA" sz="1400" b="1" dirty="0" err="1">
                <a:solidFill>
                  <a:srgbClr val="C00000"/>
                </a:solidFill>
              </a:rPr>
              <a:t>Moradian</a:t>
            </a:r>
            <a:r>
              <a:rPr lang="en-US" altLang="uk-UA" sz="1400" b="1" dirty="0">
                <a:solidFill>
                  <a:srgbClr val="C00000"/>
                </a:solidFill>
              </a:rPr>
              <a:t> S, </a:t>
            </a:r>
            <a:r>
              <a:rPr lang="en-US" altLang="uk-UA" sz="1400" b="1" dirty="0" err="1">
                <a:solidFill>
                  <a:srgbClr val="C00000"/>
                </a:solidFill>
              </a:rPr>
              <a:t>Faghihi</a:t>
            </a:r>
            <a:r>
              <a:rPr lang="en-US" altLang="uk-UA" sz="1400" b="1" dirty="0">
                <a:solidFill>
                  <a:srgbClr val="C00000"/>
                </a:solidFill>
              </a:rPr>
              <a:t> H, et al. </a:t>
            </a:r>
            <a:r>
              <a:rPr lang="en-US" altLang="uk-UA" sz="1400" b="1" dirty="0"/>
              <a:t>Anatomic and visual outcomes of scleral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buckling versus primary vitrectomy in </a:t>
            </a:r>
            <a:r>
              <a:rPr lang="en-US" altLang="uk-UA" sz="1400" b="1" dirty="0" err="1"/>
              <a:t>pseudophakic</a:t>
            </a:r>
            <a:r>
              <a:rPr lang="en-US" altLang="uk-UA" sz="1400" b="1" dirty="0"/>
              <a:t> and </a:t>
            </a:r>
            <a:r>
              <a:rPr lang="en-US" altLang="uk-UA" sz="1400" b="1" dirty="0" err="1"/>
              <a:t>aphakic</a:t>
            </a:r>
            <a:r>
              <a:rPr lang="en-US" altLang="uk-UA" sz="1400" b="1" dirty="0"/>
              <a:t> retinal detachment: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six-month follow-up results of a single operation—report no. 1. </a:t>
            </a:r>
            <a:r>
              <a:rPr lang="ru-RU" altLang="uk-UA" sz="1400" b="1" dirty="0"/>
              <a:t>/ / </a:t>
            </a:r>
            <a:r>
              <a:rPr lang="en-US" altLang="uk-UA" sz="1400" b="1" dirty="0"/>
              <a:t>Ophthalmology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2005;112:1421–9</a:t>
            </a:r>
            <a:endParaRPr lang="ru-RU" altLang="uk-UA" sz="1400" b="1" dirty="0"/>
          </a:p>
          <a:p>
            <a:pPr>
              <a:buFontTx/>
              <a:buChar char="•"/>
            </a:pPr>
            <a:r>
              <a:rPr lang="ru-RU" altLang="uk-UA" sz="1400" b="1" dirty="0">
                <a:solidFill>
                  <a:srgbClr val="C00000"/>
                </a:solidFill>
              </a:rPr>
              <a:t> </a:t>
            </a:r>
            <a:r>
              <a:rPr lang="en-US" altLang="uk-UA" sz="1400" b="1" dirty="0" err="1">
                <a:solidFill>
                  <a:srgbClr val="C00000"/>
                </a:solidFill>
              </a:rPr>
              <a:t>Tani</a:t>
            </a:r>
            <a:r>
              <a:rPr lang="en-US" altLang="uk-UA" sz="1400" b="1" dirty="0">
                <a:solidFill>
                  <a:srgbClr val="C00000"/>
                </a:solidFill>
              </a:rPr>
              <a:t> P, Robertson DM, </a:t>
            </a:r>
            <a:r>
              <a:rPr lang="en-US" altLang="uk-UA" sz="1400" b="1" dirty="0" err="1">
                <a:solidFill>
                  <a:srgbClr val="C00000"/>
                </a:solidFill>
              </a:rPr>
              <a:t>Langworthy</a:t>
            </a:r>
            <a:r>
              <a:rPr lang="en-US" altLang="uk-UA" sz="1400" b="1" dirty="0">
                <a:solidFill>
                  <a:srgbClr val="C00000"/>
                </a:solidFill>
              </a:rPr>
              <a:t> A. </a:t>
            </a:r>
            <a:r>
              <a:rPr lang="en-US" altLang="uk-UA" sz="1400" b="1" dirty="0"/>
              <a:t>Prognosis for central vision and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anatomic reattachment in rhegmatogenous retinal detachment with macula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detached</a:t>
            </a:r>
            <a:r>
              <a:rPr lang="ru-RU" altLang="uk-UA" sz="1400" b="1" dirty="0"/>
              <a:t> // </a:t>
            </a:r>
            <a:r>
              <a:rPr lang="en-US" altLang="uk-UA" sz="1400" b="1" dirty="0"/>
              <a:t>Am J </a:t>
            </a:r>
            <a:r>
              <a:rPr lang="en-US" altLang="uk-UA" sz="1400" b="1" dirty="0" err="1"/>
              <a:t>Ophthalmol</a:t>
            </a:r>
            <a:r>
              <a:rPr lang="en-US" altLang="uk-UA" sz="1400" b="1" dirty="0"/>
              <a:t> 1981;92:611–20.</a:t>
            </a:r>
          </a:p>
        </p:txBody>
      </p:sp>
      <p:sp>
        <p:nvSpPr>
          <p:cNvPr id="411658" name="Line 10"/>
          <p:cNvSpPr>
            <a:spLocks noChangeShapeType="1"/>
          </p:cNvSpPr>
          <p:nvPr/>
        </p:nvSpPr>
        <p:spPr bwMode="auto">
          <a:xfrm>
            <a:off x="179388" y="4365625"/>
            <a:ext cx="88566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7588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2254" name="Group 1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044229"/>
              </p:ext>
            </p:extLst>
          </p:nvPr>
        </p:nvGraphicFramePr>
        <p:xfrm>
          <a:off x="0" y="620688"/>
          <a:ext cx="9144000" cy="6184583"/>
        </p:xfrm>
        <a:graphic>
          <a:graphicData uri="http://schemas.openxmlformats.org/drawingml/2006/table">
            <a:tbl>
              <a:tblPr/>
              <a:tblGrid>
                <a:gridCol w="1692275"/>
                <a:gridCol w="1008063"/>
                <a:gridCol w="1295400"/>
                <a:gridCol w="1512887"/>
                <a:gridCol w="863600"/>
                <a:gridCol w="2025650"/>
                <a:gridCol w="746125"/>
              </a:tblGrid>
              <a:tr h="2873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Авторы, год публикации</a:t>
                      </a:r>
                      <a:endParaRPr kumimoji="0" lang="ru-RU" altLang="uk-U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 больных</a:t>
                      </a:r>
                      <a:endParaRPr kumimoji="0" lang="ru-RU" altLang="uk-U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Анатомический успех в %</a:t>
                      </a:r>
                      <a:endParaRPr kumimoji="0" lang="ru-RU" altLang="uk-U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lens </a:t>
                      </a:r>
                      <a:r>
                        <a:rPr kumimoji="0" lang="ru-RU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статус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отбора больных</a:t>
                      </a:r>
                      <a:endParaRPr kumimoji="0" lang="ru-RU" altLang="uk-U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мес.</a:t>
                      </a:r>
                      <a:endParaRPr kumimoji="0" lang="ru-RU" altLang="uk-U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Первичный</a:t>
                      </a:r>
                      <a:endParaRPr kumimoji="0" lang="ru-RU" altLang="uk-U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Окончательн.</a:t>
                      </a:r>
                      <a:endParaRPr kumimoji="0" lang="ru-RU" altLang="uk-U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509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Miki, 2001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*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Верхние отслойки сетчатки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≥6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Oshima,2000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Макулярная отслойка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≥ 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Roider, 2001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Большие и множест. разрывы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 Rouic, 2002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все случаи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Tewari</a:t>
                      </a: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2003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Необнаруженные разрывы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Afrashi, 2004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Множественные разрывы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Sharma</a:t>
                      </a: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2005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Макулярная отслойка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Ahmadieh, 2005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68,2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Макулярная отслойка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Brazitikos</a:t>
                      </a: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2005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ПВР А, В</a:t>
                      </a:r>
                      <a:endParaRPr kumimoji="0" lang="ru-RU" altLang="uk-U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32131" name="Text Box 3"/>
          <p:cNvSpPr txBox="1">
            <a:spLocks noChangeArrowheads="1"/>
          </p:cNvSpPr>
          <p:nvPr/>
        </p:nvSpPr>
        <p:spPr bwMode="auto">
          <a:xfrm>
            <a:off x="0" y="4652963"/>
            <a:ext cx="8856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•"/>
            </a:pPr>
            <a:endParaRPr lang="ru-RU" altLang="uk-UA" sz="1400" b="1"/>
          </a:p>
        </p:txBody>
      </p:sp>
      <p:sp>
        <p:nvSpPr>
          <p:cNvPr id="432241" name="Rectangle 113"/>
          <p:cNvSpPr>
            <a:spLocks noChangeArrowheads="1"/>
          </p:cNvSpPr>
          <p:nvPr/>
        </p:nvSpPr>
        <p:spPr bwMode="auto">
          <a:xfrm>
            <a:off x="1116013" y="0"/>
            <a:ext cx="86979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 sz="2400" b="1" dirty="0">
                <a:solidFill>
                  <a:srgbClr val="C00000"/>
                </a:solidFill>
              </a:rPr>
              <a:t>Эффективность</a:t>
            </a:r>
            <a:r>
              <a:rPr lang="uk-UA" altLang="uk-UA" dirty="0">
                <a:solidFill>
                  <a:srgbClr val="C00000"/>
                </a:solidFill>
              </a:rPr>
              <a:t> </a:t>
            </a:r>
            <a:r>
              <a:rPr lang="uk-UA" altLang="uk-UA" sz="2400" b="1" dirty="0" err="1">
                <a:solidFill>
                  <a:srgbClr val="C00000"/>
                </a:solidFill>
              </a:rPr>
              <a:t>эписклеральных</a:t>
            </a:r>
            <a:r>
              <a:rPr lang="uk-UA" altLang="uk-UA" sz="2400" b="1" dirty="0">
                <a:solidFill>
                  <a:srgbClr val="C00000"/>
                </a:solidFill>
              </a:rPr>
              <a:t> </a:t>
            </a:r>
            <a:r>
              <a:rPr lang="uk-UA" altLang="uk-UA" sz="2400" b="1" dirty="0" err="1">
                <a:solidFill>
                  <a:srgbClr val="C00000"/>
                </a:solidFill>
              </a:rPr>
              <a:t>пломбирований</a:t>
            </a:r>
            <a:endParaRPr lang="ru-RU" alt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0483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1865" name="Group 7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008091"/>
              </p:ext>
            </p:extLst>
          </p:nvPr>
        </p:nvGraphicFramePr>
        <p:xfrm>
          <a:off x="0" y="620713"/>
          <a:ext cx="9144000" cy="6301742"/>
        </p:xfrm>
        <a:graphic>
          <a:graphicData uri="http://schemas.openxmlformats.org/drawingml/2006/table">
            <a:tbl>
              <a:tblPr/>
              <a:tblGrid>
                <a:gridCol w="1692275"/>
                <a:gridCol w="1008063"/>
                <a:gridCol w="1223962"/>
                <a:gridCol w="1439863"/>
                <a:gridCol w="946150"/>
                <a:gridCol w="2087562"/>
                <a:gridCol w="746125"/>
              </a:tblGrid>
              <a:tr h="2873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Авторы, год публикации</a:t>
                      </a:r>
                      <a:endParaRPr kumimoji="0" lang="ru-RU" altLang="uk-U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 больных</a:t>
                      </a:r>
                      <a:endParaRPr kumimoji="0" lang="ru-RU" alt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Анатомический </a:t>
                      </a: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успех</a:t>
                      </a: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%</a:t>
                      </a:r>
                      <a:endParaRPr kumimoji="0" lang="ru-RU" alt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lens </a:t>
                      </a: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статус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отбора больных</a:t>
                      </a:r>
                      <a:endParaRPr kumimoji="0" lang="ru-RU" alt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мес.</a:t>
                      </a:r>
                      <a:endParaRPr kumimoji="0" lang="ru-RU" alt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Первичный</a:t>
                      </a:r>
                      <a:endParaRPr kumimoji="0" lang="ru-RU" alt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Окончательн.</a:t>
                      </a:r>
                      <a:endParaRPr kumimoji="0" lang="ru-RU" alt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509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Miki, 2001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Верхние отслойки сетчатки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≥6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Oshima,2000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ф, п/ф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Макулярная отслойка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≥ 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Roider, 2001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ф, п/ф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Большие и множест. разрывы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 Rouic, 2002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п/ф РОС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Tewari, 2003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ф, п/ф, а/ф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Необнаруженные разрывы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Afrashi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2004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ф, п/ф, а/ф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Множественные разрывы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Hotta K, 2004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Свежая РОС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Sharma, 2005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Макулярная отслойка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Ahmadieh, 2005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п/ф, а/ф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Макулярная отслойка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Brazitikos, 2005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ПВР А, В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Johansson,</a:t>
                      </a: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2</a:t>
                      </a: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006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ф, п/ф, а/ф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 случаи РОС </a:t>
                      </a:r>
                      <a:r>
                        <a:rPr kumimoji="0" lang="en-US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ru-RU" altLang="uk-UA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ПВР А, В, С)</a:t>
                      </a:r>
                      <a:endParaRPr kumimoji="0" lang="ru-RU" altLang="uk-UA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31107" name="Text Box 3"/>
          <p:cNvSpPr txBox="1">
            <a:spLocks noChangeArrowheads="1"/>
          </p:cNvSpPr>
          <p:nvPr/>
        </p:nvSpPr>
        <p:spPr bwMode="auto">
          <a:xfrm>
            <a:off x="0" y="4652963"/>
            <a:ext cx="8856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•"/>
            </a:pPr>
            <a:endParaRPr lang="ru-RU" altLang="uk-UA" sz="1400" b="1"/>
          </a:p>
        </p:txBody>
      </p:sp>
      <p:sp>
        <p:nvSpPr>
          <p:cNvPr id="431108" name="Rectangle 4"/>
          <p:cNvSpPr>
            <a:spLocks noChangeArrowheads="1"/>
          </p:cNvSpPr>
          <p:nvPr/>
        </p:nvSpPr>
        <p:spPr bwMode="auto">
          <a:xfrm>
            <a:off x="1116013" y="42863"/>
            <a:ext cx="86979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 sz="2400" b="1" dirty="0">
                <a:solidFill>
                  <a:srgbClr val="C00000"/>
                </a:solidFill>
              </a:rPr>
              <a:t>Эффективность</a:t>
            </a:r>
            <a:r>
              <a:rPr lang="uk-UA" altLang="uk-UA" dirty="0">
                <a:solidFill>
                  <a:srgbClr val="C00000"/>
                </a:solidFill>
              </a:rPr>
              <a:t> </a:t>
            </a:r>
            <a:r>
              <a:rPr lang="ru-RU" altLang="uk-UA" sz="2400" b="1" dirty="0">
                <a:solidFill>
                  <a:srgbClr val="C00000"/>
                </a:solidFill>
              </a:rPr>
              <a:t>первичной витрэктомии</a:t>
            </a:r>
            <a:r>
              <a:rPr lang="ru-RU" altLang="uk-UA" dirty="0">
                <a:solidFill>
                  <a:srgbClr val="C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98483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/>
          <a:srcRect l="13383" t="22700" r="36612" b="10100"/>
          <a:stretch/>
        </p:blipFill>
        <p:spPr>
          <a:xfrm>
            <a:off x="0" y="-26999"/>
            <a:ext cx="9144000" cy="691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68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973" name="Group 13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6427857"/>
              </p:ext>
            </p:extLst>
          </p:nvPr>
        </p:nvGraphicFramePr>
        <p:xfrm>
          <a:off x="179388" y="332656"/>
          <a:ext cx="8785225" cy="6470016"/>
        </p:xfrm>
        <a:graphic>
          <a:graphicData uri="http://schemas.openxmlformats.org/drawingml/2006/table">
            <a:tbl>
              <a:tblPr/>
              <a:tblGrid>
                <a:gridCol w="2447925"/>
                <a:gridCol w="1512887"/>
                <a:gridCol w="4824413"/>
              </a:tblGrid>
              <a:tr h="2873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Клиническое исследование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число бол-х, срок набл.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Заключение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9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PARD,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2005, 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(</a:t>
                      </a:r>
                      <a:r>
                        <a:rPr kumimoji="0" lang="en-US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Pseudophakic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And </a:t>
                      </a:r>
                      <a:r>
                        <a:rPr kumimoji="0" lang="en-US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Aphakic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Retinal Detachment Study)</a:t>
                      </a:r>
                      <a:endParaRPr kumimoji="0" lang="ru-RU" altLang="uk-UA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225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глаз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126  –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ЭП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99  –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ВЭ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– до 6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мес</a:t>
                      </a:r>
                      <a:endParaRPr kumimoji="0" lang="ru-RU" altLang="uk-UA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ВЭ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≈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ЭП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Выбор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определяется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согласием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пациента,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стоимостью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операции,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опытом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хирурга,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техническими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возможностями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1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PPRD,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2005,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(</a:t>
                      </a:r>
                      <a:r>
                        <a:rPr kumimoji="0" lang="en-US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Pseudophakic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Primary Retinal Detachment Study)</a:t>
                      </a:r>
                      <a:endParaRPr kumimoji="0" lang="ru-RU" altLang="uk-UA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глаз: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  –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ЭП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  –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ВЭ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– до 6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мес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ВЭ без вдавления склеры –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эффективный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метод лечения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псевдофакической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РОС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2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Brazitikos</a:t>
                      </a:r>
                      <a:r>
                        <a:rPr kumimoji="0" lang="en-US" alt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PD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et al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, 2005,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150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глаз,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75   –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ЭП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75   –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ВЭ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  12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мес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uk-UA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Потенциальные преимущества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ВЭ: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меньше хирургическое время,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полнее диагностика разрывов,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выше % первичного успеха,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отсутствие изменений аксиальной длины.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Схожие результаты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через 1 год: число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реопераций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 окончательная острота зрения.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Scleral Buckling versus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Primary Vitrectomy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 RRD,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H</a:t>
                      </a:r>
                      <a:r>
                        <a:rPr kumimoji="0" lang="ru-RU" alt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. </a:t>
                      </a:r>
                      <a:r>
                        <a:rPr kumimoji="0" lang="en-US" altLang="uk-UA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Heimann</a:t>
                      </a: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et al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., 2009, 2013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533400" indent="-533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14400" indent="-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295400" indent="-3810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714500" indent="-3429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171700" indent="-3429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6289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861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5433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0005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45 хирургов,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 центров,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342 -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ЭП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 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339 - 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ВЭ,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- 12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мес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endParaRPr kumimoji="0" lang="ru-RU" altLang="uk-UA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Vis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выше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при ЭП на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факичных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глазах,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Vis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не отличается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на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псевдофакичных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глазах,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uk-UA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99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анатомические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результаты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выше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при ВЭ на </a:t>
                      </a:r>
                      <a:r>
                        <a:rPr kumimoji="0" lang="ru-RU" altLang="uk-UA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псевдофакичных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uk-U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глазах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9925" name="Rectangle 85"/>
          <p:cNvSpPr>
            <a:spLocks noChangeArrowheads="1"/>
          </p:cNvSpPr>
          <p:nvPr/>
        </p:nvSpPr>
        <p:spPr bwMode="auto">
          <a:xfrm>
            <a:off x="827088" y="0"/>
            <a:ext cx="8640762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uk-UA" sz="1900" b="1" dirty="0" err="1">
                <a:solidFill>
                  <a:srgbClr val="C00000"/>
                </a:solidFill>
              </a:rPr>
              <a:t>Проспективные</a:t>
            </a:r>
            <a:r>
              <a:rPr lang="ru-RU" altLang="uk-UA" sz="1900" b="1" dirty="0">
                <a:solidFill>
                  <a:srgbClr val="C00000"/>
                </a:solidFill>
              </a:rPr>
              <a:t> </a:t>
            </a:r>
            <a:r>
              <a:rPr lang="ru-RU" altLang="uk-UA" sz="1900" b="1" dirty="0" err="1">
                <a:solidFill>
                  <a:srgbClr val="C00000"/>
                </a:solidFill>
              </a:rPr>
              <a:t>рандомизированные</a:t>
            </a:r>
            <a:r>
              <a:rPr lang="ru-RU" altLang="uk-UA" sz="1900" b="1" dirty="0">
                <a:solidFill>
                  <a:srgbClr val="C00000"/>
                </a:solidFill>
              </a:rPr>
              <a:t> клинические исследования</a:t>
            </a:r>
            <a:r>
              <a:rPr lang="ru-RU" altLang="uk-UA" sz="1900" dirty="0">
                <a:solidFill>
                  <a:srgbClr val="C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271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8" name="Rectangle 6"/>
          <p:cNvSpPr>
            <a:spLocks noChangeArrowheads="1"/>
          </p:cNvSpPr>
          <p:nvPr/>
        </p:nvSpPr>
        <p:spPr bwMode="auto">
          <a:xfrm>
            <a:off x="955690" y="-36887"/>
            <a:ext cx="72326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uk-UA" sz="2400" b="1" dirty="0" err="1"/>
              <a:t>Недостатки</a:t>
            </a:r>
            <a:r>
              <a:rPr lang="uk-UA" altLang="uk-UA" sz="2400" b="1" dirty="0"/>
              <a:t> </a:t>
            </a:r>
            <a:r>
              <a:rPr lang="uk-UA" altLang="uk-UA" sz="2400" b="1" dirty="0" err="1"/>
              <a:t>эписклерального</a:t>
            </a:r>
            <a:r>
              <a:rPr lang="uk-UA" altLang="uk-UA" sz="2400" b="1" dirty="0"/>
              <a:t> </a:t>
            </a:r>
            <a:r>
              <a:rPr lang="uk-UA" altLang="uk-UA" sz="2400" b="1" dirty="0" err="1"/>
              <a:t>пломбирования</a:t>
            </a:r>
            <a:endParaRPr lang="uk-UA" altLang="uk-UA" sz="2400" b="1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76250" y="404664"/>
            <a:ext cx="8569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uk-UA" b="1" dirty="0">
                <a:solidFill>
                  <a:srgbClr val="FF0000"/>
                </a:solidFill>
              </a:rPr>
              <a:t>во </a:t>
            </a:r>
            <a:r>
              <a:rPr lang="uk-UA" altLang="uk-UA" b="1" dirty="0" err="1">
                <a:solidFill>
                  <a:srgbClr val="FF0000"/>
                </a:solidFill>
              </a:rPr>
              <a:t>время</a:t>
            </a:r>
            <a:r>
              <a:rPr lang="uk-UA" altLang="uk-UA" b="1" dirty="0">
                <a:solidFill>
                  <a:srgbClr val="FF0000"/>
                </a:solidFill>
              </a:rPr>
              <a:t> </a:t>
            </a:r>
            <a:r>
              <a:rPr lang="uk-UA" altLang="uk-UA" b="1" dirty="0" err="1">
                <a:solidFill>
                  <a:srgbClr val="FF0000"/>
                </a:solidFill>
              </a:rPr>
              <a:t>операции</a:t>
            </a:r>
            <a:r>
              <a:rPr lang="uk-UA" altLang="uk-UA" b="1" dirty="0">
                <a:solidFill>
                  <a:srgbClr val="FF0000"/>
                </a:solidFill>
              </a:rPr>
              <a:t> :</a:t>
            </a:r>
            <a:endParaRPr lang="uk-UA" altLang="uk-UA" b="1" dirty="0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955690" y="-41752"/>
            <a:ext cx="7232622" cy="461665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uk-UA" altLang="uk-UA" sz="2400" b="1" dirty="0" err="1" smtClean="0"/>
              <a:t>Неко</a:t>
            </a:r>
            <a:r>
              <a:rPr lang="ru-RU" altLang="uk-UA" sz="2400" b="1" dirty="0" smtClean="0"/>
              <a:t>р</a:t>
            </a:r>
            <a:r>
              <a:rPr lang="uk-UA" altLang="uk-UA" sz="2400" b="1" dirty="0" err="1" smtClean="0"/>
              <a:t>ректная</a:t>
            </a:r>
            <a:r>
              <a:rPr lang="uk-UA" altLang="uk-UA" sz="2400" b="1" dirty="0" smtClean="0"/>
              <a:t> </a:t>
            </a:r>
            <a:r>
              <a:rPr lang="uk-UA" altLang="uk-UA" sz="2400" b="1" dirty="0" err="1" smtClean="0"/>
              <a:t>хирургия</a:t>
            </a:r>
            <a:r>
              <a:rPr lang="uk-UA" altLang="uk-UA" sz="2400" b="1" dirty="0" smtClean="0"/>
              <a:t> </a:t>
            </a:r>
            <a:endParaRPr lang="uk-UA" altLang="uk-UA" sz="2400" b="1" dirty="0"/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547664" y="4633972"/>
            <a:ext cx="5976662" cy="52322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US" altLang="uk-UA" sz="1400" b="1" dirty="0" smtClean="0"/>
              <a:t> </a:t>
            </a:r>
            <a:r>
              <a:rPr lang="ru-RU" altLang="uk-UA" sz="1400" b="1" dirty="0" err="1"/>
              <a:t>инкарцерация</a:t>
            </a:r>
            <a:r>
              <a:rPr lang="ru-RU" altLang="uk-UA" sz="1400" b="1" dirty="0"/>
              <a:t> сетчатки в склере при </a:t>
            </a:r>
            <a:r>
              <a:rPr lang="ru-RU" altLang="uk-UA" sz="1400" b="1" dirty="0" smtClean="0"/>
              <a:t>дренировании</a:t>
            </a:r>
            <a:r>
              <a:rPr lang="en-US" altLang="uk-UA" sz="1400" b="1" dirty="0" smtClean="0"/>
              <a:t> </a:t>
            </a:r>
            <a:r>
              <a:rPr lang="ru-RU" altLang="uk-UA" sz="1400" b="1" dirty="0" err="1" smtClean="0"/>
              <a:t>субретинального</a:t>
            </a:r>
            <a:r>
              <a:rPr lang="en-US" altLang="uk-UA" sz="1400" b="1" dirty="0" smtClean="0"/>
              <a:t> </a:t>
            </a:r>
            <a:r>
              <a:rPr lang="ru-RU" altLang="uk-UA" sz="1400" b="1" dirty="0" smtClean="0"/>
              <a:t>пространства</a:t>
            </a:r>
            <a:r>
              <a:rPr lang="uk-UA" altLang="uk-UA" sz="1400" b="1" dirty="0" smtClean="0"/>
              <a:t>.</a:t>
            </a:r>
            <a:endParaRPr lang="uk-UA" altLang="uk-UA" sz="1400" b="1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547663" y="3123545"/>
            <a:ext cx="5976663" cy="954107"/>
          </a:xfrm>
          <a:prstGeom prst="rect">
            <a:avLst/>
          </a:prstGeom>
          <a:solidFill>
            <a:srgbClr val="DDDDDD"/>
          </a:solidFill>
          <a:ln>
            <a:solidFill>
              <a:schemeClr val="bg1">
                <a:lumMod val="75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just">
              <a:buFontTx/>
              <a:buChar char="•"/>
            </a:pPr>
            <a:r>
              <a:rPr lang="ru-RU" altLang="uk-UA" sz="1400" b="1" dirty="0"/>
              <a:t> резкая гипотония после дренирования </a:t>
            </a:r>
            <a:r>
              <a:rPr lang="ru-RU" altLang="uk-UA" sz="1400" b="1" dirty="0" err="1"/>
              <a:t>субретинальной</a:t>
            </a:r>
            <a:r>
              <a:rPr lang="ru-RU" altLang="uk-UA" sz="1400" b="1" dirty="0"/>
              <a:t> жидкости и </a:t>
            </a:r>
            <a:r>
              <a:rPr lang="ru-RU" altLang="uk-UA" sz="1400" b="1" dirty="0" smtClean="0"/>
              <a:t>ее</a:t>
            </a:r>
            <a:r>
              <a:rPr lang="en-US" altLang="uk-UA" sz="1400" b="1" dirty="0" smtClean="0"/>
              <a:t> </a:t>
            </a:r>
            <a:r>
              <a:rPr lang="ru-RU" altLang="uk-UA" sz="1400" b="1" dirty="0" smtClean="0"/>
              <a:t>последствия </a:t>
            </a:r>
            <a:r>
              <a:rPr lang="ru-RU" altLang="uk-UA" sz="1400" b="1" dirty="0"/>
              <a:t>(</a:t>
            </a:r>
            <a:r>
              <a:rPr lang="ru-RU" altLang="uk-UA" sz="1400" b="1" dirty="0" err="1"/>
              <a:t>гемофтальм</a:t>
            </a:r>
            <a:r>
              <a:rPr lang="ru-RU" altLang="uk-UA" sz="1400" b="1" dirty="0"/>
              <a:t> или отслойка сосудистой </a:t>
            </a:r>
            <a:r>
              <a:rPr lang="ru-RU" altLang="uk-UA" sz="1400" b="1" dirty="0" smtClean="0"/>
              <a:t>оболочки)</a:t>
            </a:r>
            <a:r>
              <a:rPr lang="en-US" altLang="uk-UA" sz="1400" b="1" dirty="0" smtClean="0"/>
              <a:t>,</a:t>
            </a:r>
          </a:p>
          <a:p>
            <a:pPr algn="just">
              <a:buFontTx/>
              <a:buChar char="•"/>
            </a:pPr>
            <a:r>
              <a:rPr lang="en-US" altLang="uk-UA" sz="1400" b="1" dirty="0" smtClean="0"/>
              <a:t> </a:t>
            </a:r>
            <a:r>
              <a:rPr lang="uk-UA" altLang="uk-UA" sz="1400" b="1" dirty="0" err="1" smtClean="0"/>
              <a:t>субретинальное</a:t>
            </a:r>
            <a:r>
              <a:rPr lang="uk-UA" altLang="uk-UA" sz="1400" b="1" dirty="0" smtClean="0"/>
              <a:t> </a:t>
            </a:r>
            <a:r>
              <a:rPr lang="uk-UA" altLang="uk-UA" sz="1400" b="1" dirty="0" err="1"/>
              <a:t>кровоизлияние</a:t>
            </a:r>
            <a:r>
              <a:rPr lang="uk-UA" altLang="uk-UA" sz="1400" b="1" dirty="0"/>
              <a:t> (часто </a:t>
            </a:r>
            <a:r>
              <a:rPr lang="uk-UA" altLang="uk-UA" sz="1400" b="1" dirty="0" err="1"/>
              <a:t>субмакулярное</a:t>
            </a:r>
            <a:r>
              <a:rPr lang="uk-UA" altLang="uk-UA" sz="1400" b="1" dirty="0"/>
              <a:t>), 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552077" y="2257708"/>
            <a:ext cx="5971374" cy="523220"/>
          </a:xfrm>
          <a:prstGeom prst="rect">
            <a:avLst/>
          </a:prstGeom>
          <a:solidFill>
            <a:srgbClr val="DDDDDD"/>
          </a:solidFill>
          <a:ln>
            <a:solidFill>
              <a:schemeClr val="bg1">
                <a:lumMod val="75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altLang="uk-UA" sz="1400" b="1" dirty="0"/>
              <a:t>формирование складки в области клапанного разрыва в виде "</a:t>
            </a:r>
            <a:r>
              <a:rPr lang="ru-RU" altLang="uk-UA" sz="1400" b="1" dirty="0" smtClean="0"/>
              <a:t>рыбьей</a:t>
            </a:r>
            <a:r>
              <a:rPr lang="en-US" altLang="uk-UA" sz="1400" b="1" dirty="0" smtClean="0"/>
              <a:t> </a:t>
            </a:r>
            <a:r>
              <a:rPr lang="ru-RU" altLang="uk-UA" sz="1400" b="1" dirty="0" smtClean="0"/>
              <a:t>пасти</a:t>
            </a:r>
            <a:r>
              <a:rPr lang="ru-RU" altLang="uk-UA" sz="1400" b="1" dirty="0"/>
              <a:t>"</a:t>
            </a:r>
            <a:r>
              <a:rPr lang="uk-UA" altLang="uk-UA" sz="1400" b="1" dirty="0" smtClean="0"/>
              <a:t>,</a:t>
            </a:r>
            <a:endParaRPr lang="uk-UA" altLang="uk-UA" sz="1400" b="1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1547664" y="1058657"/>
            <a:ext cx="5976664" cy="858175"/>
            <a:chOff x="441159" y="764704"/>
            <a:chExt cx="5715017" cy="858175"/>
          </a:xfrm>
          <a:solidFill>
            <a:srgbClr val="DDDDDD"/>
          </a:solidFill>
        </p:grpSpPr>
        <p:sp>
          <p:nvSpPr>
            <p:cNvPr id="7" name="Rectangle 2"/>
            <p:cNvSpPr>
              <a:spLocks noChangeArrowheads="1"/>
            </p:cNvSpPr>
            <p:nvPr/>
          </p:nvSpPr>
          <p:spPr bwMode="auto">
            <a:xfrm>
              <a:off x="441159" y="764704"/>
              <a:ext cx="5715017" cy="523220"/>
            </a:xfrm>
            <a:prstGeom prst="rect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  <a:effectLst/>
          </p:spPr>
          <p:txBody>
            <a:bodyPr wrap="square">
              <a:spAutoFit/>
            </a:bodyPr>
            <a:lstStyle/>
            <a:p>
              <a:pPr algn="just">
                <a:buFont typeface="Arial" panose="020B0604020202020204" pitchFamily="34" charset="0"/>
                <a:buChar char="•"/>
              </a:pPr>
              <a:r>
                <a:rPr lang="ru-RU" altLang="uk-UA" sz="1400" b="1" dirty="0"/>
                <a:t>трудности с фиксированием пломбы при центральном </a:t>
              </a:r>
              <a:r>
                <a:rPr lang="ru-RU" altLang="uk-UA" sz="1400" b="1" dirty="0" smtClean="0"/>
                <a:t>расположении</a:t>
              </a:r>
              <a:r>
                <a:rPr lang="en-US" altLang="uk-UA" sz="1400" b="1" dirty="0" smtClean="0"/>
                <a:t> </a:t>
              </a:r>
              <a:r>
                <a:rPr lang="ru-RU" altLang="uk-UA" sz="1400" b="1" dirty="0" smtClean="0"/>
                <a:t>разрывов </a:t>
              </a:r>
              <a:r>
                <a:rPr lang="ru-RU" altLang="uk-UA" sz="1400" b="1" dirty="0"/>
                <a:t>или резких истончениях склеры</a:t>
              </a:r>
              <a:r>
                <a:rPr lang="uk-UA" altLang="uk-UA" sz="1400" b="1" dirty="0" smtClean="0"/>
                <a:t>,</a:t>
              </a:r>
              <a:endParaRPr lang="uk-UA" altLang="uk-UA" sz="1400" b="1" dirty="0"/>
            </a:p>
          </p:txBody>
        </p:sp>
        <p:sp>
          <p:nvSpPr>
            <p:cNvPr id="8" name="Rectangle 2"/>
            <p:cNvSpPr>
              <a:spLocks noChangeArrowheads="1"/>
            </p:cNvSpPr>
            <p:nvPr/>
          </p:nvSpPr>
          <p:spPr bwMode="auto">
            <a:xfrm>
              <a:off x="441159" y="1315102"/>
              <a:ext cx="5715017" cy="307777"/>
            </a:xfrm>
            <a:prstGeom prst="rect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  <a:effectLst/>
          </p:spPr>
          <p:txBody>
            <a:bodyPr wrap="square">
              <a:spAutoFit/>
            </a:bodyPr>
            <a:lstStyle/>
            <a:p>
              <a:pPr algn="just">
                <a:buFontTx/>
                <a:buChar char="•"/>
              </a:pPr>
              <a:r>
                <a:rPr lang="uk-UA" altLang="uk-UA" sz="1400" b="1" dirty="0" smtClean="0"/>
                <a:t> </a:t>
              </a:r>
              <a:r>
                <a:rPr lang="uk-UA" altLang="uk-UA" sz="1400" b="1" dirty="0" err="1"/>
                <a:t>плохая</a:t>
              </a:r>
              <a:r>
                <a:rPr lang="uk-UA" altLang="uk-UA" sz="1400" b="1" dirty="0"/>
                <a:t> </a:t>
              </a:r>
              <a:r>
                <a:rPr lang="uk-UA" altLang="uk-UA" sz="1400" b="1" dirty="0" err="1"/>
                <a:t>визуализация</a:t>
              </a:r>
              <a:r>
                <a:rPr lang="uk-UA" altLang="uk-UA" sz="1400" b="1" dirty="0"/>
                <a:t> </a:t>
              </a:r>
              <a:r>
                <a:rPr lang="uk-UA" altLang="uk-UA" sz="1400" b="1" dirty="0" err="1"/>
                <a:t>периферии</a:t>
              </a:r>
              <a:r>
                <a:rPr lang="uk-UA" altLang="uk-UA" sz="1400" b="1" dirty="0"/>
                <a:t> </a:t>
              </a:r>
              <a:r>
                <a:rPr lang="uk-UA" altLang="uk-UA" sz="1400" b="1" dirty="0" err="1"/>
                <a:t>сетчатки</a:t>
              </a:r>
              <a:r>
                <a:rPr lang="uk-UA" altLang="uk-UA" sz="1400" b="1" dirty="0"/>
                <a:t>,</a:t>
              </a: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219057" y="3857436"/>
            <a:ext cx="8603366" cy="2875708"/>
            <a:chOff x="219057" y="3890277"/>
            <a:chExt cx="8603366" cy="2875708"/>
          </a:xfrm>
        </p:grpSpPr>
        <p:pic>
          <p:nvPicPr>
            <p:cNvPr id="505858" name="Picture 2" descr="https://openi.nlm.nih.gov/imgs/512/236/3118011/3118011_IJO-59-235-g00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6642" y="3890277"/>
              <a:ext cx="3965781" cy="2827169"/>
            </a:xfrm>
            <a:prstGeom prst="roundRect">
              <a:avLst>
                <a:gd name="adj" fmla="val 8581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5860" name="Picture 4" descr="https://openi.nlm.nih.gov/imgs/512/236/3118011/3118011_IJO-59-235-g002.png?keywords=thinni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57" y="3932694"/>
              <a:ext cx="4040794" cy="2833291"/>
            </a:xfrm>
            <a:prstGeom prst="roundRect">
              <a:avLst>
                <a:gd name="adj" fmla="val 7926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"/>
          <p:cNvGrpSpPr/>
          <p:nvPr/>
        </p:nvGrpSpPr>
        <p:grpSpPr>
          <a:xfrm>
            <a:off x="26690" y="-81249"/>
            <a:ext cx="9117310" cy="6891445"/>
            <a:chOff x="26690" y="-41752"/>
            <a:chExt cx="9117310" cy="6891445"/>
          </a:xfrm>
        </p:grpSpPr>
        <p:pic>
          <p:nvPicPr>
            <p:cNvPr id="617476" name="Picture 4" descr="7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90" y="4055693"/>
              <a:ext cx="3995738" cy="2794000"/>
            </a:xfrm>
            <a:prstGeom prst="roundRect">
              <a:avLst>
                <a:gd name="adj" fmla="val 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7477" name="Picture 5" descr="1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063" y="-41752"/>
              <a:ext cx="3563937" cy="2947987"/>
            </a:xfrm>
            <a:prstGeom prst="roundRect">
              <a:avLst>
                <a:gd name="adj" fmla="val 8482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Группа 10"/>
          <p:cNvGrpSpPr/>
          <p:nvPr/>
        </p:nvGrpSpPr>
        <p:grpSpPr>
          <a:xfrm>
            <a:off x="4083921" y="3129682"/>
            <a:ext cx="4938712" cy="3395662"/>
            <a:chOff x="4205288" y="3487585"/>
            <a:chExt cx="4938712" cy="3395662"/>
          </a:xfrm>
        </p:grpSpPr>
        <p:pic>
          <p:nvPicPr>
            <p:cNvPr id="14" name="Рисунок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5288" y="3487585"/>
              <a:ext cx="4938712" cy="3395662"/>
            </a:xfrm>
            <a:prstGeom prst="roundRect">
              <a:avLst>
                <a:gd name="adj" fmla="val 544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Плюс 3"/>
            <p:cNvSpPr/>
            <p:nvPr/>
          </p:nvSpPr>
          <p:spPr>
            <a:xfrm>
              <a:off x="7866010" y="3519113"/>
              <a:ext cx="334955" cy="334955"/>
            </a:xfrm>
            <a:prstGeom prst="mathPlus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Умножение 4"/>
            <p:cNvSpPr/>
            <p:nvPr/>
          </p:nvSpPr>
          <p:spPr>
            <a:xfrm>
              <a:off x="5148064" y="3488329"/>
              <a:ext cx="360040" cy="360040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690" y="404664"/>
            <a:ext cx="7296309" cy="410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122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2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 animBg="1"/>
      <p:bldP spid="15" grpId="0" animBg="1"/>
      <p:bldP spid="15" grpId="1" animBg="1"/>
      <p:bldP spid="12" grpId="0" animBg="1"/>
      <p:bldP spid="12" grpId="1" animBg="1"/>
      <p:bldP spid="6" grpId="0" animBg="1"/>
      <p:bldP spid="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Rectangle 9"/>
          <p:cNvSpPr>
            <a:spLocks noChangeArrowheads="1"/>
          </p:cNvSpPr>
          <p:nvPr/>
        </p:nvSpPr>
        <p:spPr bwMode="auto">
          <a:xfrm>
            <a:off x="955690" y="19050"/>
            <a:ext cx="72326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400" b="1" dirty="0" err="1"/>
              <a:t>Недостатки</a:t>
            </a:r>
            <a:r>
              <a:rPr lang="uk-UA" altLang="uk-UA" sz="2400" b="1" dirty="0"/>
              <a:t> </a:t>
            </a:r>
            <a:r>
              <a:rPr lang="uk-UA" altLang="uk-UA" sz="2400" b="1" dirty="0" err="1"/>
              <a:t>эписклерального</a:t>
            </a:r>
            <a:r>
              <a:rPr lang="uk-UA" altLang="uk-UA" sz="2400" b="1" dirty="0"/>
              <a:t> </a:t>
            </a:r>
            <a:r>
              <a:rPr lang="uk-UA" altLang="uk-UA" sz="2400" b="1" dirty="0" err="1"/>
              <a:t>пломбирования</a:t>
            </a:r>
            <a:endParaRPr lang="uk-UA" altLang="uk-UA" sz="2400" b="1" dirty="0"/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52028" y="467380"/>
            <a:ext cx="84978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uk-UA" sz="1800" b="1" dirty="0" err="1">
                <a:solidFill>
                  <a:srgbClr val="FF0000"/>
                </a:solidFill>
              </a:rPr>
              <a:t>после</a:t>
            </a:r>
            <a:r>
              <a:rPr lang="uk-UA" altLang="uk-UA" sz="1800" b="1" dirty="0">
                <a:solidFill>
                  <a:srgbClr val="FF0000"/>
                </a:solidFill>
              </a:rPr>
              <a:t> </a:t>
            </a:r>
            <a:r>
              <a:rPr lang="uk-UA" altLang="uk-UA" sz="1800" b="1" dirty="0" err="1">
                <a:solidFill>
                  <a:srgbClr val="FF0000"/>
                </a:solidFill>
              </a:rPr>
              <a:t>операции</a:t>
            </a:r>
            <a:r>
              <a:rPr lang="uk-UA" altLang="uk-UA" sz="1800" b="1" dirty="0">
                <a:solidFill>
                  <a:srgbClr val="FF0000"/>
                </a:solidFill>
              </a:rPr>
              <a:t> 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0000" y="1639370"/>
            <a:ext cx="7544000" cy="961608"/>
          </a:xfrm>
          <a:prstGeom prst="roundRect">
            <a:avLst>
              <a:gd name="adj" fmla="val 12704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+1 мм ПЗО = - 2,564 </a:t>
            </a:r>
            <a:r>
              <a:rPr lang="uk-UA" sz="3200" b="1" dirty="0" err="1" smtClean="0">
                <a:solidFill>
                  <a:srgbClr val="FF0000"/>
                </a:solidFill>
              </a:rPr>
              <a:t>Дптр</a:t>
            </a:r>
            <a:endParaRPr lang="uk-UA" sz="3200" b="1" dirty="0" smtClean="0">
              <a:solidFill>
                <a:srgbClr val="FF0000"/>
              </a:solidFill>
            </a:endParaRPr>
          </a:p>
          <a:p>
            <a:pPr algn="ctr"/>
            <a:r>
              <a:rPr lang="de-DE" b="1" i="1" dirty="0">
                <a:solidFill>
                  <a:schemeClr val="tx1"/>
                </a:solidFill>
              </a:rPr>
              <a:t>RUBIN, M. L., Trans. Am. </a:t>
            </a:r>
            <a:r>
              <a:rPr lang="de-DE" b="1" i="1" dirty="0" err="1">
                <a:solidFill>
                  <a:schemeClr val="tx1"/>
                </a:solidFill>
              </a:rPr>
              <a:t>Ophthalmol</a:t>
            </a:r>
            <a:r>
              <a:rPr lang="de-DE" b="1" i="1" dirty="0">
                <a:solidFill>
                  <a:schemeClr val="tx1"/>
                </a:solidFill>
              </a:rPr>
              <a:t>. </a:t>
            </a:r>
            <a:r>
              <a:rPr lang="de-DE" b="1" i="1" dirty="0" err="1">
                <a:solidFill>
                  <a:schemeClr val="tx1"/>
                </a:solidFill>
              </a:rPr>
              <a:t>Soc</a:t>
            </a:r>
            <a:r>
              <a:rPr lang="de-DE" b="1" i="1" dirty="0">
                <a:solidFill>
                  <a:schemeClr val="tx1"/>
                </a:solidFill>
              </a:rPr>
              <a:t>., 73 (1975) 452</a:t>
            </a:r>
            <a:r>
              <a:rPr lang="de-DE" b="1" i="1" dirty="0" smtClean="0">
                <a:solidFill>
                  <a:schemeClr val="tx1"/>
                </a:solidFill>
              </a:rPr>
              <a:t>.</a:t>
            </a:r>
            <a:endParaRPr lang="de-DE" b="1" i="1" dirty="0">
              <a:solidFill>
                <a:schemeClr val="tx1"/>
              </a:solidFill>
            </a:endParaRPr>
          </a:p>
        </p:txBody>
      </p:sp>
      <p:sp>
        <p:nvSpPr>
          <p:cNvPr id="36" name="Rectangle 3"/>
          <p:cNvSpPr>
            <a:spLocks noChangeArrowheads="1"/>
          </p:cNvSpPr>
          <p:nvPr/>
        </p:nvSpPr>
        <p:spPr bwMode="auto">
          <a:xfrm>
            <a:off x="1546791" y="6348902"/>
            <a:ext cx="6007373" cy="307777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uk-UA" altLang="uk-UA" sz="1400" b="1" dirty="0" smtClean="0"/>
              <a:t> </a:t>
            </a:r>
            <a:r>
              <a:rPr lang="uk-UA" altLang="uk-UA" sz="1400" b="1" dirty="0" err="1"/>
              <a:t>возможны</a:t>
            </a:r>
            <a:r>
              <a:rPr lang="uk-UA" altLang="uk-UA" sz="1400" b="1" dirty="0"/>
              <a:t> </a:t>
            </a:r>
            <a:r>
              <a:rPr lang="uk-UA" altLang="uk-UA" sz="1400" b="1" dirty="0" err="1"/>
              <a:t>косметические</a:t>
            </a:r>
            <a:r>
              <a:rPr lang="uk-UA" altLang="uk-UA" sz="1400" b="1" dirty="0"/>
              <a:t> </a:t>
            </a:r>
            <a:r>
              <a:rPr lang="uk-UA" altLang="uk-UA" sz="1400" b="1" dirty="0" err="1"/>
              <a:t>дефекты</a:t>
            </a:r>
            <a:endParaRPr lang="uk-UA" altLang="uk-UA" sz="1400" b="1" dirty="0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1546792" y="5630226"/>
            <a:ext cx="6007373" cy="307777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uk-UA" altLang="uk-UA" sz="1400" b="1" dirty="0" smtClean="0"/>
              <a:t> </a:t>
            </a:r>
            <a:r>
              <a:rPr lang="ru-RU" altLang="uk-UA" sz="1400" b="1" dirty="0"/>
              <a:t>прогрессирование ПВР приводит к рецидивированию </a:t>
            </a:r>
            <a:r>
              <a:rPr lang="ru-RU" altLang="uk-UA" sz="1400" b="1" dirty="0" smtClean="0"/>
              <a:t>отслойки</a:t>
            </a:r>
            <a:endParaRPr lang="uk-UA" altLang="uk-UA" sz="1400" b="1" dirty="0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546793" y="4911550"/>
            <a:ext cx="6007373" cy="307777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uk-UA" altLang="uk-UA" sz="1400" b="1" dirty="0" smtClean="0"/>
              <a:t> </a:t>
            </a:r>
            <a:r>
              <a:rPr lang="ru-RU" altLang="uk-UA" sz="1400" b="1" dirty="0"/>
              <a:t>в ряде случаев замедленное прилегание </a:t>
            </a:r>
            <a:r>
              <a:rPr lang="ru-RU" altLang="uk-UA" sz="1400" b="1" dirty="0" smtClean="0"/>
              <a:t>сетчатки,</a:t>
            </a:r>
            <a:endParaRPr lang="uk-UA" altLang="uk-UA" sz="1400" b="1" dirty="0"/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547664" y="3951397"/>
            <a:ext cx="6007373" cy="523220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uk-UA" altLang="uk-UA" sz="1400" b="1" dirty="0" smtClean="0"/>
              <a:t> </a:t>
            </a:r>
            <a:r>
              <a:rPr lang="ru-RU" altLang="uk-UA" sz="1400" b="1" dirty="0"/>
              <a:t>рефракционные изменения при пломбировании: астигматизм при локальном вдавлении и </a:t>
            </a:r>
            <a:r>
              <a:rPr lang="ru-RU" altLang="uk-UA" sz="1400" b="1" dirty="0" err="1"/>
              <a:t>миопизация</a:t>
            </a:r>
            <a:r>
              <a:rPr lang="ru-RU" altLang="uk-UA" sz="1400" b="1" dirty="0"/>
              <a:t> при </a:t>
            </a:r>
            <a:r>
              <a:rPr lang="ru-RU" altLang="uk-UA" sz="1400" b="1" dirty="0" err="1"/>
              <a:t>циркляже</a:t>
            </a:r>
            <a:r>
              <a:rPr lang="uk-UA" altLang="uk-UA" sz="1400" b="1" dirty="0" smtClean="0"/>
              <a:t>,</a:t>
            </a:r>
            <a:endParaRPr lang="uk-UA" altLang="uk-UA" sz="1400" b="1" dirty="0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547664" y="3211572"/>
            <a:ext cx="6007373" cy="307777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uk-UA" altLang="uk-UA" sz="1400" b="1" dirty="0" smtClean="0"/>
              <a:t> </a:t>
            </a:r>
            <a:r>
              <a:rPr lang="ru-RU" altLang="uk-UA" sz="1400" b="1" dirty="0" err="1"/>
              <a:t>кератопатия</a:t>
            </a:r>
            <a:r>
              <a:rPr lang="uk-UA" altLang="uk-UA" sz="1400" b="1" dirty="0" smtClean="0"/>
              <a:t>,</a:t>
            </a:r>
            <a:endParaRPr lang="uk-UA" altLang="uk-UA" sz="1400" b="1" dirty="0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547661" y="2492896"/>
            <a:ext cx="6007373" cy="307777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3813" indent="-23813" algn="just">
              <a:spcBef>
                <a:spcPct val="0"/>
              </a:spcBef>
            </a:pPr>
            <a:r>
              <a:rPr lang="uk-UA" altLang="uk-UA" sz="1400" b="1" dirty="0" smtClean="0"/>
              <a:t> </a:t>
            </a:r>
            <a:r>
              <a:rPr lang="ru-RU" altLang="uk-UA" sz="1400" b="1" dirty="0"/>
              <a:t>инфицирование, интрузия или экструзия пломбы</a:t>
            </a:r>
            <a:r>
              <a:rPr lang="uk-UA" altLang="uk-UA" sz="1400" b="1" dirty="0" smtClean="0"/>
              <a:t>,</a:t>
            </a:r>
            <a:endParaRPr lang="uk-UA" altLang="uk-UA" sz="1400" b="1" dirty="0"/>
          </a:p>
        </p:txBody>
      </p:sp>
      <p:sp>
        <p:nvSpPr>
          <p:cNvPr id="40962" name="Rectangle 3"/>
          <p:cNvSpPr>
            <a:spLocks noChangeArrowheads="1"/>
          </p:cNvSpPr>
          <p:nvPr/>
        </p:nvSpPr>
        <p:spPr bwMode="auto">
          <a:xfrm>
            <a:off x="1547664" y="1340768"/>
            <a:ext cx="6007373" cy="738664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ru-RU" altLang="uk-UA" sz="1400" b="1" dirty="0" smtClean="0"/>
              <a:t> болевой </a:t>
            </a:r>
            <a:r>
              <a:rPr lang="ru-RU" altLang="uk-UA" sz="1400" b="1" dirty="0"/>
              <a:t>и ишемический синдром,</a:t>
            </a:r>
          </a:p>
          <a:p>
            <a:pPr algn="just">
              <a:spcBef>
                <a:spcPct val="0"/>
              </a:spcBef>
            </a:pPr>
            <a:r>
              <a:rPr lang="ru-RU" altLang="uk-UA" sz="1400" b="1" dirty="0"/>
              <a:t> послеоперационная диплопия,</a:t>
            </a:r>
          </a:p>
          <a:p>
            <a:pPr algn="just">
              <a:spcBef>
                <a:spcPct val="0"/>
              </a:spcBef>
            </a:pPr>
            <a:r>
              <a:rPr lang="ru-RU" altLang="uk-UA" sz="1400" b="1" dirty="0"/>
              <a:t> отслойка сосудистой оболочки</a:t>
            </a:r>
            <a:r>
              <a:rPr lang="uk-UA" altLang="uk-UA" sz="1400" b="1" dirty="0" smtClean="0"/>
              <a:t>,</a:t>
            </a:r>
            <a:endParaRPr lang="uk-UA" altLang="uk-UA" sz="1400" b="1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49682" y="3074143"/>
            <a:ext cx="9044637" cy="3685008"/>
            <a:chOff x="57135" y="3140968"/>
            <a:chExt cx="9044637" cy="3685008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951" t="21772" r="44165" b="35056"/>
            <a:stretch/>
          </p:blipFill>
          <p:spPr>
            <a:xfrm>
              <a:off x="57135" y="4115181"/>
              <a:ext cx="3672408" cy="2696641"/>
            </a:xfrm>
            <a:prstGeom prst="roundRect">
              <a:avLst>
                <a:gd name="adj" fmla="val 5364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07906" name="Picture 2" descr="http://webeye.ophth.uiowa.edu/eyeforum/atlas/pages/choroidal-effusion/choroidals-1-LG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4153" y="3140968"/>
              <a:ext cx="5077619" cy="3685008"/>
            </a:xfrm>
            <a:prstGeom prst="roundRect">
              <a:avLst>
                <a:gd name="adj" fmla="val 879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Группа 3"/>
          <p:cNvGrpSpPr/>
          <p:nvPr/>
        </p:nvGrpSpPr>
        <p:grpSpPr>
          <a:xfrm>
            <a:off x="109058" y="3730355"/>
            <a:ext cx="8925885" cy="3033889"/>
            <a:chOff x="632870" y="2992861"/>
            <a:chExt cx="8925885" cy="3033889"/>
          </a:xfrm>
        </p:grpSpPr>
        <p:pic>
          <p:nvPicPr>
            <p:cNvPr id="40964" name="Picture 5" descr="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870" y="2992861"/>
              <a:ext cx="4316035" cy="3028796"/>
            </a:xfrm>
            <a:prstGeom prst="roundRect">
              <a:avLst>
                <a:gd name="adj" fmla="val 6783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7910" name="Picture 6" descr="http://www.ojoonline.org/articles/2015/8/3/images/OmanJOphthalmol_2015_8_3_171_169891_f1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8701" y="2992861"/>
              <a:ext cx="4090054" cy="3033889"/>
            </a:xfrm>
            <a:prstGeom prst="roundRect">
              <a:avLst>
                <a:gd name="adj" fmla="val 496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0963" name="Picture 4" descr="10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2"/>
          <a:stretch/>
        </p:blipFill>
        <p:spPr bwMode="auto">
          <a:xfrm>
            <a:off x="189820" y="3809585"/>
            <a:ext cx="3999981" cy="2870336"/>
          </a:xfrm>
          <a:prstGeom prst="roundRect">
            <a:avLst>
              <a:gd name="adj" fmla="val 7930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518227" y="919452"/>
            <a:ext cx="8064500" cy="3003550"/>
            <a:chOff x="8028384" y="-5099918"/>
            <a:chExt cx="8064500" cy="3003550"/>
          </a:xfrm>
        </p:grpSpPr>
        <p:sp>
          <p:nvSpPr>
            <p:cNvPr id="21" name="Rectangle 2"/>
            <p:cNvSpPr>
              <a:spLocks noChangeArrowheads="1"/>
            </p:cNvSpPr>
            <p:nvPr/>
          </p:nvSpPr>
          <p:spPr bwMode="auto">
            <a:xfrm>
              <a:off x="13860859" y="-2493243"/>
              <a:ext cx="2232025" cy="396875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uk-UA" altLang="uk-UA" sz="2000" b="1" dirty="0"/>
                <a:t>через 1,5 </a:t>
              </a:r>
              <a:r>
                <a:rPr lang="uk-UA" altLang="uk-UA" sz="2000" b="1" dirty="0" smtClean="0"/>
                <a:t>мес</a:t>
              </a:r>
              <a:endParaRPr lang="uk-UA" altLang="uk-UA" sz="2000" b="1" dirty="0"/>
            </a:p>
          </p:txBody>
        </p:sp>
        <p:pic>
          <p:nvPicPr>
            <p:cNvPr id="22" name="Picture 3" descr="Oct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304"/>
            <a:stretch>
              <a:fillRect/>
            </a:stretch>
          </p:blipFill>
          <p:spPr bwMode="auto">
            <a:xfrm>
              <a:off x="8028384" y="-5099918"/>
              <a:ext cx="8064500" cy="2606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Группа 8"/>
          <p:cNvGrpSpPr/>
          <p:nvPr/>
        </p:nvGrpSpPr>
        <p:grpSpPr>
          <a:xfrm>
            <a:off x="531833" y="921688"/>
            <a:ext cx="8064500" cy="2999078"/>
            <a:chOff x="9189539" y="-1361634"/>
            <a:chExt cx="8064500" cy="2999078"/>
          </a:xfrm>
        </p:grpSpPr>
        <p:pic>
          <p:nvPicPr>
            <p:cNvPr id="23" name="Picture 4" descr="Oct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304"/>
            <a:stretch>
              <a:fillRect/>
            </a:stretch>
          </p:blipFill>
          <p:spPr bwMode="auto">
            <a:xfrm>
              <a:off x="9189539" y="-1361634"/>
              <a:ext cx="8064500" cy="2606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Rectangle 9"/>
            <p:cNvSpPr>
              <a:spLocks noChangeArrowheads="1"/>
            </p:cNvSpPr>
            <p:nvPr/>
          </p:nvSpPr>
          <p:spPr bwMode="auto">
            <a:xfrm>
              <a:off x="15008410" y="1240569"/>
              <a:ext cx="2245629" cy="396875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altLang="uk-UA" sz="2000" b="1" dirty="0" smtClean="0"/>
                <a:t>через </a:t>
              </a:r>
              <a:r>
                <a:rPr lang="uk-UA" altLang="uk-UA" sz="2000" b="1" dirty="0"/>
                <a:t>3 </a:t>
              </a:r>
              <a:r>
                <a:rPr lang="uk-UA" altLang="uk-UA" sz="2000" b="1" dirty="0" smtClean="0"/>
                <a:t>мес</a:t>
              </a:r>
              <a:endParaRPr lang="uk-UA" altLang="uk-UA" sz="2000" b="1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518227" y="935557"/>
            <a:ext cx="8065030" cy="2971341"/>
            <a:chOff x="9476348" y="1870991"/>
            <a:chExt cx="8065030" cy="2971341"/>
          </a:xfrm>
        </p:grpSpPr>
        <p:pic>
          <p:nvPicPr>
            <p:cNvPr id="24" name="Picture 5" descr="Oct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894" b="16251"/>
            <a:stretch>
              <a:fillRect/>
            </a:stretch>
          </p:blipFill>
          <p:spPr bwMode="auto">
            <a:xfrm>
              <a:off x="9476348" y="1870991"/>
              <a:ext cx="8064500" cy="2576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Rectangle 10"/>
            <p:cNvSpPr>
              <a:spLocks noChangeArrowheads="1"/>
            </p:cNvSpPr>
            <p:nvPr/>
          </p:nvSpPr>
          <p:spPr bwMode="auto">
            <a:xfrm>
              <a:off x="15308824" y="4445457"/>
              <a:ext cx="2232554" cy="396875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altLang="uk-UA" sz="2000" b="1" dirty="0"/>
                <a:t>через 6 </a:t>
              </a:r>
              <a:r>
                <a:rPr lang="uk-UA" altLang="uk-UA" sz="2000" b="1" dirty="0" smtClean="0"/>
                <a:t>мес</a:t>
              </a:r>
              <a:endParaRPr lang="uk-UA" altLang="uk-UA" sz="2000" b="1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509840" y="920908"/>
            <a:ext cx="8064500" cy="3000638"/>
            <a:chOff x="9468544" y="5237162"/>
            <a:chExt cx="8064500" cy="3000638"/>
          </a:xfrm>
        </p:grpSpPr>
        <p:pic>
          <p:nvPicPr>
            <p:cNvPr id="25" name="Picture 6" descr="Oct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304"/>
            <a:stretch>
              <a:fillRect/>
            </a:stretch>
          </p:blipFill>
          <p:spPr bwMode="auto">
            <a:xfrm>
              <a:off x="9468544" y="5237162"/>
              <a:ext cx="8064500" cy="2606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Rectangle 11"/>
            <p:cNvSpPr>
              <a:spLocks noChangeArrowheads="1"/>
            </p:cNvSpPr>
            <p:nvPr/>
          </p:nvSpPr>
          <p:spPr bwMode="auto">
            <a:xfrm>
              <a:off x="15295800" y="7840925"/>
              <a:ext cx="2232553" cy="396875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altLang="uk-UA" sz="2000" b="1" dirty="0"/>
                <a:t>через 12 </a:t>
              </a:r>
              <a:r>
                <a:rPr lang="uk-UA" altLang="uk-UA" sz="2000" b="1" dirty="0" smtClean="0"/>
                <a:t>мес</a:t>
              </a:r>
              <a:endParaRPr lang="uk-UA" altLang="uk-UA" sz="2000" b="1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530481" y="949615"/>
            <a:ext cx="8064501" cy="2943225"/>
            <a:chOff x="3707755" y="9427446"/>
            <a:chExt cx="8064501" cy="2943225"/>
          </a:xfrm>
        </p:grpSpPr>
        <p:pic>
          <p:nvPicPr>
            <p:cNvPr id="26" name="Picture 7" descr="Oct6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085" b="17511"/>
            <a:stretch>
              <a:fillRect/>
            </a:stretch>
          </p:blipFill>
          <p:spPr bwMode="auto">
            <a:xfrm>
              <a:off x="3707755" y="9427446"/>
              <a:ext cx="8064500" cy="254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Rectangle 12"/>
            <p:cNvSpPr>
              <a:spLocks noChangeArrowheads="1"/>
            </p:cNvSpPr>
            <p:nvPr/>
          </p:nvSpPr>
          <p:spPr bwMode="auto">
            <a:xfrm>
              <a:off x="9505503" y="11973796"/>
              <a:ext cx="2266753" cy="396875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altLang="uk-UA" sz="2000" b="1" dirty="0"/>
                <a:t>через 18 </a:t>
              </a:r>
              <a:r>
                <a:rPr lang="uk-UA" altLang="uk-UA" sz="2000" b="1" dirty="0" smtClean="0"/>
                <a:t>мес</a:t>
              </a:r>
              <a:endParaRPr lang="uk-UA" altLang="uk-UA" sz="2000" b="1" dirty="0"/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" r="5900"/>
          <a:stretch/>
        </p:blipFill>
        <p:spPr>
          <a:xfrm>
            <a:off x="1945264" y="548680"/>
            <a:ext cx="5253473" cy="5443566"/>
          </a:xfrm>
          <a:prstGeom prst="roundRect">
            <a:avLst>
              <a:gd name="adj" fmla="val 3613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057768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9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7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6" grpId="0" animBg="1"/>
      <p:bldP spid="14" grpId="0" animBg="1"/>
      <p:bldP spid="14" grpId="1" animBg="1"/>
      <p:bldP spid="10" grpId="0" animBg="1"/>
      <p:bldP spid="10" grpId="1" animBg="1"/>
      <p:bldP spid="18" grpId="0" animBg="1"/>
      <p:bldP spid="18" grpId="1" animBg="1"/>
      <p:bldP spid="13" grpId="0" animBg="1"/>
      <p:bldP spid="13" grpId="1" animBg="1"/>
      <p:bldP spid="12" grpId="0" animBg="1"/>
      <p:bldP spid="12" grpId="1" animBg="1"/>
      <p:bldP spid="40962" grpId="0" animBg="1"/>
      <p:bldP spid="4096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4008" y="1293728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/>
              <a:t>Easier</a:t>
            </a:r>
            <a:endParaRPr lang="uk-UA" sz="2000" b="1" dirty="0" smtClean="0"/>
          </a:p>
          <a:p>
            <a:r>
              <a:rPr lang="en-US" sz="2000" b="1" dirty="0" smtClean="0"/>
              <a:t>Easier</a:t>
            </a:r>
            <a:endParaRPr lang="uk-UA" sz="2000" b="1" dirty="0" smtClean="0"/>
          </a:p>
          <a:p>
            <a:r>
              <a:rPr lang="en-US" sz="2000" b="1" dirty="0" smtClean="0"/>
              <a:t>Intraocular</a:t>
            </a:r>
            <a:endParaRPr lang="uk-UA" sz="2000" b="1" dirty="0" smtClean="0"/>
          </a:p>
          <a:p>
            <a:r>
              <a:rPr lang="en-US" sz="2000" b="1" dirty="0" smtClean="0"/>
              <a:t>New </a:t>
            </a:r>
            <a:r>
              <a:rPr lang="en-US" sz="2000" b="1" dirty="0"/>
              <a:t>instruments / </a:t>
            </a:r>
            <a:r>
              <a:rPr lang="en-US" sz="2000" b="1" dirty="0" smtClean="0"/>
              <a:t>toys</a:t>
            </a:r>
            <a:endParaRPr lang="uk-UA" sz="2000" b="1" dirty="0" smtClean="0"/>
          </a:p>
          <a:p>
            <a:r>
              <a:rPr lang="en-US" sz="2000" b="1" dirty="0" smtClean="0"/>
              <a:t>Immediate </a:t>
            </a:r>
            <a:r>
              <a:rPr lang="en-US" sz="2000" b="1" dirty="0"/>
              <a:t>gratification</a:t>
            </a:r>
            <a:endParaRPr lang="uk-UA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24301" y="128826"/>
            <a:ext cx="6276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Buckling  vs.  Vitrectomy</a:t>
            </a:r>
            <a:endParaRPr lang="uk-UA" sz="40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2541" y="1293728"/>
            <a:ext cx="3685624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Steeper initial learning </a:t>
            </a:r>
            <a:r>
              <a:rPr lang="en-US" sz="2000" b="1" dirty="0" smtClean="0"/>
              <a:t>curve</a:t>
            </a:r>
            <a:endParaRPr lang="uk-UA" sz="2000" b="1" dirty="0" smtClean="0"/>
          </a:p>
          <a:p>
            <a:r>
              <a:rPr lang="en-US" sz="2000" b="1" dirty="0" smtClean="0"/>
              <a:t>More </a:t>
            </a:r>
            <a:r>
              <a:rPr lang="en-US" sz="2000" b="1" dirty="0"/>
              <a:t>difficult to </a:t>
            </a:r>
            <a:r>
              <a:rPr lang="en-US" sz="2000" b="1" dirty="0" smtClean="0"/>
              <a:t>teach</a:t>
            </a:r>
            <a:endParaRPr lang="uk-UA" sz="2000" b="1" dirty="0" smtClean="0"/>
          </a:p>
          <a:p>
            <a:r>
              <a:rPr lang="en-US" sz="2000" b="1" dirty="0" smtClean="0"/>
              <a:t>Mostly extraocular</a:t>
            </a:r>
            <a:endParaRPr lang="en-US" altLang="uk-UA" sz="2000" b="1" dirty="0"/>
          </a:p>
          <a:p>
            <a:r>
              <a:rPr lang="en-US" sz="2000" b="1" dirty="0"/>
              <a:t>Age-old </a:t>
            </a:r>
            <a:r>
              <a:rPr lang="en-US" sz="2000" b="1" dirty="0" smtClean="0"/>
              <a:t>techniques</a:t>
            </a:r>
            <a:endParaRPr lang="uk-UA" sz="2000" b="1" dirty="0" smtClean="0"/>
          </a:p>
          <a:p>
            <a:r>
              <a:rPr lang="en-US" sz="2000" b="1" dirty="0" smtClean="0"/>
              <a:t>Delayed </a:t>
            </a:r>
            <a:r>
              <a:rPr lang="en-US" sz="2000" b="1" dirty="0"/>
              <a:t>gratification </a:t>
            </a:r>
            <a:endParaRPr lang="uk-UA" sz="2000" b="1" dirty="0"/>
          </a:p>
        </p:txBody>
      </p:sp>
      <p:pic>
        <p:nvPicPr>
          <p:cNvPr id="505858" name="Picture 2" descr="http://twinsersurgical.com/skin/frontend/default/sempster/images/Carbon-Fiber-Hook-6-S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7" r="22083"/>
          <a:stretch/>
        </p:blipFill>
        <p:spPr bwMode="auto">
          <a:xfrm>
            <a:off x="683568" y="4077072"/>
            <a:ext cx="2042850" cy="1916120"/>
          </a:xfrm>
          <a:prstGeom prst="roundRect">
            <a:avLst>
              <a:gd name="adj" fmla="val 405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5860" name="Picture 4" descr="http://www.cceye.com.tw/public/upload/equipment/2015071411524397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6ECDB"/>
              </a:clrFrom>
              <a:clrTo>
                <a:srgbClr val="F6ECD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861048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5864" name="Picture 8" descr="http://www.freshnessmag.com/wp-content/uploads/2010/05/medicom-toy-star-wars-3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" t="4337" r="46948"/>
          <a:stretch/>
        </p:blipFill>
        <p:spPr bwMode="auto">
          <a:xfrm>
            <a:off x="6368143" y="2367643"/>
            <a:ext cx="2668353" cy="437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6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81387" y="116632"/>
            <a:ext cx="5181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Chandelier-assisted buckling</a:t>
            </a:r>
            <a:endParaRPr lang="uk-UA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67543" y="6312301"/>
            <a:ext cx="8473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/>
              <a:t>Fabio </a:t>
            </a:r>
            <a:r>
              <a:rPr lang="en-US" b="1" i="1" dirty="0" err="1" smtClean="0"/>
              <a:t>Patelli</a:t>
            </a:r>
            <a:r>
              <a:rPr lang="en-US" b="1" i="1" dirty="0" smtClean="0"/>
              <a:t>.   </a:t>
            </a:r>
            <a:r>
              <a:rPr lang="en-US" b="1" dirty="0" smtClean="0"/>
              <a:t>Is </a:t>
            </a:r>
            <a:r>
              <a:rPr lang="en-US" b="1" dirty="0"/>
              <a:t>Buckle Surgery Still Alive</a:t>
            </a:r>
            <a:r>
              <a:rPr lang="en-US" b="1" dirty="0" smtClean="0"/>
              <a:t>?   Frankfurt </a:t>
            </a:r>
            <a:r>
              <a:rPr lang="en-US" b="1" dirty="0"/>
              <a:t>Retina </a:t>
            </a:r>
            <a:r>
              <a:rPr lang="en-US" b="1" dirty="0" smtClean="0"/>
              <a:t>Meeting 2016</a:t>
            </a:r>
            <a:endParaRPr lang="uk-UA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44000" cy="514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90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5" name="Rectangle 3"/>
          <p:cNvSpPr>
            <a:spLocks noChangeArrowheads="1"/>
          </p:cNvSpPr>
          <p:nvPr/>
        </p:nvSpPr>
        <p:spPr bwMode="auto">
          <a:xfrm>
            <a:off x="279425" y="2852936"/>
            <a:ext cx="8893175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altLang="uk-UA" b="1" dirty="0" smtClean="0"/>
              <a:t>устранение </a:t>
            </a:r>
            <a:r>
              <a:rPr lang="ru-RU" altLang="uk-UA" b="1" dirty="0"/>
              <a:t>витреоретинальной </a:t>
            </a:r>
            <a:r>
              <a:rPr lang="ru-RU" altLang="uk-UA" b="1" dirty="0" err="1"/>
              <a:t>тракции</a:t>
            </a:r>
            <a:r>
              <a:rPr lang="ru-RU" altLang="uk-UA" b="1" dirty="0"/>
              <a:t>, играющей</a:t>
            </a:r>
          </a:p>
          <a:p>
            <a:pPr marL="285750" indent="-285750" algn="r">
              <a:buFont typeface="Arial" charset="0"/>
              <a:buChar char="•"/>
            </a:pPr>
            <a:r>
              <a:rPr lang="ru-RU" altLang="uk-UA" b="1" dirty="0"/>
              <a:t>ключевую роль в патогенезе РОС,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uk-UA" b="1" dirty="0"/>
              <a:t> полный контроль сетчатки во время операции,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uk-UA" b="1" dirty="0"/>
              <a:t> практически 100-ное прилегание сетчатки на операционном столе,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uk-UA" b="1" dirty="0"/>
              <a:t> исключение </a:t>
            </a:r>
            <a:r>
              <a:rPr lang="en-US" altLang="uk-UA" b="1" dirty="0"/>
              <a:t>“</a:t>
            </a:r>
            <a:r>
              <a:rPr lang="ru-RU" altLang="uk-UA" b="1" dirty="0" err="1"/>
              <a:t>циркляжа</a:t>
            </a:r>
            <a:r>
              <a:rPr lang="ru-RU" altLang="uk-UA" b="1" dirty="0"/>
              <a:t> на всякий случай</a:t>
            </a:r>
            <a:r>
              <a:rPr lang="en-US" altLang="uk-UA" b="1" dirty="0"/>
              <a:t>”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uk-UA" b="1" dirty="0"/>
              <a:t> дозированная </a:t>
            </a:r>
            <a:r>
              <a:rPr lang="ru-RU" altLang="uk-UA" b="1" dirty="0" err="1"/>
              <a:t>ретинопексия</a:t>
            </a:r>
            <a:r>
              <a:rPr lang="ru-RU" altLang="uk-UA" b="1" dirty="0"/>
              <a:t>,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uk-UA" dirty="0"/>
              <a:t> </a:t>
            </a:r>
            <a:r>
              <a:rPr lang="ru-RU" altLang="uk-UA" b="1" dirty="0"/>
              <a:t>меньший процент осложнений</a:t>
            </a:r>
            <a:r>
              <a:rPr lang="en-US" altLang="uk-UA" b="1" dirty="0"/>
              <a:t>,</a:t>
            </a:r>
            <a:r>
              <a:rPr lang="ru-RU" altLang="uk-UA" b="1" dirty="0"/>
              <a:t> 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uk-UA" b="1" dirty="0"/>
              <a:t> постоянно совершенствуется и наблюдается тенденция прогресса в             будущем</a:t>
            </a:r>
            <a:endParaRPr lang="uk-UA" altLang="uk-UA" b="1" dirty="0"/>
          </a:p>
        </p:txBody>
      </p:sp>
      <p:sp>
        <p:nvSpPr>
          <p:cNvPr id="402436" name="Rectangle 4"/>
          <p:cNvSpPr>
            <a:spLocks noChangeArrowheads="1"/>
          </p:cNvSpPr>
          <p:nvPr/>
        </p:nvSpPr>
        <p:spPr bwMode="auto">
          <a:xfrm>
            <a:off x="402401" y="1023119"/>
            <a:ext cx="83799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uk-UA" sz="2400" b="1" dirty="0">
                <a:solidFill>
                  <a:srgbClr val="C00000"/>
                </a:solidFill>
              </a:rPr>
              <a:t>Преимущества </a:t>
            </a:r>
            <a:r>
              <a:rPr lang="ru-RU" altLang="uk-UA" sz="2400" b="1" dirty="0" smtClean="0">
                <a:solidFill>
                  <a:srgbClr val="C00000"/>
                </a:solidFill>
              </a:rPr>
              <a:t>первичной витрэктомии</a:t>
            </a:r>
            <a:r>
              <a:rPr lang="ru-RU" altLang="uk-UA" sz="2400" b="1" dirty="0">
                <a:solidFill>
                  <a:srgbClr val="C00000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0858946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5" name="Rectangle 3"/>
          <p:cNvSpPr>
            <a:spLocks noChangeArrowheads="1"/>
          </p:cNvSpPr>
          <p:nvPr/>
        </p:nvSpPr>
        <p:spPr bwMode="auto">
          <a:xfrm>
            <a:off x="250825" y="2349500"/>
            <a:ext cx="8893175" cy="261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uk-UA" altLang="uk-UA" sz="2000" b="1" dirty="0">
              <a:solidFill>
                <a:schemeClr val="hlink"/>
              </a:solidFill>
            </a:endParaRPr>
          </a:p>
          <a:p>
            <a:pPr>
              <a:buFontTx/>
              <a:buChar char="-"/>
            </a:pPr>
            <a:r>
              <a:rPr lang="ru-RU" altLang="uk-UA" b="1" dirty="0"/>
              <a:t> </a:t>
            </a:r>
            <a:r>
              <a:rPr lang="ru-RU" altLang="uk-UA" b="1" dirty="0" smtClean="0"/>
              <a:t>дорогостоящее вмешательство</a:t>
            </a:r>
          </a:p>
          <a:p>
            <a:pPr>
              <a:buFontTx/>
              <a:buChar char="-"/>
            </a:pPr>
            <a:r>
              <a:rPr lang="ru-RU" altLang="uk-UA" b="1" dirty="0" smtClean="0"/>
              <a:t> Необходимость сохранения вынужденного положения головы</a:t>
            </a:r>
          </a:p>
          <a:p>
            <a:pPr>
              <a:buFontTx/>
              <a:buChar char="-"/>
            </a:pPr>
            <a:r>
              <a:rPr lang="ru-RU" altLang="uk-UA" b="1" dirty="0" smtClean="0"/>
              <a:t> Развитие/прогрессирование катаракты</a:t>
            </a:r>
          </a:p>
          <a:p>
            <a:pPr>
              <a:buFontTx/>
              <a:buChar char="-"/>
            </a:pPr>
            <a:r>
              <a:rPr lang="ru-RU" altLang="uk-UA" b="1" dirty="0" smtClean="0"/>
              <a:t> Более высокий риск инфекционных внутриглазных осложнений по сравнению с пломбированием</a:t>
            </a:r>
          </a:p>
          <a:p>
            <a:pPr>
              <a:buFontTx/>
              <a:buChar char="-"/>
            </a:pPr>
            <a:r>
              <a:rPr lang="ru-RU" altLang="uk-UA" b="1" dirty="0"/>
              <a:t> </a:t>
            </a:r>
            <a:r>
              <a:rPr lang="ru-RU" altLang="uk-UA" b="1" dirty="0" smtClean="0"/>
              <a:t>молниеносное формирование тотальной отслойки при развитии рецидива и выраженная тенденция к развитию </a:t>
            </a:r>
            <a:r>
              <a:rPr lang="ru-RU" altLang="uk-UA" b="1" dirty="0" err="1" smtClean="0"/>
              <a:t>субатрофии</a:t>
            </a:r>
            <a:r>
              <a:rPr lang="ru-RU" altLang="uk-UA" b="1" dirty="0" smtClean="0"/>
              <a:t> на фоне </a:t>
            </a:r>
            <a:r>
              <a:rPr lang="ru-RU" altLang="uk-UA" b="1" dirty="0" err="1" smtClean="0"/>
              <a:t>неустраненной</a:t>
            </a:r>
            <a:r>
              <a:rPr lang="ru-RU" altLang="uk-UA" b="1" dirty="0" smtClean="0"/>
              <a:t> отслойки</a:t>
            </a:r>
            <a:endParaRPr lang="uk-UA" altLang="uk-UA" b="1" dirty="0"/>
          </a:p>
        </p:txBody>
      </p:sp>
      <p:sp>
        <p:nvSpPr>
          <p:cNvPr id="402436" name="Rectangle 4"/>
          <p:cNvSpPr>
            <a:spLocks noChangeArrowheads="1"/>
          </p:cNvSpPr>
          <p:nvPr/>
        </p:nvSpPr>
        <p:spPr bwMode="auto">
          <a:xfrm>
            <a:off x="430213" y="42863"/>
            <a:ext cx="7798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uk-UA" sz="2400" b="1" dirty="0">
                <a:solidFill>
                  <a:srgbClr val="C00000"/>
                </a:solidFill>
              </a:rPr>
              <a:t>Н</a:t>
            </a:r>
            <a:r>
              <a:rPr lang="ru-RU" altLang="uk-UA" sz="2400" b="1" dirty="0" smtClean="0">
                <a:solidFill>
                  <a:srgbClr val="C00000"/>
                </a:solidFill>
              </a:rPr>
              <a:t>едостатки первичной витрэктомии</a:t>
            </a:r>
            <a:r>
              <a:rPr lang="ru-RU" altLang="uk-UA" sz="2400" b="1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402437" name="Rectangle 5"/>
          <p:cNvSpPr>
            <a:spLocks noChangeArrowheads="1"/>
          </p:cNvSpPr>
          <p:nvPr/>
        </p:nvSpPr>
        <p:spPr bwMode="auto">
          <a:xfrm>
            <a:off x="430213" y="5267206"/>
            <a:ext cx="8713787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ru-RU" altLang="uk-UA" sz="1400" b="1" dirty="0">
                <a:solidFill>
                  <a:srgbClr val="C00000"/>
                </a:solidFill>
              </a:rPr>
              <a:t> </a:t>
            </a:r>
            <a:r>
              <a:rPr lang="en-US" altLang="uk-UA" sz="1400" b="1" dirty="0">
                <a:solidFill>
                  <a:srgbClr val="C00000"/>
                </a:solidFill>
              </a:rPr>
              <a:t>K Johansson, M </a:t>
            </a:r>
            <a:r>
              <a:rPr lang="en-US" altLang="uk-UA" sz="1400" b="1" dirty="0" err="1">
                <a:solidFill>
                  <a:srgbClr val="C00000"/>
                </a:solidFill>
              </a:rPr>
              <a:t>Malmsjo</a:t>
            </a:r>
            <a:r>
              <a:rPr lang="en-US" altLang="uk-UA" sz="1400" b="1" dirty="0">
                <a:solidFill>
                  <a:srgbClr val="C00000"/>
                </a:solidFill>
              </a:rPr>
              <a:t>, F Ghosh </a:t>
            </a:r>
            <a:r>
              <a:rPr lang="en-US" altLang="uk-UA" sz="1400" b="1" dirty="0"/>
              <a:t>Tailored </a:t>
            </a:r>
            <a:r>
              <a:rPr lang="en-US" altLang="uk-UA" sz="1400" b="1" dirty="0" err="1"/>
              <a:t>vitrectomy</a:t>
            </a:r>
            <a:r>
              <a:rPr lang="en-US" altLang="uk-UA" sz="1400" b="1" dirty="0"/>
              <a:t> and laser photocoagulation without scleral buckling for all primary </a:t>
            </a:r>
            <a:r>
              <a:rPr lang="en-US" altLang="uk-UA" sz="1400" b="1" dirty="0" err="1"/>
              <a:t>rhegmatogenous</a:t>
            </a:r>
            <a:r>
              <a:rPr lang="en-US" altLang="uk-UA" sz="1400" b="1" dirty="0"/>
              <a:t> retinal detachments </a:t>
            </a:r>
            <a:r>
              <a:rPr lang="ru-RU" altLang="uk-UA" sz="1400" b="1" i="1" dirty="0"/>
              <a:t>// </a:t>
            </a:r>
            <a:r>
              <a:rPr lang="en-US" altLang="uk-UA" sz="1400" b="1" i="1" u="sng" dirty="0">
                <a:solidFill>
                  <a:srgbClr val="C00000"/>
                </a:solidFill>
              </a:rPr>
              <a:t>Br. J. </a:t>
            </a:r>
            <a:r>
              <a:rPr lang="en-US" altLang="uk-UA" sz="1400" b="1" i="1" u="sng" dirty="0" err="1">
                <a:solidFill>
                  <a:srgbClr val="C00000"/>
                </a:solidFill>
              </a:rPr>
              <a:t>Ophthalmol</a:t>
            </a:r>
            <a:r>
              <a:rPr lang="en-US" altLang="uk-UA" sz="1400" b="1" i="1" u="sng" dirty="0">
                <a:solidFill>
                  <a:srgbClr val="C00000"/>
                </a:solidFill>
              </a:rPr>
              <a:t>. 2006;90;1286-1291</a:t>
            </a:r>
            <a:endParaRPr lang="ru-RU" altLang="uk-UA" sz="1400" b="1" i="1" u="sng" dirty="0">
              <a:solidFill>
                <a:srgbClr val="C00000"/>
              </a:solidFill>
            </a:endParaRPr>
          </a:p>
          <a:p>
            <a:pPr>
              <a:buFontTx/>
              <a:buChar char="•"/>
            </a:pPr>
            <a:r>
              <a:rPr lang="ru-RU" altLang="uk-UA" sz="1400" b="1" dirty="0">
                <a:solidFill>
                  <a:srgbClr val="C00000"/>
                </a:solidFill>
              </a:rPr>
              <a:t> </a:t>
            </a:r>
            <a:r>
              <a:rPr lang="en-US" altLang="uk-UA" sz="1400" b="1" dirty="0" err="1">
                <a:solidFill>
                  <a:srgbClr val="C00000"/>
                </a:solidFill>
              </a:rPr>
              <a:t>Quiram</a:t>
            </a:r>
            <a:r>
              <a:rPr lang="en-US" altLang="uk-UA" sz="1400" b="1" dirty="0">
                <a:solidFill>
                  <a:srgbClr val="C00000"/>
                </a:solidFill>
              </a:rPr>
              <a:t> PA; Gonzales CR; Hu W; Gupta A; </a:t>
            </a:r>
            <a:r>
              <a:rPr lang="en-US" altLang="uk-UA" sz="1400" b="1" dirty="0" err="1">
                <a:solidFill>
                  <a:srgbClr val="C00000"/>
                </a:solidFill>
              </a:rPr>
              <a:t>Yoshizumi</a:t>
            </a:r>
            <a:r>
              <a:rPr lang="en-US" altLang="uk-UA" sz="1400" b="1" dirty="0">
                <a:solidFill>
                  <a:srgbClr val="C00000"/>
                </a:solidFill>
              </a:rPr>
              <a:t> MO; </a:t>
            </a:r>
            <a:r>
              <a:rPr lang="en-US" altLang="uk-UA" sz="1400" b="1" dirty="0" err="1">
                <a:solidFill>
                  <a:srgbClr val="C00000"/>
                </a:solidFill>
              </a:rPr>
              <a:t>Kreiger</a:t>
            </a:r>
            <a:r>
              <a:rPr lang="en-US" altLang="uk-UA" sz="1400" b="1" dirty="0">
                <a:solidFill>
                  <a:srgbClr val="C00000"/>
                </a:solidFill>
              </a:rPr>
              <a:t> AE; Schwartz SD</a:t>
            </a:r>
            <a:r>
              <a:rPr lang="ru-RU" altLang="uk-UA" sz="1400" b="1" dirty="0">
                <a:solidFill>
                  <a:srgbClr val="C00000"/>
                </a:solidFill>
              </a:rPr>
              <a:t> </a:t>
            </a:r>
            <a:r>
              <a:rPr lang="en-US" altLang="uk-UA" sz="1400" b="1" dirty="0"/>
              <a:t>Outcomes of </a:t>
            </a:r>
            <a:r>
              <a:rPr lang="en-US" altLang="uk-UA" sz="1400" b="1" dirty="0" err="1"/>
              <a:t>vitrectomy</a:t>
            </a:r>
            <a:r>
              <a:rPr lang="en-US" altLang="uk-UA" sz="1400" b="1" dirty="0"/>
              <a:t> with inferior </a:t>
            </a:r>
            <a:r>
              <a:rPr lang="en-US" altLang="uk-UA" sz="1400" b="1" dirty="0" err="1"/>
              <a:t>retinectomy</a:t>
            </a:r>
            <a:r>
              <a:rPr lang="en-US" altLang="uk-UA" sz="1400" b="1" dirty="0"/>
              <a:t> in patients with recurrent </a:t>
            </a:r>
            <a:r>
              <a:rPr lang="en-US" altLang="uk-UA" sz="1400" b="1" dirty="0" err="1"/>
              <a:t>rhegmatogenous</a:t>
            </a:r>
            <a:r>
              <a:rPr lang="en-US" altLang="uk-UA" sz="1400" b="1" dirty="0"/>
              <a:t> retinal detachments and proliferative </a:t>
            </a:r>
            <a:r>
              <a:rPr lang="en-US" altLang="uk-UA" sz="1400" b="1" dirty="0" err="1"/>
              <a:t>vitreoretinopathy</a:t>
            </a:r>
            <a:r>
              <a:rPr lang="ru-RU" altLang="uk-UA" sz="1400" b="1" dirty="0"/>
              <a:t> // </a:t>
            </a:r>
            <a:r>
              <a:rPr lang="en-US" altLang="uk-UA" sz="1400" b="1" i="1" u="sng" dirty="0">
                <a:solidFill>
                  <a:srgbClr val="C00000"/>
                </a:solidFill>
              </a:rPr>
              <a:t>Ophthalmology.  2006; 113(11):2041-7</a:t>
            </a:r>
            <a:endParaRPr lang="ru-RU" altLang="uk-UA" sz="1400" b="1" i="1" u="sng" dirty="0">
              <a:solidFill>
                <a:srgbClr val="C00000"/>
              </a:solidFill>
            </a:endParaRPr>
          </a:p>
          <a:p>
            <a:pPr>
              <a:buFontTx/>
              <a:buChar char="•"/>
            </a:pPr>
            <a:r>
              <a:rPr lang="en-US" altLang="uk-UA" sz="1400" b="1" dirty="0" err="1">
                <a:solidFill>
                  <a:srgbClr val="C00000"/>
                </a:solidFill>
              </a:rPr>
              <a:t>Salicone</a:t>
            </a:r>
            <a:r>
              <a:rPr lang="en-US" altLang="uk-UA" sz="1400" b="1" dirty="0">
                <a:solidFill>
                  <a:srgbClr val="C00000"/>
                </a:solidFill>
              </a:rPr>
              <a:t> A, </a:t>
            </a:r>
            <a:r>
              <a:rPr lang="en-US" altLang="uk-UA" sz="1400" b="1" dirty="0" err="1">
                <a:solidFill>
                  <a:srgbClr val="C00000"/>
                </a:solidFill>
              </a:rPr>
              <a:t>Smiddy</a:t>
            </a:r>
            <a:r>
              <a:rPr lang="en-US" altLang="uk-UA" sz="1400" b="1" dirty="0">
                <a:solidFill>
                  <a:srgbClr val="C00000"/>
                </a:solidFill>
              </a:rPr>
              <a:t> WE, </a:t>
            </a:r>
            <a:r>
              <a:rPr lang="en-US" altLang="uk-UA" sz="1400" b="1" dirty="0" err="1">
                <a:solidFill>
                  <a:srgbClr val="C00000"/>
                </a:solidFill>
              </a:rPr>
              <a:t>Venkatraman</a:t>
            </a:r>
            <a:r>
              <a:rPr lang="en-US" altLang="uk-UA" sz="1400" b="1" dirty="0">
                <a:solidFill>
                  <a:srgbClr val="C00000"/>
                </a:solidFill>
              </a:rPr>
              <a:t> A, et al. </a:t>
            </a:r>
            <a:r>
              <a:rPr lang="en-US" altLang="uk-UA" sz="1400" b="1" dirty="0"/>
              <a:t>Management of</a:t>
            </a:r>
            <a:r>
              <a:rPr lang="ru-RU" altLang="uk-UA" sz="1400" b="1" dirty="0"/>
              <a:t> </a:t>
            </a:r>
            <a:r>
              <a:rPr lang="en-US" altLang="uk-UA" sz="1400" b="1" dirty="0"/>
              <a:t>retinal detachment when no break is found</a:t>
            </a:r>
            <a:r>
              <a:rPr lang="ru-RU" altLang="uk-UA" sz="1400" b="1" dirty="0"/>
              <a:t> </a:t>
            </a:r>
            <a:r>
              <a:rPr lang="ru-RU" altLang="uk-UA" sz="1400" b="1" dirty="0" smtClean="0"/>
              <a:t>//</a:t>
            </a:r>
            <a:r>
              <a:rPr lang="ru-RU" altLang="uk-UA" sz="1400" b="1" i="1" u="sng" dirty="0">
                <a:solidFill>
                  <a:srgbClr val="009999"/>
                </a:solidFill>
              </a:rPr>
              <a:t> </a:t>
            </a:r>
            <a:r>
              <a:rPr lang="en-US" altLang="uk-UA" sz="1400" b="1" i="1" u="sng" dirty="0" smtClean="0">
                <a:solidFill>
                  <a:srgbClr val="C00000"/>
                </a:solidFill>
              </a:rPr>
              <a:t>Ophthalmology</a:t>
            </a:r>
            <a:r>
              <a:rPr lang="ru-RU" altLang="uk-UA" sz="1400" b="1" i="1" u="sng" dirty="0" smtClean="0">
                <a:solidFill>
                  <a:srgbClr val="C00000"/>
                </a:solidFill>
              </a:rPr>
              <a:t> </a:t>
            </a:r>
            <a:r>
              <a:rPr lang="en-US" altLang="uk-UA" sz="1400" b="1" i="1" u="sng" dirty="0">
                <a:solidFill>
                  <a:srgbClr val="C00000"/>
                </a:solidFill>
              </a:rPr>
              <a:t>2006;113:398–403.</a:t>
            </a:r>
            <a:endParaRPr lang="ru-RU" altLang="uk-UA" sz="1400" b="1" i="1" u="sng" dirty="0">
              <a:solidFill>
                <a:srgbClr val="C00000"/>
              </a:solidFill>
            </a:endParaRPr>
          </a:p>
        </p:txBody>
      </p:sp>
      <p:sp>
        <p:nvSpPr>
          <p:cNvPr id="402438" name="Line 6"/>
          <p:cNvSpPr>
            <a:spLocks noChangeShapeType="1"/>
          </p:cNvSpPr>
          <p:nvPr/>
        </p:nvSpPr>
        <p:spPr bwMode="auto">
          <a:xfrm>
            <a:off x="179388" y="5229225"/>
            <a:ext cx="88566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pic>
        <p:nvPicPr>
          <p:cNvPr id="402439" name="Picture 7" descr="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92150"/>
            <a:ext cx="2376488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2440" name="Picture 8" descr="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92150"/>
            <a:ext cx="23780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6125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107502" y="2886105"/>
            <a:ext cx="6048676" cy="3855263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/>
          <p:cNvSpPr/>
          <p:nvPr/>
        </p:nvSpPr>
        <p:spPr>
          <a:xfrm>
            <a:off x="3036903" y="2886105"/>
            <a:ext cx="6048676" cy="3802006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6516216" y="4038233"/>
            <a:ext cx="25805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uk-UA" b="1" dirty="0" err="1" smtClean="0"/>
              <a:t>Педиатрия</a:t>
            </a:r>
            <a:endParaRPr lang="uk-UA" b="1" dirty="0" smtClean="0"/>
          </a:p>
          <a:p>
            <a:pPr>
              <a:defRPr/>
            </a:pPr>
            <a:r>
              <a:rPr lang="uk-UA" b="1" dirty="0" err="1" smtClean="0"/>
              <a:t>Молодые</a:t>
            </a:r>
            <a:r>
              <a:rPr lang="uk-UA" b="1" dirty="0" smtClean="0"/>
              <a:t> </a:t>
            </a:r>
            <a:r>
              <a:rPr lang="uk-UA" b="1" dirty="0" err="1" smtClean="0"/>
              <a:t>факичные</a:t>
            </a:r>
            <a:r>
              <a:rPr lang="uk-UA" b="1" dirty="0" smtClean="0"/>
              <a:t> </a:t>
            </a:r>
          </a:p>
          <a:p>
            <a:pPr>
              <a:defRPr/>
            </a:pPr>
            <a:r>
              <a:rPr lang="uk-UA" b="1" dirty="0" err="1" smtClean="0"/>
              <a:t>пациенты</a:t>
            </a:r>
            <a:endParaRPr lang="uk-UA" b="1" dirty="0" smtClean="0"/>
          </a:p>
          <a:p>
            <a:pPr>
              <a:defRPr/>
            </a:pPr>
            <a:r>
              <a:rPr lang="uk-UA" b="1" dirty="0" err="1" smtClean="0"/>
              <a:t>Диализ</a:t>
            </a:r>
            <a:endParaRPr lang="uk-UA" b="1" dirty="0" smtClean="0"/>
          </a:p>
          <a:p>
            <a:pPr>
              <a:defRPr/>
            </a:pPr>
            <a:r>
              <a:rPr lang="uk-UA" b="1" dirty="0" err="1" smtClean="0"/>
              <a:t>Атрофические</a:t>
            </a:r>
            <a:r>
              <a:rPr lang="uk-UA" b="1" dirty="0" smtClean="0"/>
              <a:t> </a:t>
            </a:r>
          </a:p>
          <a:p>
            <a:pPr>
              <a:defRPr/>
            </a:pPr>
            <a:r>
              <a:rPr lang="uk-UA" b="1" dirty="0" err="1" smtClean="0"/>
              <a:t>разрывы</a:t>
            </a:r>
            <a:endParaRPr lang="uk-UA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176962" y="4254257"/>
            <a:ext cx="290720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uk-UA" b="1" dirty="0" smtClean="0"/>
              <a:t>РОС + </a:t>
            </a:r>
            <a:r>
              <a:rPr lang="uk-UA" b="1" dirty="0" err="1" smtClean="0"/>
              <a:t>множественные</a:t>
            </a:r>
            <a:endParaRPr lang="uk-UA" b="1" dirty="0" smtClean="0"/>
          </a:p>
          <a:p>
            <a:pPr>
              <a:defRPr/>
            </a:pPr>
            <a:r>
              <a:rPr lang="uk-UA" b="1" dirty="0" smtClean="0"/>
              <a:t> </a:t>
            </a:r>
            <a:r>
              <a:rPr lang="uk-UA" b="1" dirty="0" err="1" smtClean="0"/>
              <a:t>разрывы</a:t>
            </a:r>
            <a:endParaRPr lang="uk-UA" b="1" dirty="0" smtClean="0"/>
          </a:p>
          <a:p>
            <a:pPr>
              <a:defRPr/>
            </a:pPr>
            <a:r>
              <a:rPr lang="uk-UA" b="1" dirty="0" err="1" smtClean="0"/>
              <a:t>Факия</a:t>
            </a:r>
            <a:r>
              <a:rPr lang="uk-UA" b="1" dirty="0" smtClean="0"/>
              <a:t> та </a:t>
            </a:r>
            <a:r>
              <a:rPr lang="uk-UA" b="1" dirty="0" err="1" smtClean="0"/>
              <a:t>псевдофакия</a:t>
            </a:r>
            <a:endParaRPr lang="uk-UA" b="1" dirty="0" smtClean="0"/>
          </a:p>
          <a:p>
            <a:pPr>
              <a:defRPr/>
            </a:pPr>
            <a:r>
              <a:rPr lang="uk-UA" b="1" dirty="0" err="1" smtClean="0"/>
              <a:t>Начальные</a:t>
            </a:r>
            <a:r>
              <a:rPr lang="uk-UA" b="1" dirty="0" smtClean="0"/>
              <a:t> </a:t>
            </a:r>
            <a:r>
              <a:rPr lang="uk-UA" b="1" dirty="0" err="1" smtClean="0"/>
              <a:t>стадии</a:t>
            </a:r>
            <a:r>
              <a:rPr lang="uk-UA" b="1" dirty="0" smtClean="0"/>
              <a:t> ПВР</a:t>
            </a:r>
          </a:p>
          <a:p>
            <a:pPr>
              <a:defRPr/>
            </a:pPr>
            <a:endParaRPr lang="uk-UA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508104" y="134027"/>
            <a:ext cx="34845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err="1" smtClean="0"/>
              <a:t>Пломбирование</a:t>
            </a:r>
            <a:endParaRPr lang="uk-UA" sz="32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7502" y="66540"/>
            <a:ext cx="28423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/>
              <a:t>Витрэктомия</a:t>
            </a:r>
            <a:endParaRPr lang="uk-UA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93087" y="4110241"/>
            <a:ext cx="301076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uk-UA" b="1" dirty="0" smtClean="0"/>
              <a:t>ПВР</a:t>
            </a:r>
            <a:r>
              <a:rPr lang="en-US" b="1" dirty="0" smtClean="0"/>
              <a:t> C</a:t>
            </a:r>
            <a:r>
              <a:rPr lang="uk-UA" b="1" dirty="0" smtClean="0"/>
              <a:t> </a:t>
            </a:r>
            <a:endParaRPr lang="uk-UA" b="1" dirty="0"/>
          </a:p>
          <a:p>
            <a:pPr>
              <a:defRPr/>
            </a:pPr>
            <a:r>
              <a:rPr lang="uk-UA" b="1" dirty="0" err="1" smtClean="0"/>
              <a:t>Гигантские</a:t>
            </a:r>
            <a:r>
              <a:rPr lang="uk-UA" b="1" dirty="0" smtClean="0"/>
              <a:t> </a:t>
            </a:r>
            <a:r>
              <a:rPr lang="uk-UA" b="1" dirty="0" err="1" smtClean="0"/>
              <a:t>разрывы</a:t>
            </a:r>
            <a:endParaRPr lang="uk-UA" b="1" dirty="0"/>
          </a:p>
          <a:p>
            <a:pPr>
              <a:defRPr/>
            </a:pPr>
            <a:r>
              <a:rPr lang="uk-UA" b="1" dirty="0" err="1" smtClean="0"/>
              <a:t>Центральные</a:t>
            </a:r>
            <a:r>
              <a:rPr lang="uk-UA" b="1" dirty="0" smtClean="0"/>
              <a:t> </a:t>
            </a:r>
            <a:r>
              <a:rPr lang="uk-UA" b="1" dirty="0" err="1" smtClean="0"/>
              <a:t>разрывы</a:t>
            </a:r>
            <a:endParaRPr lang="uk-UA" b="1" dirty="0" smtClean="0"/>
          </a:p>
          <a:p>
            <a:pPr>
              <a:defRPr/>
            </a:pPr>
            <a:r>
              <a:rPr lang="uk-UA" b="1" dirty="0" err="1" smtClean="0"/>
              <a:t>Гемофтальм</a:t>
            </a:r>
            <a:r>
              <a:rPr lang="uk-UA" b="1" dirty="0" smtClean="0"/>
              <a:t> </a:t>
            </a:r>
            <a:r>
              <a:rPr lang="uk-UA" b="1" dirty="0"/>
              <a:t>+ </a:t>
            </a:r>
            <a:r>
              <a:rPr lang="uk-UA" b="1" dirty="0" smtClean="0"/>
              <a:t>РОС</a:t>
            </a:r>
            <a:endParaRPr lang="uk-UA" b="1" dirty="0"/>
          </a:p>
          <a:p>
            <a:pPr>
              <a:defRPr/>
            </a:pPr>
            <a:r>
              <a:rPr lang="uk-UA" b="1" dirty="0" smtClean="0"/>
              <a:t>РОС </a:t>
            </a:r>
            <a:endParaRPr lang="en-US" b="1" dirty="0" smtClean="0"/>
          </a:p>
          <a:p>
            <a:pPr>
              <a:defRPr/>
            </a:pPr>
            <a:r>
              <a:rPr lang="en-US" b="1" dirty="0"/>
              <a:t> </a:t>
            </a:r>
            <a:r>
              <a:rPr lang="en-US" b="1" dirty="0" smtClean="0"/>
              <a:t>   </a:t>
            </a:r>
            <a:r>
              <a:rPr lang="uk-UA" b="1" dirty="0" smtClean="0"/>
              <a:t>+ </a:t>
            </a:r>
            <a:r>
              <a:rPr lang="uk-UA" b="1" dirty="0" err="1" smtClean="0"/>
              <a:t>макулярный</a:t>
            </a:r>
            <a:r>
              <a:rPr lang="uk-UA" b="1" dirty="0" smtClean="0"/>
              <a:t> </a:t>
            </a:r>
            <a:r>
              <a:rPr lang="uk-UA" b="1" dirty="0" err="1" smtClean="0"/>
              <a:t>разрыв</a:t>
            </a:r>
            <a:endParaRPr lang="en-US" b="1" dirty="0" smtClean="0"/>
          </a:p>
          <a:p>
            <a:endParaRPr lang="uk-UA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19"/>
            <a:ext cx="5656621" cy="31757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69"/>
          <a:stretch/>
        </p:blipFill>
        <p:spPr>
          <a:xfrm>
            <a:off x="5277460" y="847119"/>
            <a:ext cx="3866540" cy="317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9144000" cy="73025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altLang="uk-UA" sz="2000" b="1" dirty="0"/>
          </a:p>
          <a:p>
            <a:pPr algn="ctr"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altLang="uk-UA" sz="2000" b="1" dirty="0"/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0" y="0"/>
            <a:ext cx="9144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ru-RU" altLang="uk-UA" b="1" dirty="0">
                <a:latin typeface="+mn-lt"/>
              </a:rPr>
              <a:t>ОТДЕЛЕНИЕ ВИТРЕОРЕТИНАЛЬНОЙ </a:t>
            </a:r>
            <a:r>
              <a:rPr lang="ru-RU" altLang="uk-UA" b="1" dirty="0" smtClean="0">
                <a:latin typeface="+mn-lt"/>
              </a:rPr>
              <a:t>И </a:t>
            </a:r>
            <a:r>
              <a:rPr lang="ru-RU" altLang="uk-UA" b="1" dirty="0">
                <a:latin typeface="+mn-lt"/>
              </a:rPr>
              <a:t>ЛАЗЕРНОЙ </a:t>
            </a:r>
            <a:r>
              <a:rPr lang="ru-RU" altLang="uk-UA" b="1" dirty="0" smtClean="0">
                <a:latin typeface="+mn-lt"/>
              </a:rPr>
              <a:t>ХИРУРГИИ</a:t>
            </a:r>
          </a:p>
          <a:p>
            <a:pPr algn="ctr">
              <a:buFontTx/>
              <a:buNone/>
            </a:pPr>
            <a:r>
              <a:rPr lang="ru-RU" altLang="uk-UA" b="1" dirty="0" smtClean="0">
                <a:latin typeface="+mn-lt"/>
              </a:rPr>
              <a:t>(с </a:t>
            </a:r>
            <a:r>
              <a:rPr lang="ru-RU" altLang="uk-UA" b="1" dirty="0">
                <a:latin typeface="+mn-lt"/>
              </a:rPr>
              <a:t>1956 г)</a:t>
            </a:r>
          </a:p>
          <a:p>
            <a:pPr algn="ctr"/>
            <a:endParaRPr lang="ru-RU" altLang="uk-UA" sz="1800" dirty="0"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845" y="2996952"/>
            <a:ext cx="5148064" cy="386104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664360"/>
            <a:ext cx="8305800" cy="2039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altLang="uk-UA" sz="2000" b="1" dirty="0">
                <a:latin typeface="+mn-lt"/>
              </a:rPr>
              <a:t>Цель </a:t>
            </a:r>
            <a:r>
              <a:rPr lang="ru-RU" altLang="uk-UA" sz="2000" b="1" dirty="0" smtClean="0">
                <a:latin typeface="+mn-lt"/>
              </a:rPr>
              <a:t>исследовательской работы отдела:</a:t>
            </a:r>
            <a:endParaRPr lang="en-US" altLang="uk-UA" sz="1600" b="1" dirty="0">
              <a:latin typeface="+mn-lt"/>
            </a:endParaRPr>
          </a:p>
          <a:p>
            <a:pPr algn="ctr">
              <a:lnSpc>
                <a:spcPct val="115000"/>
              </a:lnSpc>
            </a:pPr>
            <a:r>
              <a:rPr lang="ru-RU" altLang="uk-UA" b="1" dirty="0" smtClean="0">
                <a:latin typeface="+mn-lt"/>
              </a:rPr>
              <a:t>повышение эффективности хирургии РОС путем </a:t>
            </a:r>
          </a:p>
          <a:p>
            <a:pPr marL="285750" indent="-285750" algn="ctr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altLang="uk-UA" b="1" dirty="0" smtClean="0">
                <a:latin typeface="+mn-lt"/>
              </a:rPr>
              <a:t>разработки новых технологий, </a:t>
            </a:r>
          </a:p>
          <a:p>
            <a:pPr marL="285750" indent="-285750" algn="ctr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altLang="uk-UA" b="1" dirty="0" smtClean="0">
                <a:latin typeface="+mn-lt"/>
              </a:rPr>
              <a:t>минимизации вмешательств, </a:t>
            </a:r>
          </a:p>
          <a:p>
            <a:pPr marL="285750" indent="-285750" algn="ctr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altLang="uk-UA" b="1" dirty="0" smtClean="0">
                <a:latin typeface="+mn-lt"/>
              </a:rPr>
              <a:t>профилактики и лечения </a:t>
            </a:r>
            <a:r>
              <a:rPr lang="ru-RU" altLang="uk-UA" b="1" dirty="0" err="1" smtClean="0">
                <a:latin typeface="+mn-lt"/>
              </a:rPr>
              <a:t>макулярных</a:t>
            </a:r>
            <a:r>
              <a:rPr lang="ru-RU" altLang="uk-UA" b="1" dirty="0" smtClean="0">
                <a:latin typeface="+mn-lt"/>
              </a:rPr>
              <a:t> </a:t>
            </a:r>
            <a:r>
              <a:rPr lang="ru-RU" altLang="uk-UA" b="1" dirty="0" err="1" smtClean="0">
                <a:latin typeface="+mn-lt"/>
              </a:rPr>
              <a:t>постотслоечных</a:t>
            </a:r>
            <a:r>
              <a:rPr lang="ru-RU" altLang="uk-UA" b="1" dirty="0" smtClean="0">
                <a:latin typeface="+mn-lt"/>
              </a:rPr>
              <a:t> нарушений,</a:t>
            </a:r>
          </a:p>
          <a:p>
            <a:pPr marL="285750" indent="-285750" algn="ctr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altLang="uk-UA" b="1" dirty="0" smtClean="0">
                <a:latin typeface="+mn-lt"/>
              </a:rPr>
              <a:t>изучения некоторых звеньев патогенеза </a:t>
            </a:r>
            <a:r>
              <a:rPr lang="ru-RU" altLang="uk-UA" b="1" dirty="0">
                <a:latin typeface="+mn-lt"/>
              </a:rPr>
              <a:t>РОС </a:t>
            </a:r>
            <a:r>
              <a:rPr lang="ru-RU" altLang="uk-UA" b="1" dirty="0" smtClean="0">
                <a:latin typeface="+mn-lt"/>
              </a:rPr>
              <a:t>и их коррекции.</a:t>
            </a:r>
            <a:endParaRPr lang="ru-RU" altLang="uk-UA" b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365" y="3451139"/>
            <a:ext cx="40845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ru-RU" altLang="uk-UA" b="1" dirty="0">
                <a:solidFill>
                  <a:srgbClr val="C00000"/>
                </a:solidFill>
                <a:latin typeface="+mn-lt"/>
              </a:rPr>
              <a:t>Пломбирование</a:t>
            </a:r>
            <a:r>
              <a:rPr lang="ru-RU" altLang="uk-UA" b="1" dirty="0">
                <a:latin typeface="+mn-lt"/>
              </a:rPr>
              <a:t> </a:t>
            </a:r>
            <a:r>
              <a:rPr lang="en-US" altLang="uk-UA" b="1" dirty="0">
                <a:latin typeface="+mn-lt"/>
              </a:rPr>
              <a:t>vs.</a:t>
            </a:r>
            <a:r>
              <a:rPr lang="ru-RU" altLang="uk-UA" b="1" dirty="0">
                <a:latin typeface="+mn-lt"/>
              </a:rPr>
              <a:t> </a:t>
            </a:r>
            <a:r>
              <a:rPr lang="ru-RU" altLang="uk-UA" b="1" dirty="0" err="1">
                <a:solidFill>
                  <a:srgbClr val="C00000"/>
                </a:solidFill>
                <a:latin typeface="+mn-lt"/>
              </a:rPr>
              <a:t>Витэктомия</a:t>
            </a:r>
            <a:r>
              <a:rPr lang="ru-RU" altLang="uk-UA" b="1" dirty="0">
                <a:solidFill>
                  <a:srgbClr val="C00000"/>
                </a:solidFill>
                <a:latin typeface="+mn-lt"/>
              </a:rPr>
              <a:t>:</a:t>
            </a:r>
            <a:endParaRPr lang="uk-UA" altLang="uk-UA" b="1" dirty="0">
              <a:solidFill>
                <a:srgbClr val="C00000"/>
              </a:solidFill>
              <a:latin typeface="+mn-lt"/>
            </a:endParaRPr>
          </a:p>
          <a:p>
            <a:pPr algn="ctr"/>
            <a:r>
              <a:rPr lang="ru-RU" altLang="uk-UA" b="1" dirty="0" smtClean="0">
                <a:solidFill>
                  <a:srgbClr val="C00000"/>
                </a:solidFill>
                <a:latin typeface="+mn-lt"/>
              </a:rPr>
              <a:t>Газ </a:t>
            </a:r>
            <a:r>
              <a:rPr lang="en-US" altLang="uk-UA" b="1" dirty="0">
                <a:latin typeface="+mn-lt"/>
              </a:rPr>
              <a:t>vs.</a:t>
            </a:r>
            <a:r>
              <a:rPr lang="ru-RU" altLang="uk-UA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ru-RU" altLang="uk-UA" b="1" dirty="0" smtClean="0">
                <a:solidFill>
                  <a:srgbClr val="C00000"/>
                </a:solidFill>
                <a:latin typeface="+mn-lt"/>
              </a:rPr>
              <a:t>Силиконовое масло</a:t>
            </a:r>
            <a:endParaRPr lang="ru-RU" altLang="uk-UA" b="1" dirty="0">
              <a:solidFill>
                <a:srgbClr val="C00000"/>
              </a:solidFill>
              <a:latin typeface="+mn-lt"/>
            </a:endParaRPr>
          </a:p>
          <a:p>
            <a:r>
              <a:rPr lang="ru-RU" altLang="uk-UA" b="1" dirty="0" smtClean="0">
                <a:latin typeface="+mn-lt"/>
              </a:rPr>
              <a:t>стерильный </a:t>
            </a:r>
            <a:r>
              <a:rPr lang="ru-RU" altLang="uk-UA" b="1" dirty="0">
                <a:latin typeface="+mn-lt"/>
              </a:rPr>
              <a:t>воздух</a:t>
            </a:r>
            <a:endParaRPr lang="en-US" altLang="uk-UA" b="1" dirty="0">
              <a:latin typeface="+mn-lt"/>
            </a:endParaRPr>
          </a:p>
          <a:p>
            <a:r>
              <a:rPr lang="en-US" altLang="uk-UA" b="1" dirty="0">
                <a:latin typeface="+mn-lt"/>
              </a:rPr>
              <a:t>SF6</a:t>
            </a:r>
          </a:p>
          <a:p>
            <a:r>
              <a:rPr lang="en-US" altLang="uk-UA" b="1" dirty="0">
                <a:latin typeface="+mn-lt"/>
              </a:rPr>
              <a:t>C3F</a:t>
            </a:r>
            <a:r>
              <a:rPr lang="ru-RU" altLang="uk-UA" b="1" dirty="0">
                <a:latin typeface="+mn-lt"/>
              </a:rPr>
              <a:t>6</a:t>
            </a:r>
          </a:p>
          <a:p>
            <a:r>
              <a:rPr lang="ru-RU" altLang="uk-UA" b="1" dirty="0">
                <a:latin typeface="+mn-lt"/>
              </a:rPr>
              <a:t>1000 </a:t>
            </a:r>
            <a:r>
              <a:rPr lang="en-US" altLang="uk-UA" b="1" dirty="0">
                <a:latin typeface="+mn-lt"/>
              </a:rPr>
              <a:t>c</a:t>
            </a:r>
            <a:r>
              <a:rPr lang="de-DE" altLang="uk-UA" b="1" dirty="0">
                <a:latin typeface="+mn-lt"/>
              </a:rPr>
              <a:t>St</a:t>
            </a:r>
            <a:endParaRPr lang="ru-RU" altLang="uk-UA" b="1" dirty="0">
              <a:latin typeface="+mn-lt"/>
            </a:endParaRPr>
          </a:p>
          <a:p>
            <a:r>
              <a:rPr lang="ru-RU" altLang="uk-UA" b="1" dirty="0">
                <a:latin typeface="+mn-lt"/>
              </a:rPr>
              <a:t>1300 </a:t>
            </a:r>
            <a:r>
              <a:rPr lang="en-US" altLang="uk-UA" b="1" dirty="0">
                <a:latin typeface="+mn-lt"/>
              </a:rPr>
              <a:t>c</a:t>
            </a:r>
            <a:r>
              <a:rPr lang="de-DE" altLang="uk-UA" b="1" dirty="0">
                <a:latin typeface="+mn-lt"/>
              </a:rPr>
              <a:t>St</a:t>
            </a:r>
          </a:p>
          <a:p>
            <a:r>
              <a:rPr lang="ru-RU" altLang="uk-UA" b="1" dirty="0">
                <a:latin typeface="+mn-lt"/>
              </a:rPr>
              <a:t>5700 </a:t>
            </a:r>
            <a:r>
              <a:rPr lang="en-US" altLang="uk-UA" b="1" dirty="0">
                <a:latin typeface="+mn-lt"/>
              </a:rPr>
              <a:t>c</a:t>
            </a:r>
            <a:r>
              <a:rPr lang="de-DE" altLang="uk-UA" b="1" dirty="0">
                <a:latin typeface="+mn-lt"/>
              </a:rPr>
              <a:t>St</a:t>
            </a:r>
            <a:endParaRPr lang="ru-RU" altLang="uk-UA" b="1" dirty="0">
              <a:latin typeface="+mn-lt"/>
            </a:endParaRPr>
          </a:p>
          <a:p>
            <a:r>
              <a:rPr lang="en-US" altLang="uk-UA" b="1" dirty="0" err="1">
                <a:latin typeface="+mn-lt"/>
              </a:rPr>
              <a:t>Oxane</a:t>
            </a:r>
            <a:r>
              <a:rPr lang="en-US" altLang="uk-UA" b="1" dirty="0">
                <a:latin typeface="+mn-lt"/>
              </a:rPr>
              <a:t> HD </a:t>
            </a:r>
            <a:endParaRPr lang="ru-RU" altLang="uk-UA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546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052736"/>
            <a:ext cx="9144000" cy="4525963"/>
          </a:xfrm>
          <a:noFill/>
          <a:ln/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altLang="uk-UA" b="1" dirty="0">
                <a:solidFill>
                  <a:srgbClr val="FF3300"/>
                </a:solidFill>
              </a:rPr>
              <a:t>Принципы минимизации хирургии РОС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altLang="uk-UA" b="1" dirty="0"/>
          </a:p>
          <a:p>
            <a:pPr>
              <a:lnSpc>
                <a:spcPct val="90000"/>
              </a:lnSpc>
            </a:pPr>
            <a:r>
              <a:rPr lang="ru-RU" altLang="uk-UA" sz="2400" b="1" dirty="0"/>
              <a:t>Малые </a:t>
            </a:r>
            <a:r>
              <a:rPr lang="ru-RU" altLang="uk-UA" sz="2400" b="1" dirty="0" smtClean="0"/>
              <a:t>калибры, прогрессивные режимы витрэктомии</a:t>
            </a:r>
            <a:endParaRPr lang="ru-RU" altLang="uk-UA" sz="2400" b="1" dirty="0"/>
          </a:p>
          <a:p>
            <a:pPr>
              <a:lnSpc>
                <a:spcPct val="90000"/>
              </a:lnSpc>
            </a:pPr>
            <a:r>
              <a:rPr lang="ru-RU" altLang="uk-UA" sz="2400" b="1" dirty="0"/>
              <a:t>Снижение числа хирургических манипуляций</a:t>
            </a:r>
          </a:p>
          <a:p>
            <a:pPr>
              <a:lnSpc>
                <a:spcPct val="90000"/>
              </a:lnSpc>
            </a:pPr>
            <a:r>
              <a:rPr lang="en-US" altLang="uk-UA" sz="2400" b="1" dirty="0"/>
              <a:t>“</a:t>
            </a:r>
            <a:r>
              <a:rPr lang="ru-RU" altLang="uk-UA" sz="2400" b="1" dirty="0"/>
              <a:t>Уважительное</a:t>
            </a:r>
            <a:r>
              <a:rPr lang="en-US" altLang="uk-UA" sz="2400" b="1" dirty="0"/>
              <a:t>”</a:t>
            </a:r>
            <a:r>
              <a:rPr lang="ru-RU" altLang="uk-UA" sz="2400" b="1" dirty="0"/>
              <a:t> отношение к сетчатке</a:t>
            </a:r>
          </a:p>
          <a:p>
            <a:pPr>
              <a:lnSpc>
                <a:spcPct val="90000"/>
              </a:lnSpc>
            </a:pPr>
            <a:r>
              <a:rPr lang="ru-RU" altLang="uk-UA" sz="2400" b="1" dirty="0"/>
              <a:t>Сокращение операционного времени</a:t>
            </a:r>
          </a:p>
          <a:p>
            <a:pPr>
              <a:lnSpc>
                <a:spcPct val="90000"/>
              </a:lnSpc>
            </a:pPr>
            <a:r>
              <a:rPr lang="ru-RU" altLang="uk-UA" sz="2400" b="1" dirty="0"/>
              <a:t>Использования газовых вариантов внутренних тампонад</a:t>
            </a:r>
          </a:p>
          <a:p>
            <a:pPr>
              <a:lnSpc>
                <a:spcPct val="90000"/>
              </a:lnSpc>
            </a:pPr>
            <a:r>
              <a:rPr lang="ru-RU" altLang="uk-UA" sz="2800" b="1" dirty="0"/>
              <a:t>Снижение количества </a:t>
            </a:r>
            <a:r>
              <a:rPr lang="ru-RU" altLang="uk-UA" sz="2800" b="1" dirty="0" smtClean="0"/>
              <a:t>проведенных операций для достижения прилегания сетчатки</a:t>
            </a:r>
            <a:endParaRPr lang="ru-RU" altLang="uk-UA" sz="2800" b="1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altLang="uk-UA" b="1" dirty="0"/>
              <a:t> </a:t>
            </a:r>
            <a:endParaRPr lang="en-US" altLang="uk-UA" b="1" dirty="0"/>
          </a:p>
          <a:p>
            <a:pPr algn="ctr">
              <a:lnSpc>
                <a:spcPct val="90000"/>
              </a:lnSpc>
              <a:buFontTx/>
              <a:buNone/>
            </a:pPr>
            <a:endParaRPr lang="en-US" altLang="uk-UA" b="1" dirty="0"/>
          </a:p>
          <a:p>
            <a:pPr algn="ctr">
              <a:lnSpc>
                <a:spcPct val="90000"/>
              </a:lnSpc>
              <a:buFontTx/>
              <a:buNone/>
            </a:pPr>
            <a:endParaRPr lang="uk-UA" altLang="uk-UA" b="1" dirty="0">
              <a:solidFill>
                <a:srgbClr val="008080"/>
              </a:solidFill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en-US" altLang="uk-UA" b="1" dirty="0">
              <a:solidFill>
                <a:srgbClr val="0099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50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4450"/>
            <a:ext cx="9144000" cy="647700"/>
          </a:xfrm>
          <a:noFill/>
          <a:ln/>
        </p:spPr>
        <p:txBody>
          <a:bodyPr/>
          <a:lstStyle/>
          <a:p>
            <a:pPr algn="ctr">
              <a:buFontTx/>
              <a:buNone/>
            </a:pPr>
            <a:r>
              <a:rPr lang="ru-RU" altLang="uk-UA" sz="2400" b="1">
                <a:solidFill>
                  <a:srgbClr val="FF3300"/>
                </a:solidFill>
              </a:rPr>
              <a:t>Силиконовая тампонада</a:t>
            </a:r>
            <a:endParaRPr lang="en-US" altLang="uk-UA" sz="2400" b="1" dirty="0">
              <a:solidFill>
                <a:srgbClr val="FF3300"/>
              </a:solidFill>
            </a:endParaRPr>
          </a:p>
        </p:txBody>
      </p:sp>
      <p:sp>
        <p:nvSpPr>
          <p:cNvPr id="503812" name="Rectangle 4"/>
          <p:cNvSpPr>
            <a:spLocks noChangeArrowheads="1"/>
          </p:cNvSpPr>
          <p:nvPr/>
        </p:nvSpPr>
        <p:spPr bwMode="auto">
          <a:xfrm>
            <a:off x="0" y="333375"/>
            <a:ext cx="637222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3300"/>
              </a:buClr>
            </a:pPr>
            <a:r>
              <a:rPr lang="ru-RU" altLang="uk-UA" b="1" dirty="0">
                <a:solidFill>
                  <a:srgbClr val="FF3300"/>
                </a:solidFill>
                <a:latin typeface="+mn-lt"/>
              </a:rPr>
              <a:t>Преимущества: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en-US" altLang="uk-UA" sz="1600" b="1" dirty="0">
                <a:latin typeface="+mn-lt"/>
              </a:rPr>
              <a:t> </a:t>
            </a:r>
            <a:r>
              <a:rPr lang="ru-RU" altLang="uk-UA" sz="1600" b="1" dirty="0">
                <a:latin typeface="+mn-lt"/>
              </a:rPr>
              <a:t>улучшение зрения сразу после операции,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простота выполнения дополнительной </a:t>
            </a:r>
            <a:r>
              <a:rPr lang="ru-RU" altLang="uk-UA" sz="1600" b="1" dirty="0" err="1">
                <a:latin typeface="+mn-lt"/>
              </a:rPr>
              <a:t>лазеркоагуляции</a:t>
            </a:r>
            <a:r>
              <a:rPr lang="ru-RU" altLang="uk-UA" sz="1600" b="1" dirty="0">
                <a:latin typeface="+mn-lt"/>
              </a:rPr>
              <a:t>,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произвольный период </a:t>
            </a:r>
            <a:r>
              <a:rPr lang="ru-RU" altLang="uk-UA" sz="1600" b="1" dirty="0" smtClean="0">
                <a:latin typeface="+mn-lt"/>
              </a:rPr>
              <a:t>тампонады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</a:t>
            </a:r>
            <a:r>
              <a:rPr lang="ru-RU" altLang="uk-UA" sz="1600" b="1" dirty="0" smtClean="0">
                <a:latin typeface="+mn-lt"/>
              </a:rPr>
              <a:t>возможность амбулаторной хирургии</a:t>
            </a:r>
            <a:endParaRPr lang="ru-RU" altLang="uk-UA" sz="1600" b="1" dirty="0">
              <a:latin typeface="+mn-lt"/>
            </a:endParaRPr>
          </a:p>
          <a:p>
            <a:pPr>
              <a:spcBef>
                <a:spcPct val="50000"/>
              </a:spcBef>
              <a:buClr>
                <a:srgbClr val="FF3300"/>
              </a:buClr>
            </a:pPr>
            <a:endParaRPr lang="ru-RU" altLang="uk-UA" b="1" dirty="0">
              <a:solidFill>
                <a:srgbClr val="FF3300"/>
              </a:solidFill>
              <a:latin typeface="+mn-lt"/>
            </a:endParaRP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400" b="1" dirty="0">
                <a:latin typeface="+mn-lt"/>
              </a:rPr>
              <a:t> </a:t>
            </a:r>
            <a:r>
              <a:rPr lang="ru-RU" altLang="uk-UA" b="1" dirty="0">
                <a:solidFill>
                  <a:srgbClr val="FF0000"/>
                </a:solidFill>
                <a:latin typeface="+mn-lt"/>
              </a:rPr>
              <a:t>Классические показания: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случаи ПВР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РОС с нижними разрывами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при остром некрозе сетчатки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гигантские </a:t>
            </a:r>
            <a:r>
              <a:rPr lang="ru-RU" altLang="uk-UA" sz="1600" b="1" dirty="0" smtClean="0">
                <a:latin typeface="+mn-lt"/>
              </a:rPr>
              <a:t>разрывы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</a:t>
            </a:r>
          </a:p>
        </p:txBody>
      </p:sp>
      <p:graphicFrame>
        <p:nvGraphicFramePr>
          <p:cNvPr id="503814" name="Object 6"/>
          <p:cNvGraphicFramePr>
            <a:graphicFrameLocks noChangeAspect="1"/>
          </p:cNvGraphicFramePr>
          <p:nvPr/>
        </p:nvGraphicFramePr>
        <p:xfrm>
          <a:off x="5364163" y="2106613"/>
          <a:ext cx="3455987" cy="268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4894" name="CorelDRAW" r:id="rId4" imgW="5107320" imgH="3745080" progId="">
                  <p:embed/>
                </p:oleObj>
              </mc:Choice>
              <mc:Fallback>
                <p:oleObj name="CorelDRAW" r:id="rId4" imgW="5107320" imgH="3745080" progId="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2106613"/>
                        <a:ext cx="3455987" cy="2686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3815" name="Text Box 7"/>
          <p:cNvSpPr txBox="1">
            <a:spLocks noChangeArrowheads="1"/>
          </p:cNvSpPr>
          <p:nvPr/>
        </p:nvSpPr>
        <p:spPr bwMode="auto">
          <a:xfrm>
            <a:off x="0" y="5222875"/>
            <a:ext cx="923607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altLang="uk-UA" sz="1200" b="1">
                <a:solidFill>
                  <a:srgbClr val="FF3300"/>
                </a:solidFill>
                <a:latin typeface="+mn-lt"/>
              </a:rPr>
              <a:t>D Wong et al.</a:t>
            </a:r>
            <a:r>
              <a:rPr lang="nl-NL" altLang="uk-UA" sz="1200" b="1">
                <a:latin typeface="+mn-lt"/>
              </a:rPr>
              <a:t> </a:t>
            </a:r>
            <a:r>
              <a:rPr lang="en-US" altLang="uk-UA" sz="1200" b="1">
                <a:latin typeface="+mn-lt"/>
              </a:rPr>
              <a:t>A pilot study on the use of a perfluorohexyloctane/silicone oil solution as a heavier than water internal tamponade agent //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Br. J. Ophthalmol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 (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2005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)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89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,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662-665</a:t>
            </a:r>
          </a:p>
          <a:p>
            <a:r>
              <a:rPr lang="ru-RU" altLang="uk-UA" sz="1200" b="1">
                <a:solidFill>
                  <a:srgbClr val="FF3300"/>
                </a:solidFill>
                <a:latin typeface="+mn-lt"/>
              </a:rPr>
              <a:t>DanieleTognetto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 et al.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Anatomical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and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functional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outcomes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after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heavy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silicone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oil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tamponade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in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vitreoretinal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surgery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for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complicated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retinal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detachment</a:t>
            </a:r>
            <a:r>
              <a:rPr lang="en-US" altLang="uk-UA" sz="1200" b="1">
                <a:latin typeface="+mn-lt"/>
              </a:rPr>
              <a:t> //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Ophthalmology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(2005)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112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,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1574–157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8</a:t>
            </a:r>
          </a:p>
          <a:p>
            <a:r>
              <a:rPr lang="en-US" altLang="uk-UA" sz="1200" b="1">
                <a:solidFill>
                  <a:srgbClr val="FF3300"/>
                </a:solidFill>
                <a:latin typeface="+mn-lt"/>
              </a:rPr>
              <a:t>R. Lam et al.</a:t>
            </a:r>
            <a:r>
              <a:rPr lang="en-US" altLang="uk-UA" sz="1200" b="1">
                <a:latin typeface="+mn-lt"/>
              </a:rPr>
              <a:t> Retinal Redetachment after Silicone Oil Removal in Proliferative Vitreoretinopathy: A Prognostic Factor Analysis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Am. J. Ophthalmol (2008) 145, 527-533</a:t>
            </a:r>
            <a:r>
              <a:rPr lang="en-US" altLang="uk-UA" sz="1200" b="1">
                <a:latin typeface="+mn-lt"/>
              </a:rPr>
              <a:t/>
            </a:r>
            <a:br>
              <a:rPr lang="en-US" altLang="uk-UA" sz="1200" b="1">
                <a:latin typeface="+mn-lt"/>
              </a:rPr>
            </a:b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D. Laidlaw et al.</a:t>
            </a:r>
            <a:r>
              <a:rPr lang="en-US" altLang="uk-UA" sz="1200" b="1">
                <a:latin typeface="+mn-lt"/>
              </a:rPr>
              <a:t> Is prophylactic 360° laser retinopexy protective? Risk factors for retinal redetachment after removal of silicone oil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Ophthalmology (2002) 109, 153-158</a:t>
            </a:r>
          </a:p>
          <a:p>
            <a:endParaRPr lang="en-US" altLang="uk-UA" sz="1200" b="1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3221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4450"/>
            <a:ext cx="9144000" cy="647700"/>
          </a:xfrm>
          <a:noFill/>
          <a:ln/>
        </p:spPr>
        <p:txBody>
          <a:bodyPr/>
          <a:lstStyle/>
          <a:p>
            <a:pPr algn="ctr">
              <a:buFontTx/>
              <a:buNone/>
            </a:pPr>
            <a:r>
              <a:rPr lang="ru-RU" altLang="uk-UA" sz="2400" b="1">
                <a:solidFill>
                  <a:srgbClr val="FF3300"/>
                </a:solidFill>
              </a:rPr>
              <a:t>Силиконовая тампонада</a:t>
            </a:r>
            <a:endParaRPr lang="en-US" altLang="uk-UA" sz="2400" b="1">
              <a:solidFill>
                <a:srgbClr val="FF3300"/>
              </a:solidFill>
            </a:endParaRPr>
          </a:p>
        </p:txBody>
      </p:sp>
      <p:sp>
        <p:nvSpPr>
          <p:cNvPr id="548868" name="Rectangle 4"/>
          <p:cNvSpPr>
            <a:spLocks noChangeArrowheads="1"/>
          </p:cNvSpPr>
          <p:nvPr/>
        </p:nvSpPr>
        <p:spPr bwMode="auto">
          <a:xfrm>
            <a:off x="0" y="836613"/>
            <a:ext cx="6372225" cy="401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FF3300"/>
              </a:buClr>
            </a:pPr>
            <a:r>
              <a:rPr lang="ru-RU" altLang="uk-UA" sz="2000" b="1" dirty="0">
                <a:solidFill>
                  <a:srgbClr val="FF3300"/>
                </a:solidFill>
                <a:latin typeface="+mn-lt"/>
              </a:rPr>
              <a:t>Недостатки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400" b="1" dirty="0">
                <a:latin typeface="+mn-lt"/>
              </a:rPr>
              <a:t> </a:t>
            </a:r>
            <a:r>
              <a:rPr lang="ru-RU" altLang="uk-UA" sz="1600" b="1" dirty="0">
                <a:latin typeface="+mn-lt"/>
              </a:rPr>
              <a:t>необходимость проведения повторной операции </a:t>
            </a:r>
            <a:endParaRPr lang="en-US" altLang="uk-UA" sz="1600" b="1" dirty="0">
              <a:latin typeface="+mn-lt"/>
            </a:endParaRPr>
          </a:p>
          <a:p>
            <a:pPr>
              <a:spcBef>
                <a:spcPct val="50000"/>
              </a:spcBef>
              <a:buClr>
                <a:srgbClr val="FF3300"/>
              </a:buClr>
            </a:pPr>
            <a:r>
              <a:rPr lang="en-US" altLang="uk-UA" sz="1600" b="1" dirty="0">
                <a:latin typeface="+mn-lt"/>
              </a:rPr>
              <a:t>  </a:t>
            </a:r>
            <a:r>
              <a:rPr lang="ru-RU" altLang="uk-UA" sz="1600" b="1" dirty="0">
                <a:latin typeface="+mn-lt"/>
              </a:rPr>
              <a:t>по удалению СМ,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</a:t>
            </a:r>
            <a:r>
              <a:rPr lang="ru-RU" altLang="uk-UA" sz="1600" b="1" dirty="0" err="1">
                <a:latin typeface="+mn-lt"/>
              </a:rPr>
              <a:t>рецидивирование</a:t>
            </a:r>
            <a:r>
              <a:rPr lang="ru-RU" altLang="uk-UA" sz="1600" b="1" dirty="0">
                <a:latin typeface="+mn-lt"/>
              </a:rPr>
              <a:t> отслойки при удалении СМ до 29%,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рекомендации по проведению профилактической</a:t>
            </a:r>
            <a:endParaRPr lang="en-US" altLang="uk-UA" sz="1600" b="1" dirty="0">
              <a:latin typeface="+mn-lt"/>
            </a:endParaRPr>
          </a:p>
          <a:p>
            <a:pPr>
              <a:spcBef>
                <a:spcPct val="50000"/>
              </a:spcBef>
              <a:buClr>
                <a:srgbClr val="FF3300"/>
              </a:buClr>
            </a:pPr>
            <a:r>
              <a:rPr lang="en-US" altLang="uk-UA" sz="1600" b="1" dirty="0">
                <a:latin typeface="+mn-lt"/>
              </a:rPr>
              <a:t>  </a:t>
            </a:r>
            <a:r>
              <a:rPr lang="ru-RU" altLang="uk-UA" sz="1600" b="1" dirty="0">
                <a:latin typeface="+mn-lt"/>
              </a:rPr>
              <a:t>дополнительной </a:t>
            </a:r>
            <a:r>
              <a:rPr lang="ru-RU" altLang="uk-UA" sz="1600" b="1" dirty="0" err="1">
                <a:latin typeface="+mn-lt"/>
              </a:rPr>
              <a:t>лазеркоагуляции</a:t>
            </a:r>
            <a:r>
              <a:rPr lang="ru-RU" altLang="uk-UA" sz="1600" b="1" dirty="0">
                <a:latin typeface="+mn-lt"/>
              </a:rPr>
              <a:t> в 360</a:t>
            </a:r>
            <a:r>
              <a:rPr lang="en-US" altLang="uk-UA" sz="1600" b="1" dirty="0">
                <a:latin typeface="+mn-lt"/>
                <a:cs typeface="Arial" panose="020B0604020202020204" pitchFamily="34" charset="0"/>
              </a:rPr>
              <a:t>º</a:t>
            </a:r>
            <a:r>
              <a:rPr lang="ru-RU" altLang="uk-UA" sz="1600" b="1" dirty="0">
                <a:latin typeface="+mn-lt"/>
                <a:cs typeface="Arial" panose="020B0604020202020204" pitchFamily="34" charset="0"/>
              </a:rPr>
              <a:t> перед </a:t>
            </a:r>
            <a:endParaRPr lang="en-US" altLang="uk-UA" sz="1600" b="1" dirty="0">
              <a:latin typeface="+mn-lt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buClr>
                <a:srgbClr val="FF3300"/>
              </a:buClr>
            </a:pPr>
            <a:r>
              <a:rPr lang="en-US" altLang="uk-UA" sz="1600" b="1" dirty="0">
                <a:latin typeface="+mn-lt"/>
                <a:cs typeface="Arial" panose="020B0604020202020204" pitchFamily="34" charset="0"/>
              </a:rPr>
              <a:t>  </a:t>
            </a:r>
            <a:r>
              <a:rPr lang="ru-RU" altLang="uk-UA" sz="1600" b="1" dirty="0">
                <a:latin typeface="+mn-lt"/>
                <a:cs typeface="Arial" panose="020B0604020202020204" pitchFamily="34" charset="0"/>
              </a:rPr>
              <a:t>удалением</a:t>
            </a:r>
            <a:r>
              <a:rPr lang="en-US" altLang="uk-UA" sz="1600" b="1" dirty="0">
                <a:latin typeface="+mn-lt"/>
                <a:cs typeface="Arial" panose="020B0604020202020204" pitchFamily="34" charset="0"/>
              </a:rPr>
              <a:t> </a:t>
            </a:r>
            <a:r>
              <a:rPr lang="ru-RU" altLang="uk-UA" sz="1600" b="1" dirty="0">
                <a:latin typeface="+mn-lt"/>
                <a:cs typeface="Arial" panose="020B0604020202020204" pitchFamily="34" charset="0"/>
              </a:rPr>
              <a:t>СМ,</a:t>
            </a:r>
            <a:endParaRPr lang="en-US" altLang="uk-UA" sz="1600" b="1" dirty="0">
              <a:latin typeface="+mn-lt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усиление </a:t>
            </a:r>
            <a:r>
              <a:rPr lang="ru-RU" altLang="uk-UA" sz="1600" b="1" dirty="0" err="1">
                <a:latin typeface="+mn-lt"/>
              </a:rPr>
              <a:t>катарактогенеза</a:t>
            </a:r>
            <a:r>
              <a:rPr lang="ru-RU" altLang="uk-UA" sz="1600" b="1" dirty="0">
                <a:latin typeface="+mn-lt"/>
              </a:rPr>
              <a:t>,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ru-RU" altLang="uk-UA" sz="1600" b="1" dirty="0">
                <a:latin typeface="+mn-lt"/>
              </a:rPr>
              <a:t> </a:t>
            </a:r>
            <a:r>
              <a:rPr lang="ru-RU" altLang="uk-UA" sz="1600" b="1" dirty="0" err="1">
                <a:latin typeface="+mn-lt"/>
              </a:rPr>
              <a:t>эмульгация</a:t>
            </a:r>
            <a:r>
              <a:rPr lang="ru-RU" altLang="uk-UA" sz="1600" b="1" dirty="0">
                <a:latin typeface="+mn-lt"/>
              </a:rPr>
              <a:t> СМ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endParaRPr lang="ru-RU" altLang="uk-UA" sz="1600" b="1" dirty="0">
              <a:latin typeface="+mn-lt"/>
            </a:endParaRPr>
          </a:p>
          <a:p>
            <a:pPr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endParaRPr lang="ru-RU" altLang="uk-UA" sz="1400" b="1" dirty="0">
              <a:latin typeface="+mn-lt"/>
            </a:endParaRPr>
          </a:p>
        </p:txBody>
      </p:sp>
      <p:pic>
        <p:nvPicPr>
          <p:cNvPr id="548869" name="Picture 5" descr="siliconeoil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646238"/>
            <a:ext cx="3095625" cy="357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8871" name="Text Box 7"/>
          <p:cNvSpPr txBox="1">
            <a:spLocks noChangeArrowheads="1"/>
          </p:cNvSpPr>
          <p:nvPr/>
        </p:nvSpPr>
        <p:spPr bwMode="auto">
          <a:xfrm>
            <a:off x="0" y="5222875"/>
            <a:ext cx="923607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altLang="uk-UA" sz="1200" b="1">
                <a:solidFill>
                  <a:srgbClr val="FF3300"/>
                </a:solidFill>
                <a:latin typeface="+mn-lt"/>
              </a:rPr>
              <a:t>D Wong et al.</a:t>
            </a:r>
            <a:r>
              <a:rPr lang="nl-NL" altLang="uk-UA" sz="1200" b="1">
                <a:latin typeface="+mn-lt"/>
              </a:rPr>
              <a:t> </a:t>
            </a:r>
            <a:r>
              <a:rPr lang="en-US" altLang="uk-UA" sz="1200" b="1">
                <a:latin typeface="+mn-lt"/>
              </a:rPr>
              <a:t>A pilot study on the use of a perfluorohexyloctane/silicone oil solution as a heavier than water internal tamponade agent //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Br. J. Ophthalmol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 (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2005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)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89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,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662-665</a:t>
            </a:r>
          </a:p>
          <a:p>
            <a:r>
              <a:rPr lang="ru-RU" altLang="uk-UA" sz="1200" b="1">
                <a:solidFill>
                  <a:srgbClr val="FF3300"/>
                </a:solidFill>
                <a:latin typeface="+mn-lt"/>
              </a:rPr>
              <a:t>DanieleTognetto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 et al.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Anatomical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and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functional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outcomes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after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heavy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silicone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oil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tamponade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in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vitreoretinal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surgery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for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complicated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retinal</a:t>
            </a:r>
            <a:r>
              <a:rPr lang="en-US" altLang="uk-UA" sz="1200" b="1">
                <a:latin typeface="+mn-lt"/>
              </a:rPr>
              <a:t> </a:t>
            </a:r>
            <a:r>
              <a:rPr lang="ru-RU" altLang="uk-UA" sz="1200" b="1">
                <a:latin typeface="+mn-lt"/>
              </a:rPr>
              <a:t>detachment</a:t>
            </a:r>
            <a:r>
              <a:rPr lang="en-US" altLang="uk-UA" sz="1200" b="1">
                <a:latin typeface="+mn-lt"/>
              </a:rPr>
              <a:t> //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Ophthalmology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(2005)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112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,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1574–157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8</a:t>
            </a:r>
          </a:p>
          <a:p>
            <a:r>
              <a:rPr lang="en-US" altLang="uk-UA" sz="1200" b="1">
                <a:solidFill>
                  <a:srgbClr val="FF3300"/>
                </a:solidFill>
                <a:latin typeface="+mn-lt"/>
              </a:rPr>
              <a:t>R. Lam et al.</a:t>
            </a:r>
            <a:r>
              <a:rPr lang="en-US" altLang="uk-UA" sz="1200" b="1">
                <a:latin typeface="+mn-lt"/>
              </a:rPr>
              <a:t> Retinal Redetachment after Silicone Oil Removal in Proliferative Vitreoretinopathy: A Prognostic Factor Analysis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Am. J. Ophthalmol (2008) 145, 527-533</a:t>
            </a:r>
            <a:r>
              <a:rPr lang="en-US" altLang="uk-UA" sz="1200" b="1">
                <a:latin typeface="+mn-lt"/>
              </a:rPr>
              <a:t/>
            </a:r>
            <a:br>
              <a:rPr lang="en-US" altLang="uk-UA" sz="1200" b="1">
                <a:latin typeface="+mn-lt"/>
              </a:rPr>
            </a:b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D. Laidlaw et al.</a:t>
            </a:r>
            <a:r>
              <a:rPr lang="en-US" altLang="uk-UA" sz="1200" b="1">
                <a:latin typeface="+mn-lt"/>
              </a:rPr>
              <a:t> Is prophylactic 360° laser retinopexy protective? Risk factors for retinal redetachment after removal of silicone oil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Ophthalmology (2002) 109, 153-158</a:t>
            </a:r>
          </a:p>
          <a:p>
            <a:endParaRPr lang="en-US" altLang="uk-UA" sz="1200" b="1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4190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4450"/>
            <a:ext cx="9144000" cy="647700"/>
          </a:xfrm>
          <a:noFill/>
          <a:ln/>
        </p:spPr>
        <p:txBody>
          <a:bodyPr/>
          <a:lstStyle/>
          <a:p>
            <a:pPr algn="ctr">
              <a:buFontTx/>
              <a:buNone/>
            </a:pPr>
            <a:r>
              <a:rPr lang="en-US" altLang="uk-UA" sz="2400" b="1">
                <a:solidFill>
                  <a:srgbClr val="FF3300"/>
                </a:solidFill>
              </a:rPr>
              <a:t>C</a:t>
            </a:r>
            <a:r>
              <a:rPr lang="ru-RU" altLang="uk-UA" sz="2400" b="1">
                <a:solidFill>
                  <a:srgbClr val="FF3300"/>
                </a:solidFill>
              </a:rPr>
              <a:t>иликоновая тампонада</a:t>
            </a:r>
            <a:endParaRPr lang="en-US" altLang="uk-UA" sz="2400" b="1">
              <a:solidFill>
                <a:srgbClr val="FF3300"/>
              </a:solidFill>
            </a:endParaRPr>
          </a:p>
        </p:txBody>
      </p:sp>
      <p:sp>
        <p:nvSpPr>
          <p:cNvPr id="550916" name="Rectangle 4"/>
          <p:cNvSpPr>
            <a:spLocks noChangeArrowheads="1"/>
          </p:cNvSpPr>
          <p:nvPr/>
        </p:nvSpPr>
        <p:spPr bwMode="auto">
          <a:xfrm>
            <a:off x="179388" y="620713"/>
            <a:ext cx="8893175" cy="183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b="1">
                <a:solidFill>
                  <a:srgbClr val="FF3300"/>
                </a:solidFill>
                <a:latin typeface="+mn-lt"/>
              </a:rPr>
              <a:t>Недостатки</a:t>
            </a:r>
            <a:r>
              <a:rPr lang="ru-RU" altLang="uk-UA" sz="1600" b="1">
                <a:latin typeface="+mn-lt"/>
              </a:rPr>
              <a:t>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uk-UA" sz="1600" b="1">
                <a:latin typeface="+mn-lt"/>
              </a:rPr>
              <a:t> </a:t>
            </a:r>
            <a:r>
              <a:rPr lang="ru-RU" altLang="uk-UA" sz="1600" b="1">
                <a:latin typeface="+mn-lt"/>
              </a:rPr>
              <a:t>проникновение масла во все структуры и ткани глаза, в т.ч.в трабекулярную зону,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uk-UA" sz="1600" b="1">
                <a:latin typeface="+mn-lt"/>
              </a:rPr>
              <a:t> токсическое влияние на ткани глаза (силиконовая кератопатия),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uk-UA" sz="1600" b="1">
                <a:latin typeface="+mn-lt"/>
              </a:rPr>
              <a:t> зрачковый блок, острая силиконовая гипертензия,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uk-UA" sz="1600" b="1">
                <a:latin typeface="+mn-lt"/>
              </a:rPr>
              <a:t> силиконовая глаукома </a:t>
            </a:r>
          </a:p>
        </p:txBody>
      </p:sp>
      <p:sp>
        <p:nvSpPr>
          <p:cNvPr id="550917" name="Text Box 5"/>
          <p:cNvSpPr txBox="1">
            <a:spLocks noChangeArrowheads="1"/>
          </p:cNvSpPr>
          <p:nvPr/>
        </p:nvSpPr>
        <p:spPr bwMode="auto">
          <a:xfrm>
            <a:off x="0" y="6021388"/>
            <a:ext cx="92360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 sz="1200" b="1">
                <a:solidFill>
                  <a:srgbClr val="FF3300"/>
                </a:solidFill>
                <a:latin typeface="+mn-lt"/>
              </a:rPr>
              <a:t>Louisa Wickham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 et al.</a:t>
            </a:r>
            <a:r>
              <a:rPr lang="en-US" altLang="uk-UA" sz="1200" b="1">
                <a:latin typeface="+mn-lt"/>
              </a:rPr>
              <a:t> Immunopathology of intraocular silicone oil: </a:t>
            </a:r>
            <a:r>
              <a:rPr lang="ru-RU" altLang="uk-UA" sz="1200" b="1">
                <a:latin typeface="+mn-lt"/>
              </a:rPr>
              <a:t>enucleated eyes</a:t>
            </a:r>
            <a:r>
              <a:rPr lang="en-US" altLang="uk-UA" sz="1200" b="1">
                <a:latin typeface="+mn-lt"/>
              </a:rPr>
              <a:t> //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Br. J. Ophthalmol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 (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2007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)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91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, 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253–257</a:t>
            </a:r>
            <a:endParaRPr lang="en-US" altLang="uk-UA" sz="1200" b="1">
              <a:solidFill>
                <a:srgbClr val="FF3300"/>
              </a:solidFill>
              <a:latin typeface="+mn-lt"/>
            </a:endParaRPr>
          </a:p>
          <a:p>
            <a:r>
              <a:rPr lang="en-US" altLang="uk-UA" sz="1200" b="1">
                <a:solidFill>
                  <a:srgbClr val="FF3300"/>
                </a:solidFill>
                <a:latin typeface="+mn-lt"/>
              </a:rPr>
              <a:t>G. Lee et al.</a:t>
            </a:r>
            <a:r>
              <a:rPr lang="en-US" altLang="uk-UA" sz="1200" b="1">
                <a:latin typeface="+mn-lt"/>
              </a:rPr>
              <a:t> Penetrating keratoplasty for silicone oil keratopathy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Clinical &amp; Experimental Ophthalmology (2001) 29, 303–306</a:t>
            </a:r>
            <a:endParaRPr lang="ru-RU" altLang="uk-UA" sz="1200" b="1">
              <a:solidFill>
                <a:srgbClr val="FF3300"/>
              </a:solidFill>
              <a:latin typeface="+mn-lt"/>
            </a:endParaRPr>
          </a:p>
          <a:p>
            <a:r>
              <a:rPr lang="en-US" altLang="uk-UA" sz="1200" b="1">
                <a:solidFill>
                  <a:srgbClr val="FF3300"/>
                </a:solidFill>
                <a:latin typeface="+mn-lt"/>
              </a:rPr>
              <a:t>Yang C.</a:t>
            </a:r>
            <a:r>
              <a:rPr lang="ru-RU" altLang="uk-UA" sz="1200" b="1">
                <a:solidFill>
                  <a:srgbClr val="FF3300"/>
                </a:solidFill>
                <a:latin typeface="+mn-lt"/>
              </a:rPr>
              <a:t>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et al. </a:t>
            </a:r>
            <a:r>
              <a:rPr lang="en-US" altLang="uk-UA" sz="1200" b="1">
                <a:latin typeface="+mn-lt"/>
              </a:rPr>
              <a:t>Cytotoxicity of silicone oil on cultivated human corneal endothelium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Eye (2008) 22, 282–288</a:t>
            </a:r>
            <a:endParaRPr lang="ru-RU" altLang="uk-UA" sz="1200" b="1">
              <a:solidFill>
                <a:srgbClr val="FF3300"/>
              </a:solidFill>
              <a:latin typeface="+mn-lt"/>
            </a:endParaRPr>
          </a:p>
        </p:txBody>
      </p:sp>
      <p:pic>
        <p:nvPicPr>
          <p:cNvPr id="550918" name="Picture 6" descr="bk2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708275"/>
            <a:ext cx="4319588" cy="326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0919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188" y="2705100"/>
            <a:ext cx="4229100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0920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133600"/>
            <a:ext cx="2192338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0921" name="Text Box 9"/>
          <p:cNvSpPr txBox="1">
            <a:spLocks noChangeArrowheads="1"/>
          </p:cNvSpPr>
          <p:nvPr/>
        </p:nvSpPr>
        <p:spPr bwMode="auto">
          <a:xfrm>
            <a:off x="4572000" y="5492750"/>
            <a:ext cx="4572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uk-UA" sz="1600" b="1">
                <a:latin typeface="+mn-lt"/>
              </a:rPr>
              <a:t>Cytotoxicity of silicone oil on cultivated human corneal endothelium</a:t>
            </a:r>
            <a:endParaRPr lang="ru-RU" altLang="uk-UA" sz="1600" b="1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636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5888"/>
            <a:ext cx="9144000" cy="647700"/>
          </a:xfrm>
          <a:noFill/>
          <a:ln/>
        </p:spPr>
        <p:txBody>
          <a:bodyPr/>
          <a:lstStyle/>
          <a:p>
            <a:pPr algn="ctr">
              <a:buFontTx/>
              <a:buNone/>
            </a:pPr>
            <a:r>
              <a:rPr lang="ru-RU" altLang="uk-UA" sz="2400" b="1">
                <a:solidFill>
                  <a:srgbClr val="FF3300"/>
                </a:solidFill>
              </a:rPr>
              <a:t>Силиконовая тампонада</a:t>
            </a:r>
            <a:endParaRPr lang="en-US" altLang="uk-UA" sz="2400" b="1">
              <a:solidFill>
                <a:srgbClr val="FF3300"/>
              </a:solidFill>
            </a:endParaRPr>
          </a:p>
        </p:txBody>
      </p:sp>
      <p:sp>
        <p:nvSpPr>
          <p:cNvPr id="552964" name="Rectangle 4"/>
          <p:cNvSpPr>
            <a:spLocks noChangeArrowheads="1"/>
          </p:cNvSpPr>
          <p:nvPr/>
        </p:nvSpPr>
        <p:spPr bwMode="auto">
          <a:xfrm>
            <a:off x="250825" y="620713"/>
            <a:ext cx="8893175" cy="177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sz="1700" b="1">
                <a:solidFill>
                  <a:srgbClr val="FF3300"/>
                </a:solidFill>
                <a:latin typeface="+mn-lt"/>
              </a:rPr>
              <a:t> Недостатки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uk-UA" sz="1700" b="1">
                <a:latin typeface="+mn-lt"/>
              </a:rPr>
              <a:t> </a:t>
            </a:r>
            <a:r>
              <a:rPr lang="ru-RU" altLang="uk-UA" sz="1700" b="1">
                <a:latin typeface="+mn-lt"/>
              </a:rPr>
              <a:t>перисиликоновая пролиферация,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uk-UA" sz="1700" b="1">
                <a:latin typeface="+mn-lt"/>
              </a:rPr>
              <a:t> синдром острого снижения зрения после удаления СМ, описанный в 2005г </a:t>
            </a:r>
            <a:r>
              <a:rPr lang="en-US" altLang="uk-UA" sz="1700" b="1">
                <a:latin typeface="+mn-lt"/>
              </a:rPr>
              <a:t> </a:t>
            </a:r>
            <a:r>
              <a:rPr lang="ru-RU" altLang="uk-UA" sz="1700" b="1">
                <a:latin typeface="+mn-lt"/>
              </a:rPr>
              <a:t>и     </a:t>
            </a:r>
            <a:r>
              <a:rPr lang="en-US" altLang="uk-UA" sz="1700" b="1">
                <a:latin typeface="+mn-lt"/>
              </a:rPr>
              <a:t> </a:t>
            </a:r>
            <a:r>
              <a:rPr lang="ru-RU" altLang="uk-UA" sz="1700" b="1">
                <a:latin typeface="+mn-lt"/>
              </a:rPr>
              <a:t>малообъяснимый,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uk-UA" sz="1700" b="1">
                <a:latin typeface="+mn-lt"/>
              </a:rPr>
              <a:t> проникновение масла в периневральное пространство и головной мозг</a:t>
            </a:r>
          </a:p>
        </p:txBody>
      </p:sp>
      <p:sp>
        <p:nvSpPr>
          <p:cNvPr id="552965" name="Text Box 5"/>
          <p:cNvSpPr txBox="1">
            <a:spLocks noChangeArrowheads="1"/>
          </p:cNvSpPr>
          <p:nvPr/>
        </p:nvSpPr>
        <p:spPr bwMode="auto">
          <a:xfrm>
            <a:off x="-92075" y="6567488"/>
            <a:ext cx="9236075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 altLang="uk-UA" sz="1300" b="1">
              <a:solidFill>
                <a:srgbClr val="FF3300"/>
              </a:solidFill>
              <a:latin typeface="+mn-lt"/>
            </a:endParaRPr>
          </a:p>
        </p:txBody>
      </p:sp>
      <p:sp>
        <p:nvSpPr>
          <p:cNvPr id="552966" name="TextBox 3"/>
          <p:cNvSpPr txBox="1">
            <a:spLocks noChangeArrowheads="1"/>
          </p:cNvSpPr>
          <p:nvPr/>
        </p:nvSpPr>
        <p:spPr bwMode="auto">
          <a:xfrm>
            <a:off x="0" y="5853113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uk-UA" sz="1200" b="1">
                <a:solidFill>
                  <a:srgbClr val="FF3300"/>
                </a:solidFill>
                <a:latin typeface="+mn-lt"/>
              </a:rPr>
              <a:t>Cazabon S., Groenewald C., Pearce I., et al.</a:t>
            </a:r>
            <a:r>
              <a:rPr lang="en-US" altLang="uk-UA" sz="1200" b="1">
                <a:latin typeface="+mn-lt"/>
              </a:rPr>
              <a:t> Visual loss following removal of intraocular silicone oil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Br. J. Ophthalmol. (2005) 89, 799-802</a:t>
            </a:r>
          </a:p>
          <a:p>
            <a:r>
              <a:rPr lang="en-US" altLang="uk-UA" sz="1200" b="1">
                <a:solidFill>
                  <a:srgbClr val="FF3300"/>
                </a:solidFill>
                <a:latin typeface="+mn-lt"/>
              </a:rPr>
              <a:t>Taherian K. et al.</a:t>
            </a:r>
            <a:r>
              <a:rPr lang="en-US" altLang="uk-UA" sz="1200" b="1">
                <a:latin typeface="+mn-lt"/>
              </a:rPr>
              <a:t> Silicone oil endotamponade is it safe?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Eye 2004;18;649–650</a:t>
            </a:r>
          </a:p>
          <a:p>
            <a:r>
              <a:rPr lang="en-US" altLang="uk-UA" sz="1200" b="1">
                <a:solidFill>
                  <a:srgbClr val="FF3300"/>
                </a:solidFill>
                <a:latin typeface="+mn-lt"/>
              </a:rPr>
              <a:t>Eckle D. et al.</a:t>
            </a:r>
            <a:r>
              <a:rPr lang="en-US" altLang="uk-UA" sz="1200" b="1">
                <a:latin typeface="+mn-lt"/>
              </a:rPr>
              <a:t> Visual field defect in association with chiasmal migration of intraocular silicone oil // </a:t>
            </a:r>
            <a:r>
              <a:rPr lang="en-US" altLang="uk-UA" sz="1200" b="1">
                <a:solidFill>
                  <a:srgbClr val="FF3300"/>
                </a:solidFill>
                <a:latin typeface="+mn-lt"/>
              </a:rPr>
              <a:t>Br. J. Ophthalmol. 2005;89;918-920</a:t>
            </a:r>
          </a:p>
        </p:txBody>
      </p:sp>
      <p:pic>
        <p:nvPicPr>
          <p:cNvPr id="55296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3097213" cy="309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2968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492375"/>
            <a:ext cx="3097213" cy="309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715" name="Text Box 3"/>
          <p:cNvSpPr txBox="1">
            <a:spLocks noChangeArrowheads="1"/>
          </p:cNvSpPr>
          <p:nvPr/>
        </p:nvSpPr>
        <p:spPr bwMode="auto">
          <a:xfrm>
            <a:off x="-17463" y="1439863"/>
            <a:ext cx="184151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uk-UA" sz="1400" b="1"/>
          </a:p>
        </p:txBody>
      </p:sp>
      <p:sp>
        <p:nvSpPr>
          <p:cNvPr id="499716" name="Text Box 4"/>
          <p:cNvSpPr txBox="1">
            <a:spLocks noChangeArrowheads="1"/>
          </p:cNvSpPr>
          <p:nvPr/>
        </p:nvSpPr>
        <p:spPr bwMode="auto">
          <a:xfrm>
            <a:off x="34925" y="79375"/>
            <a:ext cx="914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uk-UA" sz="2400" b="1">
                <a:solidFill>
                  <a:srgbClr val="FF3300"/>
                </a:solidFill>
              </a:rPr>
              <a:t>Газовая тампонада</a:t>
            </a:r>
          </a:p>
          <a:p>
            <a:pPr algn="ctr"/>
            <a:r>
              <a:rPr lang="ru-RU" altLang="uk-UA" sz="2000" b="1"/>
              <a:t>Преимущества и недостатки</a:t>
            </a:r>
          </a:p>
        </p:txBody>
      </p:sp>
      <p:sp>
        <p:nvSpPr>
          <p:cNvPr id="499717" name="Rectangle 5"/>
          <p:cNvSpPr>
            <a:spLocks noChangeArrowheads="1"/>
          </p:cNvSpPr>
          <p:nvPr/>
        </p:nvSpPr>
        <p:spPr bwMode="auto">
          <a:xfrm>
            <a:off x="4643438" y="1241425"/>
            <a:ext cx="432117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3300"/>
              </a:buClr>
              <a:buFontTx/>
              <a:buChar char="•"/>
            </a:pPr>
            <a:r>
              <a:rPr lang="ru-RU" altLang="uk-UA" sz="1600" b="1"/>
              <a:t> </a:t>
            </a:r>
            <a:r>
              <a:rPr lang="ru-RU" altLang="uk-UA" b="1"/>
              <a:t>Необходимость сохранения вынужденного положения головы</a:t>
            </a:r>
          </a:p>
          <a:p>
            <a:pPr>
              <a:buClr>
                <a:srgbClr val="FF3300"/>
              </a:buClr>
              <a:buFontTx/>
              <a:buChar char="•"/>
            </a:pPr>
            <a:endParaRPr lang="ru-RU" altLang="uk-UA" b="1"/>
          </a:p>
          <a:p>
            <a:pPr>
              <a:buClr>
                <a:srgbClr val="FF3300"/>
              </a:buClr>
              <a:buFontTx/>
              <a:buChar char="•"/>
            </a:pPr>
            <a:r>
              <a:rPr lang="ru-RU" altLang="uk-UA" b="1"/>
              <a:t> Отсутствие форменного зрения при объеме газового пузыря более 45%</a:t>
            </a:r>
          </a:p>
          <a:p>
            <a:pPr>
              <a:buClr>
                <a:srgbClr val="FF3300"/>
              </a:buClr>
              <a:buFontTx/>
              <a:buChar char="•"/>
            </a:pPr>
            <a:endParaRPr lang="ru-RU" altLang="uk-UA" b="1"/>
          </a:p>
          <a:p>
            <a:pPr>
              <a:buClr>
                <a:srgbClr val="FF3300"/>
              </a:buClr>
              <a:buFontTx/>
              <a:buChar char="•"/>
            </a:pPr>
            <a:r>
              <a:rPr lang="ru-RU" altLang="uk-UA" b="1"/>
              <a:t> Усиление катарактогенеза</a:t>
            </a:r>
          </a:p>
          <a:p>
            <a:pPr>
              <a:buClr>
                <a:srgbClr val="FF3300"/>
              </a:buClr>
            </a:pPr>
            <a:endParaRPr lang="ru-RU" altLang="uk-UA" b="1"/>
          </a:p>
          <a:p>
            <a:pPr>
              <a:buClr>
                <a:srgbClr val="FF3300"/>
              </a:buClr>
            </a:pPr>
            <a:endParaRPr lang="ru-RU" altLang="uk-UA" b="1"/>
          </a:p>
        </p:txBody>
      </p:sp>
      <p:sp>
        <p:nvSpPr>
          <p:cNvPr id="499718" name="Rectangle 6"/>
          <p:cNvSpPr>
            <a:spLocks noChangeArrowheads="1"/>
          </p:cNvSpPr>
          <p:nvPr/>
        </p:nvSpPr>
        <p:spPr bwMode="auto">
          <a:xfrm>
            <a:off x="179388" y="1254125"/>
            <a:ext cx="4392612" cy="366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3300"/>
              </a:buClr>
              <a:buFontTx/>
              <a:buChar char="•"/>
            </a:pPr>
            <a:r>
              <a:rPr lang="ru-RU" altLang="uk-UA" sz="1600" b="1"/>
              <a:t> </a:t>
            </a:r>
            <a:r>
              <a:rPr lang="ru-RU" altLang="uk-UA" b="1"/>
              <a:t>Высокий коэффициент поверхностного натяжения обеспечивает более надежную тампонаду сетчатки</a:t>
            </a:r>
          </a:p>
          <a:p>
            <a:pPr>
              <a:buClr>
                <a:srgbClr val="FF3300"/>
              </a:buClr>
              <a:buFontTx/>
              <a:buChar char="•"/>
            </a:pPr>
            <a:endParaRPr lang="ru-RU" altLang="uk-UA" b="1"/>
          </a:p>
          <a:p>
            <a:pPr>
              <a:buClr>
                <a:srgbClr val="FF3300"/>
              </a:buClr>
              <a:buFontTx/>
              <a:buChar char="•"/>
            </a:pPr>
            <a:r>
              <a:rPr lang="ru-RU" altLang="uk-UA" b="1"/>
              <a:t> Самостоятельное рассасывание</a:t>
            </a:r>
          </a:p>
          <a:p>
            <a:pPr>
              <a:buClr>
                <a:srgbClr val="FF3300"/>
              </a:buClr>
              <a:buFontTx/>
              <a:buChar char="•"/>
            </a:pPr>
            <a:endParaRPr lang="ru-RU" altLang="uk-UA" b="1"/>
          </a:p>
          <a:p>
            <a:pPr>
              <a:buClr>
                <a:srgbClr val="FF3300"/>
              </a:buClr>
              <a:buFontTx/>
              <a:buChar char="•"/>
            </a:pPr>
            <a:r>
              <a:rPr lang="ru-RU" altLang="uk-UA" b="1"/>
              <a:t> Минимальный риск развития блока зрачка, гипертензии, простота их устранения</a:t>
            </a:r>
          </a:p>
          <a:p>
            <a:pPr>
              <a:buClr>
                <a:srgbClr val="FF3300"/>
              </a:buClr>
            </a:pPr>
            <a:endParaRPr lang="ru-RU" altLang="uk-UA" b="1"/>
          </a:p>
          <a:p>
            <a:pPr>
              <a:buClr>
                <a:srgbClr val="FF3300"/>
              </a:buClr>
              <a:buFontTx/>
              <a:buChar char="•"/>
            </a:pPr>
            <a:r>
              <a:rPr lang="ru-RU" altLang="uk-UA" b="1"/>
              <a:t> Безопасная управляемость объемом газа после операции</a:t>
            </a:r>
          </a:p>
        </p:txBody>
      </p:sp>
    </p:spTree>
    <p:extLst>
      <p:ext uri="{BB962C8B-B14F-4D97-AF65-F5344CB8AC3E}">
        <p14:creationId xmlns:p14="http://schemas.microsoft.com/office/powerpoint/2010/main" val="2303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0" y="44450"/>
            <a:ext cx="91440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ru-RU" altLang="uk-UA" sz="2400" b="1" dirty="0" smtClean="0">
                <a:solidFill>
                  <a:srgbClr val="FF3300"/>
                </a:solidFill>
              </a:rPr>
              <a:t>Первичная </a:t>
            </a:r>
            <a:r>
              <a:rPr lang="ru-RU" altLang="uk-UA" sz="2400" b="1" dirty="0" err="1" smtClean="0">
                <a:solidFill>
                  <a:srgbClr val="FF3300"/>
                </a:solidFill>
              </a:rPr>
              <a:t>витрэктомия</a:t>
            </a:r>
            <a:r>
              <a:rPr lang="ru-RU" altLang="uk-UA" sz="2400" b="1" dirty="0" smtClean="0">
                <a:solidFill>
                  <a:srgbClr val="FF3300"/>
                </a:solidFill>
              </a:rPr>
              <a:t> 27</a:t>
            </a:r>
            <a:r>
              <a:rPr lang="en-US" altLang="uk-UA" sz="2400" b="1" dirty="0" smtClean="0">
                <a:solidFill>
                  <a:srgbClr val="FF3300"/>
                </a:solidFill>
              </a:rPr>
              <a:t>G</a:t>
            </a:r>
            <a:endParaRPr lang="en-US" altLang="uk-UA" sz="2400" b="1" dirty="0">
              <a:solidFill>
                <a:srgbClr val="FF33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415" y="764704"/>
            <a:ext cx="7175170" cy="575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8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908050"/>
            <a:ext cx="5002212" cy="4967288"/>
          </a:xfrm>
        </p:spPr>
        <p:txBody>
          <a:bodyPr/>
          <a:lstStyle/>
          <a:p>
            <a:pPr algn="just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uk-UA" sz="1800" b="1">
                <a:solidFill>
                  <a:srgbClr val="FF3300"/>
                </a:solidFill>
              </a:rPr>
              <a:t>          </a:t>
            </a:r>
            <a:r>
              <a:rPr lang="ru-RU" altLang="uk-UA" sz="2000" b="1">
                <a:solidFill>
                  <a:srgbClr val="FF3300"/>
                </a:solidFill>
              </a:rPr>
              <a:t>Преимущества:</a:t>
            </a:r>
          </a:p>
          <a:p>
            <a:pPr algn="just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uk-UA" sz="2000" b="1">
              <a:solidFill>
                <a:srgbClr val="009999"/>
              </a:solidFill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ru-RU" altLang="uk-UA" sz="1800" b="1"/>
              <a:t>простота манипуляции,</a:t>
            </a:r>
          </a:p>
          <a:p>
            <a:pPr algn="just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uk-UA" sz="1800" b="1"/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ru-RU" altLang="uk-UA" sz="1800" b="1"/>
              <a:t>игнорирование остатков субретиналь-ной жидкости в заднем полюсе,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ru-RU" altLang="uk-UA" sz="1800" b="1"/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ru-RU" altLang="uk-UA" sz="1800" b="1"/>
              <a:t>сведение к минимуму частоты дренирующей ретинотомии, 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ru-RU" altLang="uk-UA" sz="1800" b="1"/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ru-RU" altLang="uk-UA" sz="1800" b="1"/>
              <a:t>сведение к минимуму использования ПФД,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ru-RU" altLang="uk-UA" sz="1800" b="1"/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ru-RU" altLang="uk-UA" sz="1800" b="1"/>
              <a:t>уменьшение числа манипуляций во время операции,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ru-RU" altLang="uk-UA" sz="1800" b="1"/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ru-RU" altLang="uk-UA" sz="1800" b="1"/>
              <a:t>сокращение операционного времени,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ru-RU" altLang="uk-UA" sz="1800" b="1"/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ru-RU" altLang="uk-UA" sz="1800" b="1"/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ru-RU" altLang="uk-UA" sz="1800" b="1"/>
              <a:t>избежание повторного вмешательства по удалению масла</a:t>
            </a:r>
          </a:p>
          <a:p>
            <a:pPr>
              <a:lnSpc>
                <a:spcPct val="80000"/>
              </a:lnSpc>
            </a:pPr>
            <a:endParaRPr lang="en-US" altLang="uk-UA" sz="1800" b="1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508625" y="919163"/>
            <a:ext cx="4038600" cy="452596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uk-UA" sz="1800">
                <a:solidFill>
                  <a:srgbClr val="009999"/>
                </a:solidFill>
              </a:rPr>
              <a:t>        </a:t>
            </a:r>
            <a:r>
              <a:rPr lang="ru-RU" altLang="uk-UA" sz="2000" b="1">
                <a:solidFill>
                  <a:srgbClr val="FF3300"/>
                </a:solidFill>
              </a:rPr>
              <a:t>Недостатки: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uk-UA" sz="1800" b="1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uk-UA" sz="1800" b="1"/>
              <a:t>усиление катаракто-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uk-UA" sz="1800" b="1"/>
              <a:t>     генеза</a:t>
            </a:r>
            <a:r>
              <a:rPr lang="en-US" altLang="uk-UA" sz="1800" b="1"/>
              <a:t>,</a:t>
            </a:r>
            <a:endParaRPr lang="ru-RU" altLang="uk-UA" sz="1800" b="1"/>
          </a:p>
          <a:p>
            <a:pPr>
              <a:lnSpc>
                <a:spcPct val="80000"/>
              </a:lnSpc>
              <a:buFontTx/>
              <a:buNone/>
            </a:pPr>
            <a:endParaRPr lang="ru-RU" altLang="uk-UA" sz="1800" b="1"/>
          </a:p>
          <a:p>
            <a:pPr>
              <a:lnSpc>
                <a:spcPct val="80000"/>
              </a:lnSpc>
            </a:pPr>
            <a:r>
              <a:rPr lang="ru-RU" altLang="uk-UA" sz="1800" b="1"/>
              <a:t>2-3 -х дневный контроль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uk-UA" sz="1800" b="1"/>
              <a:t>      объема газ. пузыря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44450"/>
            <a:ext cx="94170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uk-UA" sz="2400" b="1" dirty="0">
                <a:latin typeface="+mn-lt"/>
              </a:rPr>
              <a:t>Дополнительная газовая </a:t>
            </a:r>
            <a:r>
              <a:rPr lang="ru-RU" altLang="uk-UA" sz="2400" b="1" dirty="0" smtClean="0">
                <a:latin typeface="+mn-lt"/>
              </a:rPr>
              <a:t>тампонада</a:t>
            </a:r>
            <a:endParaRPr lang="ru-RU" altLang="uk-UA" sz="2400" b="1" dirty="0">
              <a:latin typeface="+mn-lt"/>
            </a:endParaRP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179388" y="836613"/>
            <a:ext cx="5181600" cy="5257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>
              <a:latin typeface="+mn-lt"/>
            </a:endParaRPr>
          </a:p>
        </p:txBody>
      </p:sp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5334000" y="838200"/>
            <a:ext cx="3657600" cy="5257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3068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11" name="Line 11"/>
          <p:cNvSpPr>
            <a:spLocks noChangeShapeType="1"/>
          </p:cNvSpPr>
          <p:nvPr/>
        </p:nvSpPr>
        <p:spPr bwMode="auto">
          <a:xfrm>
            <a:off x="2843213" y="3284538"/>
            <a:ext cx="360362" cy="0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8012" name="Line 12"/>
          <p:cNvSpPr>
            <a:spLocks noChangeShapeType="1"/>
          </p:cNvSpPr>
          <p:nvPr/>
        </p:nvSpPr>
        <p:spPr bwMode="auto">
          <a:xfrm>
            <a:off x="5867400" y="3357563"/>
            <a:ext cx="360363" cy="0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8013" name="Line 13"/>
          <p:cNvSpPr>
            <a:spLocks noChangeShapeType="1"/>
          </p:cNvSpPr>
          <p:nvPr/>
        </p:nvSpPr>
        <p:spPr bwMode="auto">
          <a:xfrm>
            <a:off x="2843213" y="5734050"/>
            <a:ext cx="360362" cy="0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8014" name="Line 14"/>
          <p:cNvSpPr>
            <a:spLocks noChangeShapeType="1"/>
          </p:cNvSpPr>
          <p:nvPr/>
        </p:nvSpPr>
        <p:spPr bwMode="auto">
          <a:xfrm>
            <a:off x="5867400" y="5805488"/>
            <a:ext cx="360363" cy="0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8015" name="Line 15"/>
          <p:cNvSpPr>
            <a:spLocks noChangeShapeType="1"/>
          </p:cNvSpPr>
          <p:nvPr/>
        </p:nvSpPr>
        <p:spPr bwMode="auto">
          <a:xfrm>
            <a:off x="8748713" y="3860800"/>
            <a:ext cx="287337" cy="144463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8016" name="Line 16"/>
          <p:cNvSpPr>
            <a:spLocks noChangeShapeType="1"/>
          </p:cNvSpPr>
          <p:nvPr/>
        </p:nvSpPr>
        <p:spPr bwMode="auto">
          <a:xfrm>
            <a:off x="107950" y="5013325"/>
            <a:ext cx="287338" cy="144463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pic>
        <p:nvPicPr>
          <p:cNvPr id="128017" name="Picture 17" descr="VTS_01 (05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43" t="4358" r="42929" b="50037"/>
          <a:stretch>
            <a:fillRect/>
          </a:stretch>
        </p:blipFill>
        <p:spPr bwMode="auto">
          <a:xfrm>
            <a:off x="611188" y="2492375"/>
            <a:ext cx="2089150" cy="18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19" name="Picture 19" descr="VTS_01 (08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1" t="9775" r="44690" b="51143"/>
          <a:stretch>
            <a:fillRect/>
          </a:stretch>
        </p:blipFill>
        <p:spPr bwMode="auto">
          <a:xfrm>
            <a:off x="3419475" y="2420938"/>
            <a:ext cx="223202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23" name="Picture 23" descr="VTS_01 (14)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3" t="15675" b="5371"/>
          <a:stretch>
            <a:fillRect/>
          </a:stretch>
        </p:blipFill>
        <p:spPr>
          <a:xfrm>
            <a:off x="6516688" y="2420938"/>
            <a:ext cx="1949450" cy="2016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8028" name="Picture 28" descr="VTS_01 (2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3" t="43953" b="7986"/>
          <a:stretch>
            <a:fillRect/>
          </a:stretch>
        </p:blipFill>
        <p:spPr bwMode="auto">
          <a:xfrm>
            <a:off x="3492500" y="4581525"/>
            <a:ext cx="2159000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29" name="Picture 29" descr="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5" r="12383"/>
          <a:stretch>
            <a:fillRect/>
          </a:stretch>
        </p:blipFill>
        <p:spPr bwMode="auto">
          <a:xfrm>
            <a:off x="6454796" y="4755118"/>
            <a:ext cx="1871662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31" name="Picture 31" descr="VTS_01 (23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01" t="34259" r="16389" b="14601"/>
          <a:stretch>
            <a:fillRect/>
          </a:stretch>
        </p:blipFill>
        <p:spPr bwMode="auto">
          <a:xfrm>
            <a:off x="539750" y="4584700"/>
            <a:ext cx="2160588" cy="193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409973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uk-UA" b="1" dirty="0" smtClean="0"/>
              <a:t>Применение </a:t>
            </a:r>
            <a:r>
              <a:rPr lang="ru-RU" altLang="uk-UA" b="1" dirty="0" err="1"/>
              <a:t>газовоздушных</a:t>
            </a:r>
            <a:r>
              <a:rPr lang="ru-RU" altLang="uk-UA" b="1" dirty="0"/>
              <a:t> смесей и, при необходимости, дополнительной газовой тампонады позволяет </a:t>
            </a:r>
            <a:r>
              <a:rPr lang="ru-RU" altLang="uk-UA" b="1" dirty="0">
                <a:solidFill>
                  <a:srgbClr val="FF3300"/>
                </a:solidFill>
              </a:rPr>
              <a:t>минимизировать объем</a:t>
            </a:r>
            <a:r>
              <a:rPr lang="ru-RU" altLang="uk-UA" b="1" dirty="0"/>
              <a:t> вмешательства и  добиться </a:t>
            </a:r>
            <a:r>
              <a:rPr lang="ru-RU" altLang="uk-UA" b="1" dirty="0">
                <a:solidFill>
                  <a:srgbClr val="FF3300"/>
                </a:solidFill>
              </a:rPr>
              <a:t>надежной </a:t>
            </a:r>
            <a:r>
              <a:rPr lang="ru-RU" altLang="uk-UA" b="1" dirty="0" err="1">
                <a:solidFill>
                  <a:srgbClr val="FF3300"/>
                </a:solidFill>
              </a:rPr>
              <a:t>эндотампонады</a:t>
            </a:r>
            <a:r>
              <a:rPr lang="ru-RU" altLang="uk-UA" b="1" dirty="0"/>
              <a:t> разрывов, расположенных в любых отделах </a:t>
            </a:r>
            <a:r>
              <a:rPr lang="ru-RU" altLang="uk-UA" b="1" dirty="0" smtClean="0"/>
              <a:t>сетчатки</a:t>
            </a:r>
            <a:endParaRPr lang="en-US" altLang="uk-UA" b="1" dirty="0"/>
          </a:p>
        </p:txBody>
      </p:sp>
    </p:spTree>
    <p:extLst>
      <p:ext uri="{BB962C8B-B14F-4D97-AF65-F5344CB8AC3E}">
        <p14:creationId xmlns:p14="http://schemas.microsoft.com/office/powerpoint/2010/main" val="10002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3621" y="1408345"/>
            <a:ext cx="2318276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uk-UA" b="1" dirty="0" smtClean="0">
                <a:latin typeface="+mn-lt"/>
              </a:rPr>
              <a:t>ПВР</a:t>
            </a:r>
            <a:r>
              <a:rPr lang="en-US" b="1" dirty="0" smtClean="0">
                <a:latin typeface="+mn-lt"/>
              </a:rPr>
              <a:t> </a:t>
            </a:r>
            <a:r>
              <a:rPr lang="ru-RU" b="1" dirty="0" smtClean="0">
                <a:latin typeface="+mn-lt"/>
              </a:rPr>
              <a:t>в стадии </a:t>
            </a:r>
            <a:r>
              <a:rPr lang="en-US" b="1" dirty="0" smtClean="0">
                <a:latin typeface="+mn-lt"/>
              </a:rPr>
              <a:t>C</a:t>
            </a:r>
            <a:r>
              <a:rPr lang="ru-RU" b="1" dirty="0" smtClean="0">
                <a:latin typeface="+mn-lt"/>
              </a:rPr>
              <a:t>А</a:t>
            </a:r>
            <a:r>
              <a:rPr lang="uk-UA" b="1" dirty="0" smtClean="0">
                <a:latin typeface="+mn-lt"/>
              </a:rPr>
              <a:t> </a:t>
            </a:r>
          </a:p>
          <a:p>
            <a:pPr>
              <a:defRPr/>
            </a:pPr>
            <a:r>
              <a:rPr lang="ru-RU" b="1" dirty="0" err="1" smtClean="0">
                <a:latin typeface="+mn-lt"/>
              </a:rPr>
              <a:t>Релаксирующиая</a:t>
            </a:r>
            <a:r>
              <a:rPr lang="ru-RU" b="1" dirty="0" smtClean="0">
                <a:latin typeface="+mn-lt"/>
              </a:rPr>
              <a:t> </a:t>
            </a:r>
            <a:r>
              <a:rPr lang="ru-RU" b="1" dirty="0" err="1" smtClean="0">
                <a:latin typeface="+mn-lt"/>
              </a:rPr>
              <a:t>ретинотомия</a:t>
            </a:r>
            <a:endParaRPr lang="uk-UA" b="1" dirty="0" smtClean="0">
              <a:latin typeface="+mn-lt"/>
            </a:endParaRPr>
          </a:p>
          <a:p>
            <a:pPr>
              <a:spcBef>
                <a:spcPct val="50000"/>
              </a:spcBef>
              <a:buClr>
                <a:srgbClr val="FF3300"/>
              </a:buClr>
            </a:pPr>
            <a:r>
              <a:rPr lang="ru-RU" altLang="uk-UA" b="1" dirty="0" smtClean="0">
                <a:latin typeface="+mn-lt"/>
              </a:rPr>
              <a:t>атрофия ПЭС в </a:t>
            </a:r>
            <a:r>
              <a:rPr lang="ru-RU" altLang="uk-UA" b="1" dirty="0">
                <a:latin typeface="+mn-lt"/>
              </a:rPr>
              <a:t>зоне разрыва</a:t>
            </a:r>
          </a:p>
          <a:p>
            <a:pPr>
              <a:spcBef>
                <a:spcPct val="50000"/>
              </a:spcBef>
              <a:buClr>
                <a:srgbClr val="FF3300"/>
              </a:buClr>
            </a:pPr>
            <a:r>
              <a:rPr lang="ru-RU" altLang="uk-UA" b="1" dirty="0" smtClean="0">
                <a:latin typeface="+mn-lt"/>
              </a:rPr>
              <a:t>острый некроз сетчатки</a:t>
            </a:r>
          </a:p>
          <a:p>
            <a:pPr>
              <a:spcBef>
                <a:spcPct val="50000"/>
              </a:spcBef>
              <a:buClr>
                <a:srgbClr val="FF3300"/>
              </a:buClr>
            </a:pPr>
            <a:r>
              <a:rPr lang="ru-RU" altLang="uk-UA" b="1" dirty="0" err="1">
                <a:latin typeface="+mn-lt"/>
              </a:rPr>
              <a:t>н</a:t>
            </a:r>
            <a:r>
              <a:rPr lang="ru-RU" altLang="uk-UA" b="1" dirty="0" err="1" smtClean="0">
                <a:latin typeface="+mn-lt"/>
              </a:rPr>
              <a:t>екупируемая</a:t>
            </a:r>
            <a:r>
              <a:rPr lang="ru-RU" altLang="uk-UA" b="1" dirty="0" smtClean="0">
                <a:latin typeface="+mn-lt"/>
              </a:rPr>
              <a:t> отслойка цилиарного тела</a:t>
            </a:r>
          </a:p>
          <a:p>
            <a:pPr>
              <a:spcBef>
                <a:spcPct val="50000"/>
              </a:spcBef>
              <a:buClr>
                <a:srgbClr val="FF3300"/>
              </a:buClr>
            </a:pPr>
            <a:endParaRPr lang="ru-RU" altLang="uk-UA" b="1" dirty="0" smtClean="0">
              <a:latin typeface="+mn-lt"/>
            </a:endParaRPr>
          </a:p>
          <a:p>
            <a:r>
              <a:rPr lang="uk-UA" b="1" dirty="0">
                <a:latin typeface="+mn-lt"/>
              </a:rPr>
              <a:t>РОС + </a:t>
            </a:r>
            <a:r>
              <a:rPr lang="uk-UA" b="1" dirty="0" err="1">
                <a:latin typeface="+mn-lt"/>
              </a:rPr>
              <a:t>незакрытый</a:t>
            </a:r>
            <a:r>
              <a:rPr lang="uk-UA" b="1" dirty="0">
                <a:latin typeface="+mn-lt"/>
              </a:rPr>
              <a:t> </a:t>
            </a:r>
            <a:r>
              <a:rPr lang="uk-UA" b="1" dirty="0" err="1">
                <a:latin typeface="+mn-lt"/>
              </a:rPr>
              <a:t>макул</a:t>
            </a:r>
            <a:r>
              <a:rPr lang="uk-UA" b="1" dirty="0">
                <a:latin typeface="+mn-lt"/>
              </a:rPr>
              <a:t>. </a:t>
            </a:r>
            <a:r>
              <a:rPr lang="uk-UA" b="1" dirty="0" err="1">
                <a:latin typeface="+mn-lt"/>
              </a:rPr>
              <a:t>разрыв</a:t>
            </a:r>
            <a:endParaRPr lang="uk-UA" b="1" dirty="0">
              <a:latin typeface="+mn-lt"/>
            </a:endParaRPr>
          </a:p>
          <a:p>
            <a:endParaRPr lang="uk-UA" b="1" dirty="0">
              <a:latin typeface="+mn-lt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-34482" y="651317"/>
            <a:ext cx="6048676" cy="6206684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/>
          <p:cNvSpPr/>
          <p:nvPr/>
        </p:nvSpPr>
        <p:spPr>
          <a:xfrm>
            <a:off x="3203850" y="764704"/>
            <a:ext cx="5877492" cy="6093297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6516216" y="2900569"/>
            <a:ext cx="256512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1" dirty="0" smtClean="0">
                <a:latin typeface="+mn-lt"/>
              </a:rPr>
              <a:t>ПВР в стадии А, В, С</a:t>
            </a:r>
          </a:p>
          <a:p>
            <a:pPr>
              <a:defRPr/>
            </a:pPr>
            <a:endParaRPr lang="ru-RU" b="1" dirty="0" smtClean="0">
              <a:latin typeface="+mn-lt"/>
            </a:endParaRPr>
          </a:p>
          <a:p>
            <a:pPr>
              <a:defRPr/>
            </a:pPr>
            <a:r>
              <a:rPr lang="ru-RU" b="1" dirty="0" smtClean="0">
                <a:latin typeface="+mn-lt"/>
              </a:rPr>
              <a:t>Нижние разрывы</a:t>
            </a:r>
          </a:p>
          <a:p>
            <a:pPr>
              <a:defRPr/>
            </a:pPr>
            <a:endParaRPr lang="ru-RU" b="1" dirty="0" smtClean="0">
              <a:latin typeface="+mn-lt"/>
            </a:endParaRPr>
          </a:p>
          <a:p>
            <a:pPr>
              <a:defRPr/>
            </a:pPr>
            <a:r>
              <a:rPr lang="ru-RU" b="1" dirty="0" smtClean="0">
                <a:latin typeface="+mn-lt"/>
              </a:rPr>
              <a:t>Гигантские отрывы</a:t>
            </a:r>
          </a:p>
          <a:p>
            <a:pPr>
              <a:defRPr/>
            </a:pPr>
            <a:endParaRPr lang="ru-RU" b="1" dirty="0" smtClean="0">
              <a:latin typeface="+mn-lt"/>
            </a:endParaRPr>
          </a:p>
          <a:p>
            <a:pPr>
              <a:defRPr/>
            </a:pPr>
            <a:r>
              <a:rPr lang="ru-RU" b="1" dirty="0" smtClean="0">
                <a:latin typeface="+mn-lt"/>
              </a:rPr>
              <a:t>Заворот сетчатки</a:t>
            </a:r>
          </a:p>
          <a:p>
            <a:pPr>
              <a:defRPr/>
            </a:pPr>
            <a:endParaRPr lang="ru-RU" b="1" dirty="0" smtClean="0">
              <a:latin typeface="+mn-lt"/>
            </a:endParaRPr>
          </a:p>
          <a:p>
            <a:pPr>
              <a:defRPr/>
            </a:pPr>
            <a:r>
              <a:rPr lang="ru-RU" b="1" dirty="0" smtClean="0">
                <a:latin typeface="+mn-lt"/>
              </a:rPr>
              <a:t>РОС + ОСО</a:t>
            </a:r>
            <a:endParaRPr lang="uk-UA" b="1" dirty="0"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17564" y="3273543"/>
            <a:ext cx="2828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uk-UA" b="1" dirty="0" smtClean="0">
                <a:latin typeface="+mn-lt"/>
              </a:rPr>
              <a:t>РОС + ПВР в </a:t>
            </a:r>
            <a:r>
              <a:rPr lang="uk-UA" b="1" dirty="0" err="1" smtClean="0">
                <a:latin typeface="+mn-lt"/>
              </a:rPr>
              <a:t>стадии</a:t>
            </a:r>
            <a:r>
              <a:rPr lang="uk-UA" b="1" dirty="0" smtClean="0">
                <a:latin typeface="+mn-lt"/>
              </a:rPr>
              <a:t> С</a:t>
            </a:r>
          </a:p>
          <a:p>
            <a:pPr>
              <a:defRPr/>
            </a:pPr>
            <a:endParaRPr lang="uk-UA" b="1" dirty="0">
              <a:latin typeface="+mn-lt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56178" y="66541"/>
            <a:ext cx="792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+mn-lt"/>
              </a:rPr>
              <a:t>газ</a:t>
            </a:r>
            <a:endParaRPr lang="uk-UA" sz="3200" b="1" dirty="0">
              <a:latin typeface="+mn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502" y="66540"/>
            <a:ext cx="1875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+mn-lt"/>
              </a:rPr>
              <a:t>силикон</a:t>
            </a:r>
            <a:endParaRPr lang="uk-UA" sz="3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560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4581128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uk-UA" b="1" dirty="0" smtClean="0">
                <a:latin typeface="+mn-lt"/>
              </a:rPr>
              <a:t>P.S.</a:t>
            </a:r>
            <a:endParaRPr lang="ru-RU" altLang="uk-UA" b="1" dirty="0" smtClean="0">
              <a:latin typeface="+mn-lt"/>
            </a:endParaRPr>
          </a:p>
          <a:p>
            <a:r>
              <a:rPr lang="ru-RU" altLang="uk-UA" b="1" dirty="0" err="1" smtClean="0">
                <a:latin typeface="+mn-lt"/>
              </a:rPr>
              <a:t>Эписклеральное</a:t>
            </a:r>
            <a:r>
              <a:rPr lang="ru-RU" altLang="uk-UA" b="1" dirty="0" smtClean="0">
                <a:latin typeface="+mn-lt"/>
              </a:rPr>
              <a:t> </a:t>
            </a:r>
            <a:r>
              <a:rPr lang="ru-RU" altLang="uk-UA" b="1" dirty="0">
                <a:latin typeface="+mn-lt"/>
              </a:rPr>
              <a:t>пломбирования является </a:t>
            </a:r>
            <a:r>
              <a:rPr lang="ru-RU" altLang="uk-UA" b="1" dirty="0" smtClean="0">
                <a:latin typeface="+mn-lt"/>
              </a:rPr>
              <a:t>искусством,</a:t>
            </a:r>
            <a:endParaRPr lang="ru-RU" altLang="uk-UA" b="1" dirty="0">
              <a:latin typeface="+mn-lt"/>
            </a:endParaRPr>
          </a:p>
          <a:p>
            <a:r>
              <a:rPr lang="ru-RU" altLang="uk-UA" b="1" dirty="0" err="1">
                <a:latin typeface="+mn-lt"/>
              </a:rPr>
              <a:t>витрэктомия</a:t>
            </a:r>
            <a:r>
              <a:rPr lang="ru-RU" altLang="uk-UA" b="1" dirty="0">
                <a:latin typeface="+mn-lt"/>
              </a:rPr>
              <a:t> - высокотехнологичное </a:t>
            </a:r>
            <a:r>
              <a:rPr lang="ru-RU" altLang="uk-UA" b="1" dirty="0" smtClean="0">
                <a:latin typeface="+mn-lt"/>
              </a:rPr>
              <a:t>ремеслом.</a:t>
            </a:r>
            <a:endParaRPr lang="uk-UA" dirty="0"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15356" t="16032" r="58263" b="18870"/>
          <a:stretch/>
        </p:blipFill>
        <p:spPr>
          <a:xfrm>
            <a:off x="179512" y="3431409"/>
            <a:ext cx="2376264" cy="32983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12160" y="5932466"/>
            <a:ext cx="2074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+mn-lt"/>
              </a:rPr>
              <a:t>Harvey A. </a:t>
            </a:r>
            <a:r>
              <a:rPr lang="en-US" b="1" dirty="0" err="1">
                <a:latin typeface="+mn-lt"/>
              </a:rPr>
              <a:t>Lincoff</a:t>
            </a:r>
            <a:endParaRPr lang="uk-UA" dirty="0"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49099"/>
            <a:ext cx="8568952" cy="252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endParaRPr lang="ru-RU" altLang="uk-UA" b="1" dirty="0" smtClean="0">
              <a:latin typeface="+mn-lt"/>
            </a:endParaRPr>
          </a:p>
          <a:p>
            <a:pPr lvl="0" algn="ctr">
              <a:spcBef>
                <a:spcPct val="20000"/>
              </a:spcBef>
            </a:pPr>
            <a:r>
              <a:rPr lang="ru-RU" altLang="uk-UA" sz="2400" b="1" dirty="0" smtClean="0">
                <a:latin typeface="+mn-lt"/>
              </a:rPr>
              <a:t>Хирургия РОС: что делать?</a:t>
            </a:r>
            <a:endParaRPr lang="ru-RU" altLang="uk-UA" b="1" dirty="0" smtClean="0">
              <a:latin typeface="+mn-lt"/>
            </a:endParaRPr>
          </a:p>
          <a:p>
            <a:pPr lvl="0" algn="ctr">
              <a:spcBef>
                <a:spcPct val="20000"/>
              </a:spcBef>
            </a:pPr>
            <a:r>
              <a:rPr lang="ru-RU" altLang="uk-UA" sz="2400" b="1" dirty="0" smtClean="0">
                <a:latin typeface="+mn-lt"/>
              </a:rPr>
              <a:t>операцию, </a:t>
            </a:r>
          </a:p>
          <a:p>
            <a:pPr marL="285750" lvl="0" indent="-2857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uk-UA" b="1" dirty="0" smtClean="0">
                <a:latin typeface="+mn-lt"/>
              </a:rPr>
              <a:t>которой </a:t>
            </a:r>
            <a:r>
              <a:rPr lang="ru-RU" altLang="uk-UA" b="1" dirty="0" smtClean="0">
                <a:solidFill>
                  <a:srgbClr val="FF0000"/>
                </a:solidFill>
                <a:latin typeface="+mn-lt"/>
              </a:rPr>
              <a:t>ВЫ</a:t>
            </a:r>
            <a:r>
              <a:rPr lang="ru-RU" altLang="uk-UA" b="1" dirty="0" smtClean="0">
                <a:latin typeface="+mn-lt"/>
              </a:rPr>
              <a:t> лучше владеете, </a:t>
            </a:r>
          </a:p>
          <a:p>
            <a:pPr marL="285750" lvl="0" indent="-2857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uk-UA" b="1" dirty="0" smtClean="0">
                <a:latin typeface="+mn-lt"/>
              </a:rPr>
              <a:t>в которой больше уверенности в получении положительного результата,</a:t>
            </a:r>
          </a:p>
          <a:p>
            <a:pPr marL="285750" lvl="0" indent="-2857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uk-UA" b="1" dirty="0">
                <a:latin typeface="+mn-lt"/>
              </a:rPr>
              <a:t>к</a:t>
            </a:r>
            <a:r>
              <a:rPr lang="ru-RU" altLang="uk-UA" b="1" dirty="0" smtClean="0">
                <a:latin typeface="+mn-lt"/>
              </a:rPr>
              <a:t>оторая принесет максимальную пользу для больного.</a:t>
            </a:r>
            <a:endParaRPr lang="ru-RU" altLang="uk-UA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4549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Рисунок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50"/>
          <a:stretch>
            <a:fillRect/>
          </a:stretch>
        </p:blipFill>
        <p:spPr bwMode="auto">
          <a:xfrm>
            <a:off x="107950" y="1916113"/>
            <a:ext cx="2851150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8" b="10832"/>
          <a:stretch>
            <a:fillRect/>
          </a:stretch>
        </p:blipFill>
        <p:spPr bwMode="auto">
          <a:xfrm>
            <a:off x="179388" y="5589588"/>
            <a:ext cx="287972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Овал 42"/>
          <p:cNvSpPr/>
          <p:nvPr/>
        </p:nvSpPr>
        <p:spPr>
          <a:xfrm>
            <a:off x="2051050" y="2349500"/>
            <a:ext cx="3600450" cy="3671888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 err="1">
                <a:solidFill>
                  <a:schemeClr val="tx1"/>
                </a:solidFill>
              </a:rPr>
              <a:t>Эмоксипин</a:t>
            </a:r>
            <a:endParaRPr lang="ru-RU" sz="2000" b="1" dirty="0">
              <a:solidFill>
                <a:schemeClr val="tx1"/>
              </a:solidFill>
            </a:endParaRPr>
          </a:p>
          <a:p>
            <a:pPr algn="ctr"/>
            <a:r>
              <a:rPr lang="ru-RU" sz="2000" b="1" dirty="0" err="1">
                <a:solidFill>
                  <a:schemeClr val="tx1"/>
                </a:solidFill>
              </a:rPr>
              <a:t>Цераксон</a:t>
            </a:r>
            <a:endParaRPr lang="ru-RU" sz="2000" b="1" dirty="0">
              <a:solidFill>
                <a:schemeClr val="tx1"/>
              </a:solidFill>
            </a:endParaRPr>
          </a:p>
          <a:p>
            <a:pPr algn="ctr"/>
            <a:r>
              <a:rPr lang="ru-RU" sz="2000" b="1" dirty="0" err="1">
                <a:solidFill>
                  <a:schemeClr val="tx1"/>
                </a:solidFill>
              </a:rPr>
              <a:t>Армадин</a:t>
            </a:r>
            <a:endParaRPr lang="ru-RU" sz="2000" b="1" dirty="0">
              <a:solidFill>
                <a:schemeClr val="tx1"/>
              </a:solidFill>
            </a:endParaRPr>
          </a:p>
          <a:p>
            <a:pPr algn="ctr"/>
            <a:r>
              <a:rPr lang="ru-RU" sz="2000" b="1" dirty="0" err="1">
                <a:solidFill>
                  <a:schemeClr val="tx1"/>
                </a:solidFill>
              </a:rPr>
              <a:t>Кортексин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ru-RU" sz="2000" b="1" dirty="0" err="1">
                <a:solidFill>
                  <a:schemeClr val="tx1"/>
                </a:solidFill>
              </a:rPr>
              <a:t>ретиналамин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37233" name="Rectangle 17"/>
          <p:cNvSpPr>
            <a:spLocks noChangeArrowheads="1"/>
          </p:cNvSpPr>
          <p:nvPr/>
        </p:nvSpPr>
        <p:spPr bwMode="auto">
          <a:xfrm>
            <a:off x="6119813" y="4049713"/>
            <a:ext cx="1881187" cy="4413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Blip>
                <a:blip r:embed="rId6"/>
              </a:buBlip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Blip>
                <a:blip r:embed="rId7"/>
              </a:buBlip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  <a:defRPr/>
            </a:pPr>
            <a:endParaRPr lang="ru-RU" altLang="en-US" sz="2100" b="1" i="1" u="sng" dirty="0">
              <a:solidFill>
                <a:srgbClr val="FF0000"/>
              </a:solidFill>
            </a:endParaRPr>
          </a:p>
        </p:txBody>
      </p:sp>
      <p:sp>
        <p:nvSpPr>
          <p:cNvPr id="137250" name="Rectangle 34"/>
          <p:cNvSpPr>
            <a:spLocks noChangeArrowheads="1"/>
          </p:cNvSpPr>
          <p:nvPr/>
        </p:nvSpPr>
        <p:spPr bwMode="auto">
          <a:xfrm>
            <a:off x="5349875" y="1368425"/>
            <a:ext cx="2651125" cy="719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Blip>
                <a:blip r:embed="rId6"/>
              </a:buBlip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Blip>
                <a:blip r:embed="rId7"/>
              </a:buBlip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  <a:defRPr/>
            </a:pPr>
            <a:endParaRPr lang="ru-RU" altLang="en-US" sz="2100" b="1" i="1" dirty="0">
              <a:solidFill>
                <a:srgbClr val="FF0000"/>
              </a:solidFill>
            </a:endParaRPr>
          </a:p>
        </p:txBody>
      </p:sp>
      <p:pic>
        <p:nvPicPr>
          <p:cNvPr id="18441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46"/>
          <a:stretch>
            <a:fillRect/>
          </a:stretch>
        </p:blipFill>
        <p:spPr bwMode="auto">
          <a:xfrm>
            <a:off x="0" y="0"/>
            <a:ext cx="4411663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3" descr="Oct2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6" t="35750"/>
          <a:stretch>
            <a:fillRect/>
          </a:stretch>
        </p:blipFill>
        <p:spPr bwMode="auto">
          <a:xfrm>
            <a:off x="5148263" y="1196975"/>
            <a:ext cx="28082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0"/>
          <a:stretch>
            <a:fillRect/>
          </a:stretch>
        </p:blipFill>
        <p:spPr bwMode="auto">
          <a:xfrm>
            <a:off x="6084888" y="2462213"/>
            <a:ext cx="2735262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3" descr="Днестрянская iivan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076700"/>
            <a:ext cx="3292475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Стрелка вниз 46"/>
          <p:cNvSpPr/>
          <p:nvPr/>
        </p:nvSpPr>
        <p:spPr>
          <a:xfrm rot="3231670">
            <a:off x="2108994" y="5055394"/>
            <a:ext cx="360363" cy="504825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" name="Стрелка вниз 47"/>
          <p:cNvSpPr/>
          <p:nvPr/>
        </p:nvSpPr>
        <p:spPr>
          <a:xfrm rot="13676164">
            <a:off x="5110162" y="2270126"/>
            <a:ext cx="360363" cy="779462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9" name="Стрелка вниз 48"/>
          <p:cNvSpPr/>
          <p:nvPr/>
        </p:nvSpPr>
        <p:spPr>
          <a:xfrm rot="17512659">
            <a:off x="5474494" y="4525169"/>
            <a:ext cx="360362" cy="482600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0" name="Стрелка вниз 49"/>
          <p:cNvSpPr/>
          <p:nvPr/>
        </p:nvSpPr>
        <p:spPr>
          <a:xfrm rot="14801493">
            <a:off x="5545932" y="3186906"/>
            <a:ext cx="360362" cy="631825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" name="Стрелка вниз 50"/>
          <p:cNvSpPr/>
          <p:nvPr/>
        </p:nvSpPr>
        <p:spPr>
          <a:xfrm rot="8362241">
            <a:off x="2028825" y="3052763"/>
            <a:ext cx="360363" cy="504825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" name="Стрелка вниз 51"/>
          <p:cNvSpPr/>
          <p:nvPr/>
        </p:nvSpPr>
        <p:spPr>
          <a:xfrm rot="10800000">
            <a:off x="3756025" y="1736725"/>
            <a:ext cx="398463" cy="755650"/>
          </a:xfrm>
          <a:prstGeom prst="downArrow">
            <a:avLst>
              <a:gd name="adj1" fmla="val 48052"/>
              <a:gd name="adj2" fmla="val 50000"/>
            </a:avLst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917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Рисунок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50"/>
          <a:stretch>
            <a:fillRect/>
          </a:stretch>
        </p:blipFill>
        <p:spPr bwMode="auto">
          <a:xfrm>
            <a:off x="107950" y="1916113"/>
            <a:ext cx="2851150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8" b="10832"/>
          <a:stretch>
            <a:fillRect/>
          </a:stretch>
        </p:blipFill>
        <p:spPr bwMode="auto">
          <a:xfrm>
            <a:off x="179388" y="5589588"/>
            <a:ext cx="287972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Овал 42"/>
          <p:cNvSpPr/>
          <p:nvPr/>
        </p:nvSpPr>
        <p:spPr>
          <a:xfrm>
            <a:off x="2051050" y="2349500"/>
            <a:ext cx="3600450" cy="3671888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7233" name="Rectangle 17"/>
          <p:cNvSpPr>
            <a:spLocks noChangeArrowheads="1"/>
          </p:cNvSpPr>
          <p:nvPr/>
        </p:nvSpPr>
        <p:spPr bwMode="auto">
          <a:xfrm>
            <a:off x="6119813" y="4049713"/>
            <a:ext cx="1881187" cy="4413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Blip>
                <a:blip r:embed="rId6"/>
              </a:buBlip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Blip>
                <a:blip r:embed="rId7"/>
              </a:buBlip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  <a:defRPr/>
            </a:pPr>
            <a:endParaRPr lang="ru-RU" altLang="en-US" sz="2100" b="1" i="1" u="sng" dirty="0">
              <a:solidFill>
                <a:srgbClr val="FF0000"/>
              </a:solidFill>
            </a:endParaRPr>
          </a:p>
        </p:txBody>
      </p:sp>
      <p:sp>
        <p:nvSpPr>
          <p:cNvPr id="137250" name="Rectangle 34"/>
          <p:cNvSpPr>
            <a:spLocks noChangeArrowheads="1"/>
          </p:cNvSpPr>
          <p:nvPr/>
        </p:nvSpPr>
        <p:spPr bwMode="auto">
          <a:xfrm>
            <a:off x="5349875" y="1368425"/>
            <a:ext cx="2651125" cy="719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Blip>
                <a:blip r:embed="rId6"/>
              </a:buBlip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Blip>
                <a:blip r:embed="rId7"/>
              </a:buBlip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  <a:defRPr/>
            </a:pPr>
            <a:endParaRPr lang="ru-RU" altLang="en-US" sz="2100" b="1" i="1" dirty="0">
              <a:solidFill>
                <a:srgbClr val="FF0000"/>
              </a:solidFill>
            </a:endParaRPr>
          </a:p>
        </p:txBody>
      </p:sp>
      <p:pic>
        <p:nvPicPr>
          <p:cNvPr id="18441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46"/>
          <a:stretch>
            <a:fillRect/>
          </a:stretch>
        </p:blipFill>
        <p:spPr bwMode="auto">
          <a:xfrm>
            <a:off x="0" y="0"/>
            <a:ext cx="4411663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3" descr="Oct2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6" t="35750"/>
          <a:stretch>
            <a:fillRect/>
          </a:stretch>
        </p:blipFill>
        <p:spPr bwMode="auto">
          <a:xfrm>
            <a:off x="5148263" y="1196975"/>
            <a:ext cx="28082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0"/>
          <a:stretch>
            <a:fillRect/>
          </a:stretch>
        </p:blipFill>
        <p:spPr bwMode="auto">
          <a:xfrm>
            <a:off x="6084888" y="2462213"/>
            <a:ext cx="2735262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3" descr="Днестрянская iivan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076700"/>
            <a:ext cx="3292475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Стрелка вниз 46"/>
          <p:cNvSpPr/>
          <p:nvPr/>
        </p:nvSpPr>
        <p:spPr>
          <a:xfrm rot="3231670">
            <a:off x="2108994" y="5055394"/>
            <a:ext cx="360363" cy="504825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" name="Стрелка вниз 47"/>
          <p:cNvSpPr/>
          <p:nvPr/>
        </p:nvSpPr>
        <p:spPr>
          <a:xfrm rot="13676164">
            <a:off x="5110162" y="2270126"/>
            <a:ext cx="360363" cy="779462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9" name="Стрелка вниз 48"/>
          <p:cNvSpPr/>
          <p:nvPr/>
        </p:nvSpPr>
        <p:spPr>
          <a:xfrm rot="17512659">
            <a:off x="5474494" y="4525169"/>
            <a:ext cx="360362" cy="482600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0" name="Стрелка вниз 49"/>
          <p:cNvSpPr/>
          <p:nvPr/>
        </p:nvSpPr>
        <p:spPr>
          <a:xfrm rot="14801493">
            <a:off x="5545932" y="3186906"/>
            <a:ext cx="360362" cy="631825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" name="Стрелка вниз 50"/>
          <p:cNvSpPr/>
          <p:nvPr/>
        </p:nvSpPr>
        <p:spPr>
          <a:xfrm rot="8362241">
            <a:off x="2028825" y="3052763"/>
            <a:ext cx="360363" cy="504825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" name="Стрелка вниз 51"/>
          <p:cNvSpPr/>
          <p:nvPr/>
        </p:nvSpPr>
        <p:spPr>
          <a:xfrm rot="10800000">
            <a:off x="3756025" y="1736725"/>
            <a:ext cx="398463" cy="755650"/>
          </a:xfrm>
          <a:prstGeom prst="downArrow">
            <a:avLst>
              <a:gd name="adj1" fmla="val 48052"/>
              <a:gd name="adj2" fmla="val 50000"/>
            </a:avLst>
          </a:prstGeom>
          <a:solidFill>
            <a:schemeClr val="accent5">
              <a:lumMod val="5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14050" name="Picture 2" descr="ÐÐ°ÑÑÐ¸Ð½ÐºÐ¸ Ð¿Ð¾ Ð·Ð°Ð¿ÑÐ¾ÑÑ ÑÐµÑÐ²ÐµÐ³Ð°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184" y="3110815"/>
            <a:ext cx="2792627" cy="2059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4585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74650" y="115888"/>
            <a:ext cx="8518525" cy="693737"/>
          </a:xfrm>
          <a:noFill/>
          <a:ln/>
        </p:spPr>
        <p:txBody>
          <a:bodyPr/>
          <a:lstStyle/>
          <a:p>
            <a:r>
              <a:rPr lang="ru-RU" altLang="uk-UA" sz="2400" b="1" dirty="0" smtClean="0"/>
              <a:t>Благодарю за внимание</a:t>
            </a:r>
            <a:endParaRPr lang="uk-UA" altLang="uk-UA" sz="2400" b="1" dirty="0"/>
          </a:p>
        </p:txBody>
      </p:sp>
      <p:pic>
        <p:nvPicPr>
          <p:cNvPr id="643075" name="Picture 3" descr="Днестрянская iiv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79463"/>
            <a:ext cx="7740650" cy="607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93409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4679950"/>
            <a:ext cx="8534400" cy="2178050"/>
          </a:xfrm>
          <a:noFill/>
          <a:ln/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n-US" altLang="uk-UA" sz="1300" b="1"/>
              <a:t> </a:t>
            </a:r>
            <a:r>
              <a:rPr lang="en-US" altLang="uk-UA" sz="1300" b="1">
                <a:solidFill>
                  <a:srgbClr val="FF3300"/>
                </a:solidFill>
              </a:rPr>
              <a:t>Alexander P, Ang A, Poulson A, Snead MP.</a:t>
            </a:r>
            <a:r>
              <a:rPr lang="en-US" altLang="uk-UA" sz="1300" b="1"/>
              <a:t> Scleral buckling combined with vitrectomy for the</a:t>
            </a:r>
            <a:r>
              <a:rPr lang="ru-RU" altLang="uk-UA" sz="1300" b="1"/>
              <a:t> 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en-US" altLang="uk-UA" sz="1300" b="1"/>
              <a:t>management of rhegmatogenous retinal detachment associated with inferior retinal breaks // </a:t>
            </a:r>
            <a:r>
              <a:rPr lang="en-US" altLang="uk-UA" sz="1300" b="1">
                <a:solidFill>
                  <a:srgbClr val="FF3300"/>
                </a:solidFill>
              </a:rPr>
              <a:t>Eye (2008)</a:t>
            </a:r>
            <a:endParaRPr lang="ru-RU" altLang="uk-UA" sz="1300" b="1">
              <a:solidFill>
                <a:srgbClr val="FF3300"/>
              </a:solidFill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en-US" altLang="uk-UA" sz="1300" b="1">
                <a:solidFill>
                  <a:srgbClr val="FF3300"/>
                </a:solidFill>
              </a:rPr>
              <a:t>22, 200–203</a:t>
            </a:r>
          </a:p>
          <a:p>
            <a:pPr algn="just">
              <a:lnSpc>
                <a:spcPct val="80000"/>
              </a:lnSpc>
            </a:pPr>
            <a:r>
              <a:rPr lang="en-US" altLang="uk-UA" sz="1300" b="1"/>
              <a:t> </a:t>
            </a:r>
            <a:r>
              <a:rPr lang="en-US" altLang="uk-UA" sz="1300" b="1">
                <a:solidFill>
                  <a:srgbClr val="FF3300"/>
                </a:solidFill>
              </a:rPr>
              <a:t>Dang Burgener NP, Petropoulos IK, Stangos AN, Pournaras CJ.</a:t>
            </a:r>
            <a:r>
              <a:rPr lang="en-US" altLang="uk-UA" sz="1300" b="1"/>
              <a:t> Pseudophakic inferior retinal</a:t>
            </a:r>
            <a:endParaRPr lang="ru-RU" altLang="uk-UA" sz="1300" b="1"/>
          </a:p>
          <a:p>
            <a:pPr algn="just">
              <a:lnSpc>
                <a:spcPct val="80000"/>
              </a:lnSpc>
              <a:buFontTx/>
              <a:buNone/>
            </a:pPr>
            <a:r>
              <a:rPr lang="en-US" altLang="uk-UA" sz="1300" b="1"/>
              <a:t>detachment or detachment with inferior breaks: clinical outcome and recurrences after primary</a:t>
            </a:r>
            <a:endParaRPr lang="ru-RU" altLang="uk-UA" sz="1300" b="1"/>
          </a:p>
          <a:p>
            <a:pPr algn="just">
              <a:lnSpc>
                <a:spcPct val="80000"/>
              </a:lnSpc>
              <a:buFontTx/>
              <a:buNone/>
            </a:pPr>
            <a:r>
              <a:rPr lang="en-US" altLang="uk-UA" sz="1300" b="1"/>
              <a:t>vitrectomy-gas // </a:t>
            </a:r>
            <a:r>
              <a:rPr lang="en-US" altLang="uk-UA" sz="1300" b="1">
                <a:solidFill>
                  <a:srgbClr val="FF3300"/>
                </a:solidFill>
              </a:rPr>
              <a:t>Klin Monatsbl Augenheilkd.  2006; 223(5):436-9</a:t>
            </a:r>
          </a:p>
          <a:p>
            <a:pPr algn="just">
              <a:lnSpc>
                <a:spcPct val="80000"/>
              </a:lnSpc>
            </a:pPr>
            <a:r>
              <a:rPr lang="en-US" altLang="uk-UA" sz="1300" b="1"/>
              <a:t> </a:t>
            </a:r>
            <a:r>
              <a:rPr lang="en-US" altLang="uk-UA" sz="1300" b="1">
                <a:solidFill>
                  <a:srgbClr val="FF3300"/>
                </a:solidFill>
              </a:rPr>
              <a:t>Sharma A, Grigoropoulos V, Williamson T H.</a:t>
            </a:r>
            <a:r>
              <a:rPr lang="en-US" altLang="uk-UA" sz="1300" b="1"/>
              <a:t> Management of primary rhegmatogenous retinal</a:t>
            </a:r>
            <a:endParaRPr lang="ru-RU" altLang="uk-UA" sz="1300" b="1"/>
          </a:p>
          <a:p>
            <a:pPr algn="just">
              <a:lnSpc>
                <a:spcPct val="80000"/>
              </a:lnSpc>
              <a:buFontTx/>
              <a:buNone/>
            </a:pPr>
            <a:r>
              <a:rPr lang="en-US" altLang="uk-UA" sz="1300" b="1"/>
              <a:t>detachment with inferior breaks // </a:t>
            </a:r>
            <a:r>
              <a:rPr lang="en-US" altLang="uk-UA" sz="1300" b="1">
                <a:solidFill>
                  <a:srgbClr val="FF3300"/>
                </a:solidFill>
              </a:rPr>
              <a:t>Br. J. Ophthalmol. 2004;88;1372-1375</a:t>
            </a:r>
          </a:p>
          <a:p>
            <a:pPr algn="just">
              <a:lnSpc>
                <a:spcPct val="80000"/>
              </a:lnSpc>
            </a:pPr>
            <a:r>
              <a:rPr lang="en-US" altLang="uk-UA" sz="1300" b="1"/>
              <a:t> </a:t>
            </a:r>
            <a:r>
              <a:rPr lang="en-US" altLang="uk-UA" sz="1300" b="1">
                <a:solidFill>
                  <a:srgbClr val="FF3300"/>
                </a:solidFill>
              </a:rPr>
              <a:t>Wickham L, Connor M, Aylward G W.</a:t>
            </a:r>
            <a:r>
              <a:rPr lang="en-US" altLang="uk-UA" sz="1300" b="1"/>
              <a:t> Vitrectomy and gas for inferior break retinal detachments: are</a:t>
            </a:r>
            <a:endParaRPr lang="ru-RU" altLang="uk-UA" sz="1300" b="1"/>
          </a:p>
          <a:p>
            <a:pPr algn="just">
              <a:lnSpc>
                <a:spcPct val="80000"/>
              </a:lnSpc>
              <a:buFontTx/>
              <a:buNone/>
            </a:pPr>
            <a:r>
              <a:rPr lang="en-US" altLang="uk-UA" sz="1300" b="1"/>
              <a:t>the results comparable to vitrectomy, gas, and scleral buckle? // </a:t>
            </a:r>
            <a:r>
              <a:rPr lang="en-US" altLang="uk-UA" sz="1300" b="1">
                <a:solidFill>
                  <a:srgbClr val="FF3300"/>
                </a:solidFill>
              </a:rPr>
              <a:t>Br. J. Ophthalmol. 2004;88;1376-1379</a:t>
            </a:r>
          </a:p>
        </p:txBody>
      </p:sp>
      <p:graphicFrame>
        <p:nvGraphicFramePr>
          <p:cNvPr id="33797" name="Object 5"/>
          <p:cNvGraphicFramePr>
            <a:graphicFrameLocks noGrp="1" noChangeAspect="1"/>
          </p:cNvGraphicFramePr>
          <p:nvPr>
            <p:ph sz="half" idx="2"/>
          </p:nvPr>
        </p:nvGraphicFramePr>
        <p:xfrm>
          <a:off x="2484438" y="1196975"/>
          <a:ext cx="6264275" cy="317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83" name="Диаграмма" r:id="rId4" imgW="7105577" imgH="3952800" progId="MSGraph.Chart.8">
                  <p:embed followColorScheme="full"/>
                </p:oleObj>
              </mc:Choice>
              <mc:Fallback>
                <p:oleObj name="Диаграмма" r:id="rId4" imgW="7105577" imgH="3952800" progId="MSGraph.Chart.8">
                  <p:embed followColorScheme="full"/>
                  <p:pic>
                    <p:nvPicPr>
                      <p:cNvPr id="0" name="Picture 4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1196975"/>
                        <a:ext cx="6264275" cy="3170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-36513" y="2947988"/>
            <a:ext cx="22526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uk-UA"/>
              <a:t>Alexander et al.</a:t>
            </a:r>
            <a:r>
              <a:rPr lang="ru-RU" altLang="uk-UA"/>
              <a:t>,</a:t>
            </a:r>
            <a:r>
              <a:rPr lang="en-US" altLang="uk-UA"/>
              <a:t> 2008</a:t>
            </a:r>
            <a:endParaRPr lang="ru-RU" altLang="uk-UA"/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-17463" y="1412875"/>
            <a:ext cx="2212976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uk-UA"/>
              <a:t>Wickham et al.</a:t>
            </a:r>
            <a:r>
              <a:rPr lang="ru-RU" altLang="uk-UA"/>
              <a:t>,</a:t>
            </a:r>
            <a:r>
              <a:rPr lang="en-US" altLang="uk-UA"/>
              <a:t> 2004</a:t>
            </a:r>
            <a:r>
              <a:rPr lang="en-US" altLang="uk-UA" sz="1400"/>
              <a:t> </a:t>
            </a:r>
            <a:endParaRPr lang="ru-RU" altLang="uk-UA" sz="1400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2771775" y="3500438"/>
            <a:ext cx="37449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 dirty="0">
                <a:solidFill>
                  <a:srgbClr val="FF3300"/>
                </a:solidFill>
              </a:rPr>
              <a:t>ВЭ + газ</a:t>
            </a:r>
            <a:r>
              <a:rPr lang="en-US" altLang="uk-UA" dirty="0">
                <a:solidFill>
                  <a:srgbClr val="FF3300"/>
                </a:solidFill>
              </a:rPr>
              <a:t> </a:t>
            </a:r>
            <a:r>
              <a:rPr lang="ru-RU" altLang="uk-UA" dirty="0">
                <a:solidFill>
                  <a:srgbClr val="FF3300"/>
                </a:solidFill>
              </a:rPr>
              <a:t>+</a:t>
            </a:r>
            <a:r>
              <a:rPr lang="en-US" altLang="uk-UA" dirty="0">
                <a:solidFill>
                  <a:srgbClr val="FF3300"/>
                </a:solidFill>
              </a:rPr>
              <a:t> </a:t>
            </a:r>
            <a:r>
              <a:rPr lang="ru-RU" altLang="uk-UA" dirty="0">
                <a:solidFill>
                  <a:srgbClr val="FF3300"/>
                </a:solidFill>
              </a:rPr>
              <a:t>пломбирование</a:t>
            </a:r>
            <a:r>
              <a:rPr lang="en-US" altLang="uk-UA" dirty="0">
                <a:solidFill>
                  <a:srgbClr val="FF3300"/>
                </a:solidFill>
              </a:rPr>
              <a:t> (73%)</a:t>
            </a:r>
            <a:endParaRPr lang="ru-RU" altLang="uk-UA" dirty="0">
              <a:solidFill>
                <a:srgbClr val="FF3300"/>
              </a:solidFill>
            </a:endParaRP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-17463" y="1916113"/>
            <a:ext cx="2016126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uk-UA"/>
              <a:t>Sharma et al.</a:t>
            </a:r>
            <a:r>
              <a:rPr lang="ru-RU" altLang="uk-UA"/>
              <a:t>,</a:t>
            </a:r>
            <a:r>
              <a:rPr lang="en-US" altLang="uk-UA"/>
              <a:t> 2004</a:t>
            </a:r>
            <a:endParaRPr lang="ru-RU" altLang="uk-UA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-142875" y="2420938"/>
            <a:ext cx="28432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uk-UA"/>
              <a:t>Dang Burgener</a:t>
            </a:r>
            <a:r>
              <a:rPr lang="ru-RU" altLang="uk-UA"/>
              <a:t> </a:t>
            </a:r>
            <a:r>
              <a:rPr lang="en-US" altLang="uk-UA"/>
              <a:t>et al.</a:t>
            </a:r>
            <a:r>
              <a:rPr lang="ru-RU" altLang="uk-UA"/>
              <a:t>,</a:t>
            </a:r>
            <a:r>
              <a:rPr lang="en-US" altLang="uk-UA"/>
              <a:t> 2006</a:t>
            </a:r>
          </a:p>
          <a:p>
            <a:pPr algn="r"/>
            <a:endParaRPr lang="ru-RU" altLang="uk-UA"/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2771775" y="1928813"/>
            <a:ext cx="2446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>
                <a:solidFill>
                  <a:srgbClr val="FF3300"/>
                </a:solidFill>
              </a:rPr>
              <a:t>ВЭ + газ </a:t>
            </a:r>
            <a:r>
              <a:rPr lang="en-US" altLang="uk-UA">
                <a:solidFill>
                  <a:srgbClr val="FF3300"/>
                </a:solidFill>
              </a:rPr>
              <a:t>(81,3%)</a:t>
            </a:r>
            <a:endParaRPr lang="ru-RU" altLang="uk-UA">
              <a:solidFill>
                <a:srgbClr val="FF3300"/>
              </a:solidFill>
            </a:endParaRP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2771775" y="1390650"/>
            <a:ext cx="2446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>
                <a:solidFill>
                  <a:srgbClr val="FF3300"/>
                </a:solidFill>
              </a:rPr>
              <a:t>ВЭ + газ </a:t>
            </a:r>
            <a:r>
              <a:rPr lang="en-US" altLang="uk-UA">
                <a:solidFill>
                  <a:srgbClr val="FF3300"/>
                </a:solidFill>
              </a:rPr>
              <a:t>(8</a:t>
            </a:r>
            <a:r>
              <a:rPr lang="ru-RU" altLang="uk-UA">
                <a:solidFill>
                  <a:srgbClr val="FF3300"/>
                </a:solidFill>
              </a:rPr>
              <a:t>9</a:t>
            </a:r>
            <a:r>
              <a:rPr lang="en-US" altLang="uk-UA">
                <a:solidFill>
                  <a:srgbClr val="FF3300"/>
                </a:solidFill>
              </a:rPr>
              <a:t>,</a:t>
            </a:r>
            <a:r>
              <a:rPr lang="ru-RU" altLang="uk-UA">
                <a:solidFill>
                  <a:srgbClr val="FF3300"/>
                </a:solidFill>
              </a:rPr>
              <a:t>0</a:t>
            </a:r>
            <a:r>
              <a:rPr lang="en-US" altLang="uk-UA">
                <a:solidFill>
                  <a:srgbClr val="FF3300"/>
                </a:solidFill>
              </a:rPr>
              <a:t>%)</a:t>
            </a:r>
            <a:endParaRPr lang="ru-RU" altLang="uk-UA">
              <a:solidFill>
                <a:srgbClr val="FF3300"/>
              </a:solidFill>
            </a:endParaRP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2771775" y="2997200"/>
            <a:ext cx="38004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 dirty="0">
                <a:solidFill>
                  <a:srgbClr val="FF3300"/>
                </a:solidFill>
              </a:rPr>
              <a:t>ВЭ + газ</a:t>
            </a:r>
            <a:r>
              <a:rPr lang="en-US" altLang="uk-UA" dirty="0">
                <a:solidFill>
                  <a:srgbClr val="FF3300"/>
                </a:solidFill>
              </a:rPr>
              <a:t> </a:t>
            </a:r>
            <a:r>
              <a:rPr lang="ru-RU" altLang="uk-UA" dirty="0">
                <a:solidFill>
                  <a:srgbClr val="FF3300"/>
                </a:solidFill>
              </a:rPr>
              <a:t>+</a:t>
            </a:r>
            <a:r>
              <a:rPr lang="en-US" altLang="uk-UA" dirty="0">
                <a:solidFill>
                  <a:srgbClr val="FF3300"/>
                </a:solidFill>
              </a:rPr>
              <a:t> </a:t>
            </a:r>
            <a:r>
              <a:rPr lang="ru-RU" altLang="uk-UA" dirty="0">
                <a:solidFill>
                  <a:srgbClr val="FF3300"/>
                </a:solidFill>
              </a:rPr>
              <a:t>пломбирование</a:t>
            </a:r>
            <a:r>
              <a:rPr lang="en-US" altLang="uk-UA" dirty="0">
                <a:solidFill>
                  <a:srgbClr val="FF3300"/>
                </a:solidFill>
              </a:rPr>
              <a:t> </a:t>
            </a:r>
            <a:r>
              <a:rPr lang="ru-RU" altLang="uk-UA" dirty="0">
                <a:solidFill>
                  <a:srgbClr val="FF3300"/>
                </a:solidFill>
              </a:rPr>
              <a:t> </a:t>
            </a:r>
            <a:r>
              <a:rPr lang="en-US" altLang="uk-UA" dirty="0">
                <a:solidFill>
                  <a:srgbClr val="FF3300"/>
                </a:solidFill>
              </a:rPr>
              <a:t>(</a:t>
            </a:r>
            <a:r>
              <a:rPr lang="en-US" altLang="uk-UA" dirty="0" smtClean="0">
                <a:solidFill>
                  <a:srgbClr val="FF3300"/>
                </a:solidFill>
              </a:rPr>
              <a:t>95</a:t>
            </a:r>
            <a:r>
              <a:rPr lang="ru-RU" altLang="uk-UA" dirty="0" smtClean="0">
                <a:solidFill>
                  <a:srgbClr val="FF3300"/>
                </a:solidFill>
              </a:rPr>
              <a:t>%)</a:t>
            </a:r>
            <a:r>
              <a:rPr lang="en-US" altLang="uk-UA" dirty="0" smtClean="0">
                <a:solidFill>
                  <a:srgbClr val="FF3300"/>
                </a:solidFill>
              </a:rPr>
              <a:t> </a:t>
            </a:r>
            <a:r>
              <a:rPr lang="en-US" altLang="uk-UA" dirty="0">
                <a:solidFill>
                  <a:srgbClr val="FF3300"/>
                </a:solidFill>
              </a:rPr>
              <a:t>%)</a:t>
            </a:r>
            <a:endParaRPr lang="ru-RU" altLang="uk-UA" dirty="0">
              <a:solidFill>
                <a:srgbClr val="FF3300"/>
              </a:solidFill>
            </a:endParaRP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2771775" y="2444750"/>
            <a:ext cx="1905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uk-UA">
                <a:solidFill>
                  <a:srgbClr val="FF3300"/>
                </a:solidFill>
              </a:rPr>
              <a:t>ВЭ + газ </a:t>
            </a:r>
            <a:r>
              <a:rPr lang="en-US" altLang="uk-UA">
                <a:solidFill>
                  <a:srgbClr val="FF3300"/>
                </a:solidFill>
              </a:rPr>
              <a:t>(79%)</a:t>
            </a:r>
            <a:endParaRPr lang="ru-RU" altLang="uk-UA">
              <a:solidFill>
                <a:srgbClr val="FF3300"/>
              </a:solidFill>
            </a:endParaRP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-17463" y="3500438"/>
            <a:ext cx="2212976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uk-UA"/>
              <a:t>Wickham et al.</a:t>
            </a:r>
            <a:r>
              <a:rPr lang="ru-RU" altLang="uk-UA"/>
              <a:t>,</a:t>
            </a:r>
            <a:r>
              <a:rPr lang="en-US" altLang="uk-UA"/>
              <a:t> 2004</a:t>
            </a:r>
            <a:r>
              <a:rPr lang="en-US" altLang="uk-UA" sz="1400"/>
              <a:t> </a:t>
            </a:r>
            <a:endParaRPr lang="ru-RU" altLang="uk-UA" sz="1400"/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uk-UA" sz="2000" b="1" dirty="0"/>
              <a:t>Прилегание сетчатки</a:t>
            </a:r>
          </a:p>
          <a:p>
            <a:pPr algn="ctr"/>
            <a:r>
              <a:rPr lang="ru-RU" altLang="uk-UA" sz="2000" b="1" dirty="0"/>
              <a:t>после </a:t>
            </a:r>
            <a:r>
              <a:rPr lang="ru-RU" altLang="uk-UA" sz="2000" b="1" dirty="0">
                <a:solidFill>
                  <a:srgbClr val="FF3300"/>
                </a:solidFill>
              </a:rPr>
              <a:t>одной</a:t>
            </a:r>
            <a:r>
              <a:rPr lang="ru-RU" altLang="uk-UA" sz="2000" b="1" dirty="0"/>
              <a:t> операции при </a:t>
            </a:r>
            <a:r>
              <a:rPr lang="ru-RU" altLang="uk-UA" sz="2000" b="1" dirty="0">
                <a:solidFill>
                  <a:srgbClr val="FF3300"/>
                </a:solidFill>
              </a:rPr>
              <a:t>неосложненных формах</a:t>
            </a:r>
            <a:r>
              <a:rPr lang="ru-RU" altLang="uk-UA" sz="2000" b="1" dirty="0"/>
              <a:t> отслоек сетчатки </a:t>
            </a:r>
          </a:p>
          <a:p>
            <a:pPr algn="ctr"/>
            <a:r>
              <a:rPr lang="ru-RU" altLang="uk-UA" sz="2000" b="1" dirty="0"/>
              <a:t>с </a:t>
            </a:r>
            <a:r>
              <a:rPr lang="ru-RU" altLang="uk-UA" sz="2000" b="1" dirty="0">
                <a:solidFill>
                  <a:srgbClr val="FF3300"/>
                </a:solidFill>
              </a:rPr>
              <a:t>нижними</a:t>
            </a:r>
            <a:r>
              <a:rPr lang="ru-RU" altLang="uk-UA" sz="2000" b="1" dirty="0"/>
              <a:t> разрывами сетчатки</a:t>
            </a:r>
            <a:r>
              <a:rPr lang="en-US" altLang="uk-UA" sz="2000" b="1" dirty="0"/>
              <a:t> (%)</a:t>
            </a:r>
          </a:p>
        </p:txBody>
      </p:sp>
    </p:spTree>
    <p:extLst>
      <p:ext uri="{BB962C8B-B14F-4D97-AF65-F5344CB8AC3E}">
        <p14:creationId xmlns:p14="http://schemas.microsoft.com/office/powerpoint/2010/main" val="415056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042988" y="-100013"/>
            <a:ext cx="7654925" cy="693738"/>
          </a:xfrm>
        </p:spPr>
        <p:txBody>
          <a:bodyPr/>
          <a:lstStyle/>
          <a:p>
            <a:r>
              <a:rPr lang="uk-UA" altLang="uk-UA" sz="2000" b="1">
                <a:solidFill>
                  <a:schemeClr val="tx1"/>
                </a:solidFill>
              </a:rPr>
              <a:t>Дифузний, кістозний макулярний набряк</a:t>
            </a:r>
          </a:p>
        </p:txBody>
      </p:sp>
      <p:pic>
        <p:nvPicPr>
          <p:cNvPr id="423942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67691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394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724400"/>
            <a:ext cx="2663825" cy="193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394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97425"/>
            <a:ext cx="3744912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3945" name="Line 8"/>
          <p:cNvSpPr>
            <a:spLocks noChangeShapeType="1"/>
          </p:cNvSpPr>
          <p:nvPr/>
        </p:nvSpPr>
        <p:spPr bwMode="auto">
          <a:xfrm>
            <a:off x="4500563" y="5734050"/>
            <a:ext cx="1081087" cy="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6849</TotalTime>
  <Words>3297</Words>
  <Application>Microsoft Office PowerPoint</Application>
  <PresentationFormat>Экран (4:3)</PresentationFormat>
  <Paragraphs>606</Paragraphs>
  <Slides>43</Slides>
  <Notes>34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43</vt:i4>
      </vt:variant>
    </vt:vector>
  </HeadingPairs>
  <TitlesOfParts>
    <vt:vector size="46" baseType="lpstr">
      <vt:lpstr>Оформление по умолчанию</vt:lpstr>
      <vt:lpstr>CorelDRAW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Schepens и Аrruga 1953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</vt:lpstr>
      <vt:lpstr>Презентация PowerPoint</vt:lpstr>
      <vt:lpstr>Презентация PowerPoint</vt:lpstr>
      <vt:lpstr>Дифузний, кістозний макулярний набряк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Селективная лазеркоагуляции пигментного эпителия при  резидуальной отслойке нейросенсоного эпителия макулы после успешной хирургии регматогенной отслойки сетчатки</dc:title>
  <dc:creator>Galina Levitsky</dc:creator>
  <cp:lastModifiedBy>Maxim</cp:lastModifiedBy>
  <cp:revision>265</cp:revision>
  <dcterms:created xsi:type="dcterms:W3CDTF">2008-03-15T03:39:24Z</dcterms:created>
  <dcterms:modified xsi:type="dcterms:W3CDTF">2018-05-11T09:01:21Z</dcterms:modified>
</cp:coreProperties>
</file>